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34"/>
  </p:notesMasterIdLst>
  <p:handoutMasterIdLst>
    <p:handoutMasterId r:id="rId35"/>
  </p:handoutMasterIdLst>
  <p:sldIdLst>
    <p:sldId id="320" r:id="rId2"/>
    <p:sldId id="372" r:id="rId3"/>
    <p:sldId id="368" r:id="rId4"/>
    <p:sldId id="369" r:id="rId5"/>
    <p:sldId id="374" r:id="rId6"/>
    <p:sldId id="371" r:id="rId7"/>
    <p:sldId id="322" r:id="rId8"/>
    <p:sldId id="323" r:id="rId9"/>
    <p:sldId id="358" r:id="rId10"/>
    <p:sldId id="351" r:id="rId11"/>
    <p:sldId id="324" r:id="rId12"/>
    <p:sldId id="325" r:id="rId13"/>
    <p:sldId id="347" r:id="rId14"/>
    <p:sldId id="348" r:id="rId15"/>
    <p:sldId id="349" r:id="rId16"/>
    <p:sldId id="328" r:id="rId17"/>
    <p:sldId id="329" r:id="rId18"/>
    <p:sldId id="362" r:id="rId19"/>
    <p:sldId id="363" r:id="rId20"/>
    <p:sldId id="364" r:id="rId21"/>
    <p:sldId id="365" r:id="rId22"/>
    <p:sldId id="373" r:id="rId23"/>
    <p:sldId id="366" r:id="rId24"/>
    <p:sldId id="339" r:id="rId25"/>
    <p:sldId id="340" r:id="rId26"/>
    <p:sldId id="367" r:id="rId27"/>
    <p:sldId id="350" r:id="rId28"/>
    <p:sldId id="343" r:id="rId29"/>
    <p:sldId id="344" r:id="rId30"/>
    <p:sldId id="345" r:id="rId31"/>
    <p:sldId id="359" r:id="rId32"/>
    <p:sldId id="346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F7EA"/>
    <a:srgbClr val="FFC3BD"/>
    <a:srgbClr val="FFF0CD"/>
    <a:srgbClr val="FFF5CD"/>
    <a:srgbClr val="FFFAD6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0" autoAdjust="0"/>
    <p:restoredTop sz="94660" autoAdjust="0"/>
  </p:normalViewPr>
  <p:slideViewPr>
    <p:cSldViewPr>
      <p:cViewPr>
        <p:scale>
          <a:sx n="70" d="100"/>
          <a:sy n="70" d="100"/>
        </p:scale>
        <p:origin x="-1278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352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10-Oct-11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kolay.i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nchominkov.blogspot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joneff.info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eskokolev.blogspo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ventsypopov.com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nakov.devbg.org/mvc-upload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hyperlink" Target="http://amazon.com/dp/06723299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azon.com/dp/1118076583/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://amazon.com/dp/1430234040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hyperlink" Target="http://www.introprogramming.info/intro-csharp-boo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://www.devbg.org/dotnetbook/" TargetMode="External"/><Relationship Id="rId4" Type="http://schemas.openxmlformats.org/officeDocument/2006/relationships/hyperlink" Target="http://www.introprogramming.info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spnetcourse.teler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cademy@telerik.com" TargetMode="External"/><Relationship Id="rId2" Type="http://schemas.openxmlformats.org/officeDocument/2006/relationships/hyperlink" Target="http://mvccourse.teleri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305800" cy="1524000"/>
          </a:xfrm>
        </p:spPr>
        <p:txBody>
          <a:bodyPr/>
          <a:lstStyle/>
          <a:p>
            <a:r>
              <a:rPr lang="en-US" sz="4800" smtClean="0"/>
              <a:t>Web </a:t>
            </a:r>
            <a:r>
              <a:rPr lang="en-US" sz="4800" smtClean="0"/>
              <a:t>Applications</a:t>
            </a:r>
            <a:br>
              <a:rPr lang="en-US" sz="4800" smtClean="0"/>
            </a:br>
            <a:r>
              <a:rPr lang="en-US" sz="4800" smtClean="0"/>
              <a:t>with </a:t>
            </a:r>
            <a:r>
              <a:rPr lang="en-US" sz="4800" dirty="0" smtClean="0"/>
              <a:t>ASP.NET MVC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395" y="3200400"/>
            <a:ext cx="8229600" cy="569120"/>
          </a:xfrm>
        </p:spPr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8" name="Picture 2" descr="http://www.nextgenpe.com/media/focus-area-images/NGPE/issue-6/Technology_solutions_SM_FO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659692"/>
            <a:ext cx="4686300" cy="1707152"/>
          </a:xfrm>
          <a:prstGeom prst="roundRect">
            <a:avLst>
              <a:gd name="adj" fmla="val 8298"/>
            </a:avLst>
          </a:prstGeom>
          <a:noFill/>
        </p:spPr>
      </p:pic>
      <p:pic>
        <p:nvPicPr>
          <p:cNvPr id="1026" name="Picture 2" descr="http://dotnetslackers.com/images/articleimages/mvc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r="22819"/>
          <a:stretch/>
        </p:blipFill>
        <p:spPr bwMode="auto">
          <a:xfrm rot="21445709">
            <a:off x="574399" y="1962946"/>
            <a:ext cx="2643675" cy="2701457"/>
          </a:xfrm>
          <a:prstGeom prst="roundRect">
            <a:avLst>
              <a:gd name="adj" fmla="val 75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Schedule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</a:pPr>
            <a:r>
              <a:rPr lang="en-US" dirty="0" smtClean="0"/>
              <a:t>Sofia University – FMI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Every Monday,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 Lab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229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10</a:t>
            </a:r>
            <a:r>
              <a:rPr lang="en-US" baseline="30000" dirty="0" smtClean="0"/>
              <a:t>th</a:t>
            </a:r>
            <a:r>
              <a:rPr lang="en-US" dirty="0" smtClean="0"/>
              <a:t> October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2011</a:t>
            </a:r>
          </a:p>
          <a:p>
            <a:pPr lvl="0">
              <a:lnSpc>
                <a:spcPct val="110000"/>
              </a:lnSpc>
            </a:pPr>
            <a:r>
              <a:rPr lang="en-US" dirty="0" smtClean="0"/>
              <a:t>Telerik </a:t>
            </a:r>
            <a:r>
              <a:rPr lang="en-US" dirty="0"/>
              <a:t>Academy – New Training Lab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Every Thursday,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18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21</a:t>
            </a:r>
            <a:r>
              <a:rPr lang="en-US" dirty="0" smtClean="0">
                <a:cs typeface="Consolas" pitchFamily="49" charset="0"/>
              </a:rPr>
              <a:t>: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00</a:t>
            </a:r>
            <a:r>
              <a:rPr lang="en-US" dirty="0" smtClean="0"/>
              <a:t>,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Start: 20</a:t>
            </a:r>
            <a:r>
              <a:rPr lang="en-US" baseline="30000" dirty="0" smtClean="0"/>
              <a:t>th</a:t>
            </a:r>
            <a:r>
              <a:rPr lang="en-US" dirty="0" smtClean="0"/>
              <a:t> October 2011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2" descr="http://www.vivantehoa.com/schedule_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4556294"/>
            <a:ext cx="3124200" cy="1844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353624"/>
            <a:ext cx="4391026" cy="2913576"/>
          </a:xfrm>
          <a:prstGeom prst="roundRect">
            <a:avLst>
              <a:gd name="adj" fmla="val 60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181600"/>
            <a:ext cx="8229600" cy="685800"/>
          </a:xfrm>
        </p:spPr>
        <p:txBody>
          <a:bodyPr/>
          <a:lstStyle/>
          <a:p>
            <a:r>
              <a:rPr lang="en-US" dirty="0" smtClean="0"/>
              <a:t>Course Curriculum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8" y="914400"/>
            <a:ext cx="8915400" cy="5791200"/>
          </a:xfrm>
        </p:spPr>
        <p:txBody>
          <a:bodyPr/>
          <a:lstStyle/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.NET Framework Overview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.NET, CLR, MSIL, Assemblies, CTS, .NET languages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Data Types, Operators, Expressions, Statements, Console I/O, if / switch / case, Loops, Arrays, Methods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C# Language Overview – Part II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Creating and Using Objects, Exceptions, Strings, Generics, Collections, Attributes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/>
              <a:tabLst/>
            </a:pPr>
            <a:r>
              <a:rPr lang="en-US" sz="3000" dirty="0" smtClean="0"/>
              <a:t>Object-Oriented Programming with C#</a:t>
            </a:r>
          </a:p>
          <a:p>
            <a:pPr marL="520700" lvl="1" indent="-228600">
              <a:lnSpc>
                <a:spcPct val="95000"/>
              </a:lnSpc>
            </a:pPr>
            <a:r>
              <a:rPr lang="en-US" sz="2800" dirty="0" smtClean="0"/>
              <a:t>Defining Classes, Constructors, Properties, Methods, Events, Interfaces, Inheritance, 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360363" lvl="0" indent="-360363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Databases, SQL and MS SQL Server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RDBMS, SQL Language, SQL SELECT, Joins, Grouping, SQL INSERT, SQL UPDATE, SQL DELETE, MS SQL Server, SQL Server Management Studio 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LINQ and ADO.NET Entity Framework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LINQ Operators and Expressions, Projections, Conversions, Aggregations, ADO.NET Entity Framework: Read / Create / Update / Delete Data</a:t>
            </a:r>
          </a:p>
          <a:p>
            <a:pPr marL="361950" lvl="0" indent="-361950">
              <a:lnSpc>
                <a:spcPct val="95000"/>
              </a:lnSpc>
              <a:buFont typeface="+mj-lt"/>
              <a:buAutoNum type="arabicPeriod" startAt="5"/>
              <a:tabLst/>
            </a:pPr>
            <a:r>
              <a:rPr lang="en-US" sz="3000" dirty="0" smtClean="0"/>
              <a:t>Web Technologies Basics and HTML</a:t>
            </a:r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WWW, HTTP, Request-Response, HTML Fundamentals, Tags, Tables, Forms,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CSS and CSS3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solidFill>
                  <a:srgbClr val="FAF7C8"/>
                </a:solidFill>
              </a:rPr>
              <a:t>Selectors and style definitions, Fonts, Backgrounds, Borders, The Box Model, </a:t>
            </a:r>
            <a:r>
              <a:rPr lang="en-US" sz="2800" dirty="0"/>
              <a:t>Alignment, Margin, Padding, Visibility, Display, </a:t>
            </a:r>
            <a:r>
              <a:rPr lang="en-US" sz="2800" dirty="0" smtClean="0"/>
              <a:t>Overflow, etc.</a:t>
            </a:r>
          </a:p>
          <a:p>
            <a:pPr marL="355600" indent="-35560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JavaScript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>
                <a:cs typeface="Times New Roman" pitchFamily="18" charset="0"/>
              </a:rPr>
              <a:t>Operators, </a:t>
            </a:r>
            <a:r>
              <a:rPr lang="en-US" sz="2800" dirty="0">
                <a:cs typeface="Times New Roman" pitchFamily="18" charset="0"/>
              </a:rPr>
              <a:t>Data </a:t>
            </a:r>
            <a:r>
              <a:rPr lang="en-US" sz="2800" dirty="0" smtClean="0">
                <a:cs typeface="Times New Roman" pitchFamily="18" charset="0"/>
              </a:rPr>
              <a:t>Types, </a:t>
            </a:r>
            <a:r>
              <a:rPr lang="en-US" sz="2800" dirty="0" smtClean="0"/>
              <a:t>Statements, Loops, etc.</a:t>
            </a:r>
            <a:endParaRPr lang="en-US" sz="2800" noProof="1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err="1" smtClean="0"/>
              <a:t>jQuery</a:t>
            </a:r>
            <a:r>
              <a:rPr lang="en-US" sz="3000" dirty="0"/>
              <a:t> </a:t>
            </a:r>
            <a:r>
              <a:rPr lang="en-US" sz="3000" dirty="0" smtClean="0"/>
              <a:t>and HTML5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/>
              <a:t>jQuery </a:t>
            </a:r>
            <a:r>
              <a:rPr lang="en-US" sz="2800" dirty="0" smtClean="0"/>
              <a:t>Fundamentals, AJAX, </a:t>
            </a:r>
            <a:r>
              <a:rPr lang="en-US" sz="2800" dirty="0"/>
              <a:t>jQuery </a:t>
            </a:r>
            <a:r>
              <a:rPr lang="en-US" sz="2800" dirty="0" smtClean="0"/>
              <a:t>UI, HTML5</a:t>
            </a:r>
            <a:endParaRPr lang="en-US" sz="2800" dirty="0"/>
          </a:p>
          <a:p>
            <a:pPr marL="514350" indent="-514350">
              <a:lnSpc>
                <a:spcPct val="95000"/>
              </a:lnSpc>
              <a:buFont typeface="+mj-lt"/>
              <a:buAutoNum type="arabicPeriod" startAt="8"/>
              <a:tabLst/>
            </a:pPr>
            <a:r>
              <a:rPr lang="en-US" sz="3000" dirty="0" smtClean="0"/>
              <a:t>ASP.NET MVC part 1</a:t>
            </a:r>
            <a:endParaRPr lang="en-US" sz="3000" dirty="0"/>
          </a:p>
          <a:p>
            <a:pPr marL="457200" lvl="1" indent="-228600">
              <a:lnSpc>
                <a:spcPct val="95000"/>
              </a:lnSpc>
            </a:pPr>
            <a:r>
              <a:rPr lang="en-US" sz="2800" dirty="0" smtClean="0"/>
              <a:t>MVC, Simple Project, Conventions, Routes, Controllers, Models, Views, </a:t>
            </a:r>
            <a:r>
              <a:rPr lang="en-US" sz="2800" dirty="0" smtClean="0"/>
              <a:t>Helpers</a:t>
            </a:r>
            <a:r>
              <a:rPr lang="en-US" sz="2800" dirty="0" smtClean="0"/>
              <a:t>, Typed </a:t>
            </a:r>
            <a:r>
              <a:rPr lang="en-US" sz="2800" dirty="0" smtClean="0"/>
              <a:t>Views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Curriculum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2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 smtClean="0"/>
              <a:t>Unit testing, test-driven development, NuGet package management, Deployment</a:t>
            </a:r>
            <a:r>
              <a:rPr lang="bg-BG" sz="2800" dirty="0"/>
              <a:t> </a:t>
            </a:r>
            <a:r>
              <a:rPr lang="en-US" sz="2800" dirty="0" smtClean="0"/>
              <a:t>and Security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/>
              <a:t>ASP.NET MVC part </a:t>
            </a:r>
            <a:r>
              <a:rPr lang="en-US" sz="3000" dirty="0" smtClean="0"/>
              <a:t>3</a:t>
            </a:r>
            <a:endParaRPr lang="en-US" sz="3000" dirty="0"/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MVC Scaffolding, AJAX with</a:t>
            </a:r>
            <a:r>
              <a:rPr lang="bg-BG" sz="2800" dirty="0"/>
              <a:t> </a:t>
            </a:r>
            <a:r>
              <a:rPr lang="en-US" sz="2800" dirty="0"/>
              <a:t>ASP.NET MVC, Best practices, Monitoring</a:t>
            </a:r>
          </a:p>
          <a:p>
            <a:pPr marL="457200" lvl="1" indent="-228600">
              <a:lnSpc>
                <a:spcPct val="100000"/>
              </a:lnSpc>
            </a:pPr>
            <a:r>
              <a:rPr lang="en-US" sz="2800" dirty="0"/>
              <a:t>Some other advanced topics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Project Live Demo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12"/>
              <a:tabLst/>
            </a:pPr>
            <a:r>
              <a:rPr lang="en-US" sz="3000" dirty="0" smtClean="0"/>
              <a:t>Practical </a:t>
            </a:r>
            <a:r>
              <a:rPr lang="en-US" sz="3000" dirty="0"/>
              <a:t>Projects Defense (Certification </a:t>
            </a:r>
            <a:r>
              <a:rPr lang="en-US" sz="3000" dirty="0" smtClean="0"/>
              <a:t>Exam)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09700" y="1371600"/>
            <a:ext cx="6286500" cy="685800"/>
          </a:xfrm>
        </p:spPr>
        <p:txBody>
          <a:bodyPr/>
          <a:lstStyle/>
          <a:p>
            <a:r>
              <a:rPr lang="en-US" dirty="0" smtClean="0"/>
              <a:t>The Trainers Team</a:t>
            </a:r>
            <a:endParaRPr lang="en-US" dirty="0"/>
          </a:p>
        </p:txBody>
      </p:sp>
      <p:pic>
        <p:nvPicPr>
          <p:cNvPr id="19458" name="Picture 2" descr="http://www.studentsfirst.us/content/img/f146234/teacher_in_classroom.jp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2514600"/>
            <a:ext cx="5334000" cy="3505980"/>
          </a:xfrm>
          <a:prstGeom prst="roundRect">
            <a:avLst>
              <a:gd name="adj" fmla="val 5800"/>
            </a:avLst>
          </a:prstGeom>
          <a:noFill/>
          <a:ln w="3175">
            <a:solidFill>
              <a:schemeClr val="accent5">
                <a:lumMod val="60000"/>
                <a:lumOff val="40000"/>
                <a:alpha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0866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Svetlin Nakov, PhD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Manager Technical Training</a:t>
            </a:r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Telerik Corporation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20 years software development experience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Author of 6 books</a:t>
            </a:r>
          </a:p>
          <a:p>
            <a:pPr lvl="1" eaLnBrk="1" hangingPunct="1">
              <a:lnSpc>
                <a:spcPct val="100000"/>
              </a:lnSpc>
              <a:spcBef>
                <a:spcPts val="800"/>
              </a:spcBef>
            </a:pPr>
            <a:r>
              <a:rPr lang="en-US" dirty="0" smtClean="0"/>
              <a:t>Speaker of hundreds of events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svetlin.nakov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ru-RU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www.nakov.com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6" descr="Svetlin-Nakov-face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211147"/>
            <a:ext cx="2003425" cy="2446453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2006839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1066800"/>
            <a:ext cx="7251819" cy="548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Nikolay Kostov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year student in </a:t>
            </a:r>
            <a:r>
              <a:rPr lang="en-US" dirty="0" smtClean="0"/>
              <a:t>FMI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nikolay.kostov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www.nikolay.it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8188"/>
            <a:ext cx="1997985" cy="2449412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Doncho Minkov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Technical Trainer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Academy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year student in </a:t>
            </a:r>
            <a:r>
              <a:rPr lang="en-US" dirty="0" smtClean="0"/>
              <a:t>FMI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doncho.minkov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 [at] telerik.com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  <a:hlinkClick r:id="rId3"/>
              </a:rPr>
              <a:t>donchominkov.blogspot.com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About Telerik</a:t>
            </a:r>
          </a:p>
          <a:p>
            <a:r>
              <a:rPr lang="en-US" dirty="0" smtClean="0"/>
              <a:t>About Telerik Academy</a:t>
            </a:r>
          </a:p>
          <a:p>
            <a:r>
              <a:rPr lang="en-US" dirty="0" smtClean="0"/>
              <a:t>About the Course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Course Schedule</a:t>
            </a:r>
          </a:p>
          <a:p>
            <a:r>
              <a:rPr lang="en-US" dirty="0" smtClean="0"/>
              <a:t>Course Curriculum</a:t>
            </a:r>
          </a:p>
          <a:p>
            <a:r>
              <a:rPr lang="en-US" dirty="0" smtClean="0"/>
              <a:t>The Trainers Team</a:t>
            </a:r>
          </a:p>
          <a:p>
            <a:r>
              <a:rPr lang="en-US" dirty="0" smtClean="0"/>
              <a:t>Assessments</a:t>
            </a:r>
          </a:p>
          <a:p>
            <a:r>
              <a:rPr lang="en-US" dirty="0" smtClean="0"/>
              <a:t>Recommended Books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4212049" y="2394541"/>
            <a:ext cx="428625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848600" cy="5029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Ivan Zhekov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Front-End </a:t>
            </a:r>
            <a:r>
              <a:rPr lang="en-US" dirty="0" smtClean="0"/>
              <a:t>Developer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ASP.NET </a:t>
            </a:r>
            <a:r>
              <a:rPr lang="en-US" dirty="0" smtClean="0"/>
              <a:t>Team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site</a:t>
            </a:r>
            <a:r>
              <a:rPr lang="ru-RU" dirty="0">
                <a:solidFill>
                  <a:srgbClr val="CCFF66">
                    <a:lumMod val="40000"/>
                    <a:lumOff val="60000"/>
                  </a:srgbClr>
                </a:solidFill>
              </a:rPr>
              <a:t>: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  <a:hlinkClick r:id="rId2"/>
              </a:rPr>
              <a:t>joneff.info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E-mail: i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van.zhekov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[at]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Picture 2" descr="C:\Users\nkostov\AppData\Local\Microsoft\Windows\Temporary Internet Files\Content.Outlook\QVC0E4AP\IvanZhek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3"/>
          <a:stretch/>
        </p:blipFill>
        <p:spPr bwMode="auto">
          <a:xfrm>
            <a:off x="6141638" y="1208843"/>
            <a:ext cx="2326920" cy="260115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Telerik Academy\ASP.NET Cource\2010\lectures\lecturers-photos\Vesko Kolev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88" y="1130423"/>
            <a:ext cx="1895383" cy="2527177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477000" cy="449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Vesko Kolev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Senior Software Engineer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</a:t>
            </a:r>
            <a:r>
              <a:rPr lang="en-US" dirty="0" smtClean="0"/>
              <a:t>Team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 smtClean="0"/>
              <a:t>vesko.kolev [at] telerik.com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dirty="0" smtClean="0">
                <a:hlinkClick r:id="rId4"/>
              </a:rPr>
              <a:t>veskokolev.blogspot.com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(6)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68580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Ventsy </a:t>
            </a:r>
            <a:r>
              <a:rPr lang="en-US" dirty="0" smtClean="0"/>
              <a:t>Popov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Microsoft Certified </a:t>
            </a:r>
            <a:r>
              <a:rPr lang="en-US" dirty="0" smtClean="0"/>
              <a:t>Trainer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Microsoft </a:t>
            </a:r>
            <a:r>
              <a:rPr lang="en-US" dirty="0"/>
              <a:t>Certified </a:t>
            </a:r>
            <a:r>
              <a:rPr lang="en-US" dirty="0" smtClean="0"/>
              <a:t>Professional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Blog: </a:t>
            </a:r>
            <a:r>
              <a:rPr lang="en-US" dirty="0" smtClean="0">
                <a:hlinkClick r:id="rId2"/>
              </a:rPr>
              <a:t>ventsypopov.com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ventsy.popov [at</a:t>
            </a:r>
            <a:r>
              <a:rPr lang="en-US" noProof="1"/>
              <a:t>] </a:t>
            </a:r>
            <a:r>
              <a:rPr lang="en-US" noProof="1" smtClean="0"/>
              <a:t>gmail.com</a:t>
            </a:r>
            <a:endParaRPr lang="bg-BG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098" name="Picture 2" descr="C:\Users\nkostov\AppData\Local\Microsoft\Windows\Temporary Internet Files\Content.Outlook\QVC0E4AP\VentsyPopov_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1100555"/>
            <a:ext cx="1676400" cy="2514599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Trainers Team (7)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7772400" cy="3505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Alexander Vakrilov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Software Engineer</a:t>
            </a:r>
            <a:endParaRPr lang="bg-BG" dirty="0" smtClean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Telerik Corporation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Centaur </a:t>
            </a:r>
            <a:r>
              <a:rPr lang="en-US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Email: </a:t>
            </a:r>
            <a:r>
              <a:rPr lang="en-US" noProof="1"/>
              <a:t>аlexander.vakrilov [at</a:t>
            </a:r>
            <a:r>
              <a:rPr lang="en-US" noProof="1"/>
              <a:t>] </a:t>
            </a:r>
            <a:r>
              <a:rPr lang="en-US" noProof="1" smtClean="0"/>
              <a:t>telerik.com</a:t>
            </a:r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" name="Picture 2" descr="C:\NAKOV\Web-Application-Development-with-DotNet-Framework-and-ASP.NET\2010\lectures\lecturers-photos\Alexander_vakril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054223"/>
            <a:ext cx="1844272" cy="2176045"/>
          </a:xfrm>
          <a:prstGeom prst="roundRect">
            <a:avLst>
              <a:gd name="adj" fmla="val 1794"/>
            </a:avLst>
          </a:prstGeom>
          <a:noFill/>
          <a:ln w="317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685800"/>
          </a:xfrm>
        </p:spPr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57200" y="2097880"/>
            <a:ext cx="8229600" cy="569120"/>
          </a:xfrm>
        </p:spPr>
        <p:txBody>
          <a:bodyPr/>
          <a:lstStyle/>
          <a:p>
            <a:r>
              <a:rPr lang="en-US" dirty="0" smtClean="0"/>
              <a:t>Exams, Grades, Certifications, Awards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2970303"/>
            <a:ext cx="3919536" cy="30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7712" y="2819400"/>
            <a:ext cx="4457924" cy="33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Practical project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The practical project will consist of two parts: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Data Access Layer and Web UI prototype</a:t>
            </a:r>
          </a:p>
          <a:p>
            <a:pPr marL="1074738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Dynamic Web application – developed at home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Based on .NET Framework, ASP.NET MVC, </a:t>
            </a:r>
            <a:r>
              <a:rPr lang="en-US" dirty="0" smtClean="0"/>
              <a:t>HTML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SQL </a:t>
            </a:r>
            <a:r>
              <a:rPr lang="en-US" dirty="0" smtClean="0"/>
              <a:t>Server and Entity Framework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Photo album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CMS system</a:t>
            </a:r>
          </a:p>
          <a:p>
            <a:pPr marL="622300" lvl="1" indent="-265113">
              <a:lnSpc>
                <a:spcPct val="100000"/>
              </a:lnSpc>
            </a:pPr>
            <a:r>
              <a:rPr lang="en-US" dirty="0" smtClean="0"/>
              <a:t>Blog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0" name="Picture 2" descr="http://www.healthyalberta.com/Images/HS_Exam_Stress_PH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7552" y="4455774"/>
            <a:ext cx="2842758" cy="1890434"/>
          </a:xfrm>
          <a:prstGeom prst="roundRect">
            <a:avLst>
              <a:gd name="adj" fmla="val 498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943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Defending the projects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Students should defend their projects in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Will be asked to extend the existing functionality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Using own laptop is recommended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The whole project will be evaluated including functionality, front-end,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After every topic students</a:t>
            </a:r>
            <a:br>
              <a:rPr lang="en-US" sz="2800" dirty="0"/>
            </a:br>
            <a:r>
              <a:rPr lang="en-US" sz="2800" dirty="0"/>
              <a:t>will have a homework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/>
              <a:t>Homework will be part of</a:t>
            </a:r>
            <a:br>
              <a:rPr lang="en-US" sz="2800" dirty="0"/>
            </a:br>
            <a:r>
              <a:rPr lang="en-US" sz="2800" dirty="0"/>
              <a:t>the final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http://icttrends.com/wp-content/uploads/2010/PracticalExamGuideforComputerOperatorExa_53FA/comptueroperatorpracticalexampreparation_thumb_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50" b="4734"/>
          <a:stretch/>
        </p:blipFill>
        <p:spPr bwMode="auto">
          <a:xfrm>
            <a:off x="5867400" y="4280848"/>
            <a:ext cx="2657072" cy="2119952"/>
          </a:xfrm>
          <a:prstGeom prst="roundRect">
            <a:avLst>
              <a:gd name="adj" fmla="val 4731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Homework submission </a:t>
            </a:r>
            <a:r>
              <a:rPr lang="en-US" sz="3000" dirty="0" smtClean="0"/>
              <a:t>form:</a:t>
            </a:r>
            <a:endParaRPr lang="en-US" sz="30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nakov.devbg.org/mvc-uploads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000" dirty="0" smtClean="0"/>
              <a:t>Evaluation criteria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75% of the final score will be your project score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800" dirty="0" smtClean="0"/>
              <a:t>25% of the final score will be from homework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092371"/>
              </p:ext>
            </p:extLst>
          </p:nvPr>
        </p:nvGraphicFramePr>
        <p:xfrm>
          <a:off x="1371600" y="4053840"/>
          <a:ext cx="4191000" cy="2194560"/>
        </p:xfrm>
        <a:graphic>
          <a:graphicData uri="http://schemas.openxmlformats.org/drawingml/2006/table">
            <a:tbl>
              <a:tblPr/>
              <a:tblGrid>
                <a:gridCol w="1777802"/>
                <a:gridCol w="2413198"/>
              </a:tblGrid>
              <a:tr h="362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Score</a:t>
                      </a:r>
                      <a:endParaRPr lang="en-US" sz="2400" b="1" kern="1200" dirty="0" smtClean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4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85-100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Excellent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70-85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55-70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Good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40-55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Average (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Picture 2" descr="http://stmcs.org/images/grad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2">
            <a:off x="6663575" y="4202523"/>
            <a:ext cx="1459020" cy="1784172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and Awards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smtClean="0"/>
              <a:t>Best students will get certification and awards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Certificate of achievement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10% of the students will get certificate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Issued by Telerik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Signed by the trainers team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Awards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DevReach free pass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Remarkable results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Top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5-10</a:t>
            </a:r>
            <a:r>
              <a:rPr lang="en-US" dirty="0" smtClean="0"/>
              <a:t> students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105400" y="4419600"/>
            <a:ext cx="3600450" cy="1981200"/>
            <a:chOff x="5019675" y="4459792"/>
            <a:chExt cx="3600450" cy="1981200"/>
          </a:xfrm>
        </p:grpSpPr>
        <p:sp>
          <p:nvSpPr>
            <p:cNvPr id="8" name="Rounded Rectangle 7"/>
            <p:cNvSpPr/>
            <p:nvPr/>
          </p:nvSpPr>
          <p:spPr>
            <a:xfrm>
              <a:off x="5019675" y="4459792"/>
              <a:ext cx="3600450" cy="1981200"/>
            </a:xfrm>
            <a:prstGeom prst="roundRect">
              <a:avLst>
                <a:gd name="adj" fmla="val 5953"/>
              </a:avLst>
            </a:prstGeom>
            <a:solidFill>
              <a:schemeClr val="accent5">
                <a:lumMod val="60000"/>
                <a:lumOff val="40000"/>
                <a:alpha val="25000"/>
              </a:schemeClr>
            </a:solidFill>
            <a:ln w="6350" algn="ctr">
              <a:solidFill>
                <a:schemeClr val="accent5">
                  <a:lumMod val="60000"/>
                  <a:lumOff val="40000"/>
                  <a:alpha val="7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endPara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38914" name="Picture 2" descr="C:\NAKOV\Telerik-templates\Telerik-Logos\Telerik-logo-large-with-text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348" t="-12756" r="-4348" b="-8419"/>
            <a:stretch>
              <a:fillRect/>
            </a:stretch>
          </p:blipFill>
          <p:spPr bwMode="auto">
            <a:xfrm>
              <a:off x="5215472" y="5027403"/>
              <a:ext cx="3217880" cy="12227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113693" y="4475946"/>
              <a:ext cx="142058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Sponsor:</a:t>
              </a:r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image.guardian.co.uk/sys-images/Arts/Arts_/Pictures/2007/02/06/books460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2362200" y="1219200"/>
            <a:ext cx="4381500" cy="3133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8150" y="5076039"/>
            <a:ext cx="8229600" cy="685800"/>
          </a:xfrm>
        </p:spPr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/>
            </a:pPr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Telerik</a:t>
            </a:r>
            <a:r>
              <a:rPr lang="en-US" dirty="0" smtClean="0"/>
              <a:t> does?</a:t>
            </a:r>
          </a:p>
          <a:p>
            <a:pPr lvl="1"/>
            <a:r>
              <a:rPr lang="en-US" dirty="0" smtClean="0"/>
              <a:t>Leading vendor of ASP.NET AJAX, Silverlight, WPF and ASP.NET MVC components, ORM, Reporting, and CMS solutions and VS Plugins</a:t>
            </a:r>
          </a:p>
          <a:p>
            <a:r>
              <a:rPr lang="en-US" dirty="0" smtClean="0"/>
              <a:t>Headquartered in Bulgaria</a:t>
            </a:r>
          </a:p>
          <a:p>
            <a:pPr lvl="1"/>
            <a:r>
              <a:rPr lang="en-US" dirty="0" smtClean="0"/>
              <a:t>With offices in USA, Germany, Australia, India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450</a:t>
            </a:r>
            <a:r>
              <a:rPr lang="en-US" dirty="0" smtClean="0"/>
              <a:t> </a:t>
            </a:r>
            <a:r>
              <a:rPr lang="en-US" dirty="0" smtClean="0"/>
              <a:t>employees – mostly developers</a:t>
            </a:r>
          </a:p>
          <a:p>
            <a:r>
              <a:rPr lang="en-US" dirty="0" smtClean="0"/>
              <a:t>Employer #1 in Bulgaria for 2010</a:t>
            </a:r>
          </a:p>
          <a:p>
            <a:r>
              <a:rPr lang="en-US" dirty="0" smtClean="0"/>
              <a:t>Microsoft Gold Certified Partner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9698" name="Picture 2" descr="http://media.sagabg.net/img/thumbs/2008/11/19/telerik_jpg_606x606_q8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226379"/>
            <a:ext cx="1981200" cy="128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652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1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2" y="1066802"/>
            <a:ext cx="1234223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1945"/>
            <a:ext cx="1234226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14400"/>
            <a:ext cx="6934200" cy="5638800"/>
          </a:xfrm>
        </p:spPr>
        <p:txBody>
          <a:bodyPr/>
          <a:lstStyle/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2800" dirty="0" smtClean="0"/>
              <a:t>Pro </a:t>
            </a:r>
            <a:r>
              <a:rPr lang="en-US" sz="2800" dirty="0"/>
              <a:t>ASP.NET MVC 3 Framework, Steven Sanderson, Adam Freeman, </a:t>
            </a:r>
            <a:r>
              <a:rPr lang="en-US" sz="2800" dirty="0" smtClean="0"/>
              <a:t>APress</a:t>
            </a:r>
            <a:r>
              <a:rPr lang="en-US" sz="2800" dirty="0"/>
              <a:t>, 3rd edition, 2011, </a:t>
            </a:r>
            <a:r>
              <a:rPr lang="en-US" sz="2800" dirty="0" smtClean="0"/>
              <a:t>ISBN 1430234040 </a:t>
            </a:r>
            <a:r>
              <a:rPr lang="en-US" sz="3000" u="sng" dirty="0">
                <a:hlinkClick r:id="rId4"/>
              </a:rPr>
              <a:t>http</a:t>
            </a:r>
            <a:r>
              <a:rPr lang="en-US" sz="3000" u="sng" dirty="0" smtClean="0">
                <a:hlinkClick r:id="rId4"/>
              </a:rPr>
              <a:t>://amazon.com/dp/1430234040</a:t>
            </a:r>
            <a:r>
              <a:rPr lang="en-US" sz="3000" u="sng" dirty="0">
                <a:hlinkClick r:id="rId4"/>
              </a:rPr>
              <a:t>/</a:t>
            </a:r>
            <a:endParaRPr lang="en-US" sz="3000" u="sng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Professional </a:t>
            </a:r>
            <a:r>
              <a:rPr lang="en-US" sz="3000" dirty="0"/>
              <a:t>ASP.NET MVC 3, Jon Galloway, Wrox, 2011, ISBN 1118076583 </a:t>
            </a:r>
            <a:r>
              <a:rPr lang="en-US" sz="3000" dirty="0">
                <a:hlinkClick r:id="rId6"/>
              </a:rPr>
              <a:t>http</a:t>
            </a:r>
            <a:r>
              <a:rPr lang="en-US" sz="3000" dirty="0" smtClean="0">
                <a:hlinkClick r:id="rId6"/>
              </a:rPr>
              <a:t>://amazon.com/dp/1118076583/</a:t>
            </a:r>
            <a:endParaRPr lang="en-US" sz="3000" dirty="0" smtClean="0"/>
          </a:p>
          <a:p>
            <a:pPr marL="0" indent="0">
              <a:lnSpc>
                <a:spcPts val="3600"/>
              </a:lnSpc>
              <a:spcBef>
                <a:spcPts val="1800"/>
              </a:spcBef>
              <a:buNone/>
              <a:tabLst/>
            </a:pPr>
            <a:r>
              <a:rPr lang="en-US" sz="3000" dirty="0" smtClean="0"/>
              <a:t>ASP.NET </a:t>
            </a:r>
            <a:r>
              <a:rPr lang="en-US" sz="3000" dirty="0"/>
              <a:t>MVC Framework Unleashed, Stephen Walther, Sams, 2009, ISBN 0672329980 </a:t>
            </a:r>
            <a:r>
              <a:rPr lang="en-US" sz="3000" dirty="0" smtClean="0">
                <a:hlinkClick r:id="rId2"/>
              </a:rPr>
              <a:t>http://amazon.com/dp/0672329980/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234225" cy="1676402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Books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14400"/>
            <a:ext cx="6934200" cy="56388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S., Kolev V. &amp; Co., Introduction to programming with C#, 2011, </a:t>
            </a:r>
            <a:r>
              <a:rPr lang="en-US" sz="3000" dirty="0"/>
              <a:t>ISBN  </a:t>
            </a:r>
            <a:r>
              <a:rPr lang="en-US" sz="3000" dirty="0" smtClean="0"/>
              <a:t>978-954-400-527-6 </a:t>
            </a:r>
            <a:r>
              <a:rPr lang="en-US" sz="3000" u="sng" dirty="0" smtClean="0">
                <a:hlinkClick r:id="rId4"/>
              </a:rPr>
              <a:t>http</a:t>
            </a:r>
            <a:r>
              <a:rPr lang="en-US" sz="3000" u="sng" dirty="0">
                <a:hlinkClick r:id="rId4"/>
              </a:rPr>
              <a:t>://www.introprogramming.info</a:t>
            </a:r>
            <a:endParaRPr lang="en-US" sz="3000" u="sng" dirty="0"/>
          </a:p>
          <a:p>
            <a:pPr marL="0" lv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954-775-505-6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  <a:p>
            <a:pPr marL="0" indent="0">
              <a:spcBef>
                <a:spcPts val="1800"/>
              </a:spcBef>
              <a:buNone/>
              <a:tabLst/>
            </a:pPr>
            <a:r>
              <a:rPr lang="en-US" sz="3000" dirty="0" smtClean="0"/>
              <a:t>Nakov S. &amp; Co., Programming for .NET Framework, Volume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 smtClean="0"/>
              <a:t>, ISBN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954-775-672-9</a:t>
            </a:r>
            <a:r>
              <a:rPr lang="en-US" sz="3000" dirty="0" smtClean="0"/>
              <a:t>, </a:t>
            </a:r>
            <a:r>
              <a:rPr lang="en-US" sz="3000" u="sng" dirty="0" smtClean="0">
                <a:hlinkClick r:id="rId5"/>
              </a:rPr>
              <a:t>www.devbg.org/dotnetbook/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51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3001944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4876800"/>
            <a:ext cx="1234225" cy="1676400"/>
          </a:xfrm>
          <a:prstGeom prst="rect">
            <a:avLst/>
          </a:prstGeom>
          <a:ln w="9525">
            <a:solidFill>
              <a:schemeClr val="accent2">
                <a:lumMod val="60000"/>
                <a:lumOff val="40000"/>
                <a:alpha val="50000"/>
              </a:schemeClr>
            </a:solidFill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5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sz="3200" dirty="0"/>
              <a:t>Web Applications with ASP.NET MVC</a:t>
            </a:r>
            <a:endParaRPr lang="bg-BG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76807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100742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202946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604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1666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3142397" y="22040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2579" y="6172200"/>
            <a:ext cx="4046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hlinkClick r:id="rId2"/>
              </a:rPr>
              <a:t>http://mvccourse.telerik.com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Telerik Academy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Telerik Academy is an initiative Telerik for training of young software engineers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Four main streams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.NET Essentials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QA Academy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Developer </a:t>
            </a:r>
            <a:r>
              <a:rPr lang="en-US" dirty="0" smtClean="0"/>
              <a:t>Support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Kids Academy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Student Courses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1" name="Picture 3" descr="C:\Users\nkostov\Desktop\321527_10150403349920070_716995069_10596466_1701940890_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44" y="3351418"/>
            <a:ext cx="3962400" cy="29731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2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90600" y="2951354"/>
            <a:ext cx="7505700" cy="2514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Software Academy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6284" y="3671382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C# Fundamentals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18532" y="4620010"/>
            <a:ext cx="17526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QA Academy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57300" y="4620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.NET Essentials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9300" y="4599566"/>
            <a:ext cx="23622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Developer-Support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81184" y="4221433"/>
            <a:ext cx="0" cy="398577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3" name="Straight Arrow Connector 12"/>
          <p:cNvCxnSpPr>
            <a:stCxn id="5" idx="1"/>
            <a:endCxn id="7" idx="0"/>
          </p:cNvCxnSpPr>
          <p:nvPr/>
        </p:nvCxnSpPr>
        <p:spPr>
          <a:xfrm rot="10800000" flipV="1">
            <a:off x="2400300" y="3941954"/>
            <a:ext cx="1175984" cy="678056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16" name="Straight Arrow Connector 15"/>
          <p:cNvCxnSpPr>
            <a:stCxn id="5" idx="3"/>
            <a:endCxn id="8" idx="0"/>
          </p:cNvCxnSpPr>
          <p:nvPr/>
        </p:nvCxnSpPr>
        <p:spPr>
          <a:xfrm>
            <a:off x="5786084" y="3941954"/>
            <a:ext cx="1224316" cy="657612"/>
          </a:xfrm>
          <a:prstGeom prst="bentConnector2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8" name="Rounded Rectangle 27"/>
          <p:cNvSpPr/>
          <p:nvPr/>
        </p:nvSpPr>
        <p:spPr>
          <a:xfrm>
            <a:off x="3483592" y="5885374"/>
            <a:ext cx="2438400" cy="66782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Job at Telerik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78980" y="5465954"/>
            <a:ext cx="4762" cy="4191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>
          <a:xfrm>
            <a:off x="1066800" y="1953010"/>
            <a:ext cx="22860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University Courses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597892" y="1953010"/>
            <a:ext cx="22098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School Academy</a:t>
            </a:r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>
            <a:off x="2209800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39" name="Straight Arrow Connector 38"/>
          <p:cNvCxnSpPr/>
          <p:nvPr/>
        </p:nvCxnSpPr>
        <p:spPr>
          <a:xfrm>
            <a:off x="4689144" y="2494154"/>
            <a:ext cx="0" cy="457200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3664567" y="970154"/>
            <a:ext cx="2057400" cy="54114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Kids Academy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4689144" y="1511298"/>
            <a:ext cx="4123" cy="441712"/>
          </a:xfrm>
          <a:prstGeom prst="straightConnector1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cxnSp>
        <p:nvCxnSpPr>
          <p:cNvPr id="64" name="Elbow Connector 63"/>
          <p:cNvCxnSpPr>
            <a:stCxn id="33" idx="1"/>
            <a:endCxn id="28" idx="1"/>
          </p:cNvCxnSpPr>
          <p:nvPr/>
        </p:nvCxnSpPr>
        <p:spPr>
          <a:xfrm rot="10800000" flipH="1" flipV="1">
            <a:off x="1066800" y="2223581"/>
            <a:ext cx="2416792" cy="3995705"/>
          </a:xfrm>
          <a:prstGeom prst="bentConnector3">
            <a:avLst>
              <a:gd name="adj1" fmla="val -19866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190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 type="stealth" w="lg" len="lg"/>
          </a:ln>
          <a:effectLst/>
        </p:spPr>
      </p:cxnSp>
      <p:sp>
        <p:nvSpPr>
          <p:cNvPr id="22" name="Down Arrow 21"/>
          <p:cNvSpPr/>
          <p:nvPr/>
        </p:nvSpPr>
        <p:spPr>
          <a:xfrm rot="2840738">
            <a:off x="5932205" y="1277222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23" name="Down Arrow 22"/>
          <p:cNvSpPr/>
          <p:nvPr/>
        </p:nvSpPr>
        <p:spPr>
          <a:xfrm rot="2803249">
            <a:off x="6694205" y="2199801"/>
            <a:ext cx="461375" cy="637777"/>
          </a:xfrm>
          <a:prstGeom prst="downArrow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spAutoFit/>
          </a:bodyPr>
          <a:lstStyle/>
          <a:p>
            <a:pPr algn="ctr"/>
            <a:endParaRPr lang="en-US" sz="2000" b="1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Academy at a Glance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008575"/>
            <a:ext cx="8205788" cy="5475352"/>
          </a:xfrm>
          <a:prstGeom prst="roundRect">
            <a:avLst>
              <a:gd name="adj" fmla="val 3018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t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Courses for Students</a:t>
            </a:r>
            <a:endParaRPr lang="en-US" sz="28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9459" y="1767881"/>
            <a:ext cx="3756390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Cross-Platform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Mobile Applications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9460" y="2933634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Applications Development with </a:t>
            </a:r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ASP.NET MVC 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October, FMI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62" y="2933634"/>
            <a:ext cx="3910014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High-Quality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Programming Code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0839" y="4097975"/>
            <a:ext cx="3911237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XAML Development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0839" y="5276600"/>
            <a:ext cx="3911238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Front-End Development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algn="ctr"/>
            <a:r>
              <a:rPr lang="en-US" sz="200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63" y="1776348"/>
            <a:ext cx="3910014" cy="1052517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Native Mobile Development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(iOS, Android, Windows Phone 7)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March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39459" y="4097975"/>
            <a:ext cx="3756390" cy="105251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wrap="square" lIns="108000" tIns="108000" rIns="108000" bIns="108000" anchor="ctr">
            <a:noAutofit/>
          </a:bodyPr>
          <a:lstStyle/>
          <a:p>
            <a:pPr algn="ctr"/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Web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Client-Side 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Development </a:t>
            </a:r>
            <a:b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</a:b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starting October</a:t>
            </a:r>
            <a:r>
              <a:rPr lang="en-US" sz="2000" b="1" dirty="0" smtClean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000" b="1" dirty="0" smtClean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914400"/>
          </a:xfrm>
        </p:spPr>
        <p:txBody>
          <a:bodyPr/>
          <a:lstStyle/>
          <a:p>
            <a:r>
              <a:rPr lang="en-US" dirty="0" smtClean="0"/>
              <a:t>Free Courses for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</a:t>
            </a:r>
            <a:r>
              <a:rPr lang="en-US" dirty="0" smtClean="0"/>
              <a:t>MVC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 smtClean="0"/>
              <a:t>"Web </a:t>
            </a:r>
            <a:r>
              <a:rPr lang="en-US" dirty="0"/>
              <a:t>Applications with </a:t>
            </a:r>
            <a:r>
              <a:rPr lang="en-US" dirty="0" smtClean="0"/>
              <a:t>ASP.NET </a:t>
            </a:r>
            <a:r>
              <a:rPr lang="en-US" dirty="0" smtClean="0"/>
              <a:t>MVC"</a:t>
            </a:r>
            <a:br>
              <a:rPr lang="en-US" dirty="0" smtClean="0"/>
            </a:br>
            <a:r>
              <a:rPr lang="en-US" dirty="0" smtClean="0"/>
              <a:t>course objectives</a:t>
            </a:r>
            <a:endParaRPr lang="en-US" dirty="0" smtClean="0"/>
          </a:p>
          <a:p>
            <a:pPr lvl="1">
              <a:lnSpc>
                <a:spcPts val="3400"/>
              </a:lnSpc>
            </a:pPr>
            <a:r>
              <a:rPr lang="en-US" dirty="0" smtClean="0"/>
              <a:t>Provides basic skills for development of dynamic ASP.NET MVC Web applications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C# language fundamentals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Databases and SQL Server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LINQ and Entity Framework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WWW, HTTP, HTML5, CSS3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JavaScript, </a:t>
            </a:r>
            <a:r>
              <a:rPr lang="en-US" noProof="1" smtClean="0"/>
              <a:t>jQuery</a:t>
            </a:r>
          </a:p>
          <a:p>
            <a:pPr lvl="1">
              <a:lnSpc>
                <a:spcPts val="3400"/>
              </a:lnSpc>
            </a:pPr>
            <a:r>
              <a:rPr lang="en-US" dirty="0" smtClean="0"/>
              <a:t>ASP.NET </a:t>
            </a:r>
            <a:r>
              <a:rPr lang="en-US" dirty="0" smtClean="0"/>
              <a:t>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5604" name="Picture 4" descr="http://www.artegraficas.com.br/img/web_sites/web_sit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3600" y="4189145"/>
            <a:ext cx="2667000" cy="2135455"/>
          </a:xfrm>
          <a:prstGeom prst="roundRect">
            <a:avLst>
              <a:gd name="adj" fmla="val 8046"/>
            </a:avLst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the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5000"/>
              </a:lnSpc>
            </a:pPr>
            <a:r>
              <a:rPr lang="en-US" dirty="0" smtClean="0"/>
              <a:t>Computer programming skills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One of the following languages:</a:t>
            </a:r>
          </a:p>
          <a:p>
            <a:pPr lvl="2">
              <a:lnSpc>
                <a:spcPct val="105000"/>
              </a:lnSpc>
            </a:pPr>
            <a:r>
              <a:rPr lang="en-US" dirty="0" smtClean="0"/>
              <a:t>C#, Java or C++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Object-oriented programming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Abstraction, encapsulation, inheritance, polymorphism, exceptions handling</a:t>
            </a:r>
          </a:p>
          <a:p>
            <a:pPr lvl="0">
              <a:lnSpc>
                <a:spcPct val="105000"/>
              </a:lnSpc>
            </a:pPr>
            <a:r>
              <a:rPr lang="en-US" dirty="0" smtClean="0"/>
              <a:t>English language</a:t>
            </a:r>
          </a:p>
          <a:p>
            <a:pPr lvl="1">
              <a:lnSpc>
                <a:spcPct val="105000"/>
              </a:lnSpc>
            </a:pPr>
            <a:r>
              <a:rPr lang="en-US" dirty="0" smtClean="0"/>
              <a:t>All training materials are in English (intentionally, Telerik Academy policy)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4580" name="Picture 4" descr="http://www.toursisaket.com/marketplace/propic/picture12574800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11811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582" name="Picture 6" descr="http://www.gites-au-monteil.fr/img/englis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9114" y="5602384"/>
            <a:ext cx="1158961" cy="722216"/>
          </a:xfrm>
          <a:prstGeom prst="roundRect">
            <a:avLst>
              <a:gd name="adj" fmla="val 8091"/>
            </a:avLst>
          </a:prstGeom>
          <a:noFill/>
        </p:spPr>
      </p:pic>
      <p:pic>
        <p:nvPicPr>
          <p:cNvPr id="24583" name="Picture 7" descr="C:\Trash\o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0" y="3276600"/>
            <a:ext cx="990600" cy="1320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All students should register for the course at: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400" dirty="0" smtClean="0"/>
          </a:p>
          <a:p>
            <a:pPr lvl="0">
              <a:lnSpc>
                <a:spcPct val="100000"/>
              </a:lnSpc>
              <a:spcBef>
                <a:spcPts val="1800"/>
              </a:spcBef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is important!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Registration allows the trainers contact you regarding the course projects, exams, etc.</a:t>
            </a:r>
          </a:p>
          <a:p>
            <a:pPr lvl="1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 smtClean="0"/>
              <a:t>Registered students are assigned to work on one of the course projects</a:t>
            </a:r>
          </a:p>
          <a:p>
            <a:pPr lvl="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</a:pPr>
            <a:r>
              <a:rPr lang="en-US" dirty="0"/>
              <a:t>If you have any questions you can contact us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514354"/>
            <a:ext cx="7315200" cy="821130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80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3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mvccourse.telerik.com</a:t>
            </a:r>
            <a:endParaRPr lang="en-US" sz="3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5905492"/>
            <a:ext cx="7315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academy@telerik.com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13885</TotalTime>
  <Words>1222</Words>
  <Application>Microsoft Office PowerPoint</Application>
  <PresentationFormat>On-screen Show (4:3)</PresentationFormat>
  <Paragraphs>274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Telerik-PowerPoint-Theme</vt:lpstr>
      <vt:lpstr>Web Applications with ASP.NET MVC</vt:lpstr>
      <vt:lpstr>Table of Contents</vt:lpstr>
      <vt:lpstr>About Telerik</vt:lpstr>
      <vt:lpstr>About Telerik Academy</vt:lpstr>
      <vt:lpstr>Academy at a Glance</vt:lpstr>
      <vt:lpstr>Free Courses for Students</vt:lpstr>
      <vt:lpstr>About the MVC Course</vt:lpstr>
      <vt:lpstr>Requirements to the Students</vt:lpstr>
      <vt:lpstr>Registration</vt:lpstr>
      <vt:lpstr>Course Schedule</vt:lpstr>
      <vt:lpstr>Course Curriculum</vt:lpstr>
      <vt:lpstr>Curriculum</vt:lpstr>
      <vt:lpstr>Curriculum (2)</vt:lpstr>
      <vt:lpstr>Curriculum (3)</vt:lpstr>
      <vt:lpstr>Curriculum (4)</vt:lpstr>
      <vt:lpstr>The Trainers Team</vt:lpstr>
      <vt:lpstr>Trainers Team</vt:lpstr>
      <vt:lpstr>Trainers Team (2)</vt:lpstr>
      <vt:lpstr>Trainers Team (3)</vt:lpstr>
      <vt:lpstr>Trainers Team (4)</vt:lpstr>
      <vt:lpstr>Trainers Team (5)</vt:lpstr>
      <vt:lpstr>Trainers Team (6)</vt:lpstr>
      <vt:lpstr>Trainers Team (7)</vt:lpstr>
      <vt:lpstr>Assessment</vt:lpstr>
      <vt:lpstr>Assessment</vt:lpstr>
      <vt:lpstr>Assessment (2)</vt:lpstr>
      <vt:lpstr>Assessment (3)</vt:lpstr>
      <vt:lpstr>Certification and Awards</vt:lpstr>
      <vt:lpstr>Recommended Books</vt:lpstr>
      <vt:lpstr>Recommended Books</vt:lpstr>
      <vt:lpstr>Recommended Books (2)</vt:lpstr>
      <vt:lpstr>Web Applications with ASP.NET MVC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Applications Development with .NET Framework and ASP.NET</dc:title>
  <dc:subject> Course Introduction</dc:subject>
  <dc:creator>Svetlin Nakov</dc:creator>
  <cp:lastModifiedBy>Svetlin Nakov</cp:lastModifiedBy>
  <cp:revision>1016</cp:revision>
  <dcterms:created xsi:type="dcterms:W3CDTF">2007-12-08T16:03:35Z</dcterms:created>
  <dcterms:modified xsi:type="dcterms:W3CDTF">2011-10-10T14:27:40Z</dcterms:modified>
</cp:coreProperties>
</file>