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5"/>
  </p:notesMasterIdLst>
  <p:handoutMasterIdLst>
    <p:handoutMasterId r:id="rId46"/>
  </p:handoutMasterIdLst>
  <p:sldIdLst>
    <p:sldId id="320" r:id="rId2"/>
    <p:sldId id="394" r:id="rId3"/>
    <p:sldId id="397" r:id="rId4"/>
    <p:sldId id="395" r:id="rId5"/>
    <p:sldId id="396" r:id="rId6"/>
    <p:sldId id="424" r:id="rId7"/>
    <p:sldId id="400" r:id="rId8"/>
    <p:sldId id="401" r:id="rId9"/>
    <p:sldId id="398" r:id="rId10"/>
    <p:sldId id="406" r:id="rId11"/>
    <p:sldId id="408" r:id="rId12"/>
    <p:sldId id="407" r:id="rId13"/>
    <p:sldId id="409" r:id="rId14"/>
    <p:sldId id="411" r:id="rId15"/>
    <p:sldId id="412" r:id="rId16"/>
    <p:sldId id="416" r:id="rId17"/>
    <p:sldId id="417" r:id="rId18"/>
    <p:sldId id="418" r:id="rId19"/>
    <p:sldId id="419" r:id="rId20"/>
    <p:sldId id="420" r:id="rId21"/>
    <p:sldId id="410" r:id="rId22"/>
    <p:sldId id="413" r:id="rId23"/>
    <p:sldId id="414" r:id="rId24"/>
    <p:sldId id="415" r:id="rId25"/>
    <p:sldId id="421" r:id="rId26"/>
    <p:sldId id="422" r:id="rId27"/>
    <p:sldId id="403" r:id="rId28"/>
    <p:sldId id="404" r:id="rId29"/>
    <p:sldId id="405" r:id="rId30"/>
    <p:sldId id="321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35" r:id="rId41"/>
    <p:sldId id="436" r:id="rId42"/>
    <p:sldId id="434" r:id="rId43"/>
    <p:sldId id="423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4F6F0"/>
    <a:srgbClr val="8CF4F2"/>
    <a:srgbClr val="E8FFC8"/>
    <a:srgbClr val="FAF7C8"/>
    <a:srgbClr val="FAF8C8"/>
    <a:srgbClr val="F5FFC2"/>
    <a:srgbClr val="EBFFD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714" autoAdjust="0"/>
  </p:normalViewPr>
  <p:slideViewPr>
    <p:cSldViewPr>
      <p:cViewPr>
        <p:scale>
          <a:sx n="80" d="100"/>
          <a:sy n="80" d="100"/>
        </p:scale>
        <p:origin x="-1134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29-Jun-11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36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29-Jun-11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68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600200"/>
            <a:ext cx="6705600" cy="15240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Web Sites with XHTML and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534" y="3276600"/>
            <a:ext cx="8077200" cy="569120"/>
          </a:xfrm>
        </p:spPr>
        <p:txBody>
          <a:bodyPr/>
          <a:lstStyle/>
          <a:p>
            <a:r>
              <a:rPr lang="en-US" dirty="0" smtClean="0"/>
              <a:t>Slice and Dice: From PSD Image to XHTML+CSS</a:t>
            </a:r>
            <a:endParaRPr lang="bg-BG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17410" name="Picture 2" descr="http://webdreams.in/blog/wp-content/uploads/2009/12/banner_website_desig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2797628" cy="1780308"/>
          </a:xfrm>
          <a:prstGeom prst="roundRect">
            <a:avLst>
              <a:gd name="adj" fmla="val 5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7412" name="Picture 4" descr="http://www.poweredtemplates.com/images/img/web_templat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5999695" y="3713694"/>
            <a:ext cx="1869010" cy="3505201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4" name="Picture 6" descr="http://www.virtualw.com/gimages/website_small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4531789"/>
            <a:ext cx="1879909" cy="1869011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6" name="Picture 8" descr="http://www.berkshirewebsitedesign.com/mediaItems/editor/multiSi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0" y="381000"/>
            <a:ext cx="4448248" cy="1164486"/>
          </a:xfrm>
          <a:prstGeom prst="roundRect">
            <a:avLst>
              <a:gd name="adj" fmla="val 3858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DIVs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Floating DIVs are not part of their parent DIV!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Their height is the height of their content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 parent container's height can be 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9068" y="3356342"/>
            <a:ext cx="6477000" cy="2790825"/>
          </a:xfrm>
          <a:prstGeom prst="roundRect">
            <a:avLst>
              <a:gd name="adj" fmla="val 10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7200" y="2743200"/>
            <a:ext cx="1905000" cy="953453"/>
          </a:xfrm>
          <a:prstGeom prst="wedgeRoundRectCallout">
            <a:avLst>
              <a:gd name="adj1" fmla="val 34398"/>
              <a:gd name="adj2" fmla="val 698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Floating-left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3200" y="2743200"/>
            <a:ext cx="2133600" cy="953453"/>
          </a:xfrm>
          <a:prstGeom prst="wedgeRoundRectCallout">
            <a:avLst>
              <a:gd name="adj1" fmla="val -36307"/>
              <a:gd name="adj2" fmla="val 698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Floating-right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505200" y="2750288"/>
            <a:ext cx="2362200" cy="953453"/>
          </a:xfrm>
          <a:prstGeom prst="wedgeRoundRectCallout">
            <a:avLst>
              <a:gd name="adj1" fmla="val -4762"/>
              <a:gd name="adj2" fmla="val 698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Non-floating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12806" y="5557215"/>
            <a:ext cx="5443868" cy="953453"/>
          </a:xfrm>
          <a:prstGeom prst="wedgeRoundRectCallout">
            <a:avLst>
              <a:gd name="adj1" fmla="val -33323"/>
              <a:gd name="adj2" fmla="val -729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container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has height based on its non-floating content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38400" y="4572001"/>
            <a:ext cx="4267200" cy="685800"/>
          </a:xfrm>
        </p:spPr>
        <p:txBody>
          <a:bodyPr/>
          <a:lstStyle/>
          <a:p>
            <a:r>
              <a:rPr lang="en-US" dirty="0" smtClean="0"/>
              <a:t>Floating DIVs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5831680"/>
            <a:ext cx="4267200" cy="56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Live Demo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1968" y="5314146"/>
            <a:ext cx="4263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floating-divs.html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279" y="914400"/>
            <a:ext cx="4575010" cy="3248024"/>
          </a:xfrm>
          <a:prstGeom prst="roundRect">
            <a:avLst>
              <a:gd name="adj" fmla="val 193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84125">
            <a:off x="428061" y="2152301"/>
            <a:ext cx="2371830" cy="22261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97861">
            <a:off x="5646795" y="2230853"/>
            <a:ext cx="2965796" cy="207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0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DIVs Behaving Like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display:table</a:t>
            </a:r>
            <a:r>
              <a:rPr lang="en-US" dirty="0" smtClean="0"/>
              <a:t> makes DIVs behave like table: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Supported in all W3C-</a:t>
            </a:r>
            <a:r>
              <a:rPr lang="en-US" dirty="0">
                <a:effectLst/>
              </a:rPr>
              <a:t>compliant</a:t>
            </a:r>
            <a:r>
              <a:rPr lang="en-US" dirty="0" smtClean="0"/>
              <a:t> browsers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Internet Explorer supports this since IE8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600200"/>
            <a:ext cx="7620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display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#row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display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table-row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#left, #right, #middle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display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table-cell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971800"/>
            <a:ext cx="7620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id="container"&gt;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id="row"&gt;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id="left"&gt;Left Column&lt;/div&gt;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id="middle"&gt;Middle Column&lt;/div&gt;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id="right"&gt;Right Column&lt;/div&gt;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206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/>
              <a:t>DIVs Behaving Like Tables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5755480"/>
            <a:ext cx="4267200" cy="56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Live Demo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1968" y="5237946"/>
            <a:ext cx="4263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table-with-divs.html</a:t>
            </a:r>
          </a:p>
        </p:txBody>
      </p:sp>
      <p:pic>
        <p:nvPicPr>
          <p:cNvPr id="8" name="Picture 4" descr="C:\Trash\table-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83662">
            <a:off x="961097" y="498836"/>
            <a:ext cx="4010030" cy="35390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RelaxedModerately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3074" name="Picture 2" descr="http://www.thecmsblog.com/table-versus-div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00868">
            <a:off x="4922478" y="983281"/>
            <a:ext cx="3100669" cy="2823477"/>
          </a:xfrm>
          <a:prstGeom prst="roundRect">
            <a:avLst>
              <a:gd name="adj" fmla="val 4388"/>
            </a:avLst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Alignment of 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Aligning a DIV vertically is a complex task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You need three nested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elements: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209800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#container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display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height: 400px;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#row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display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table-row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#cell { display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table-cell; vertical-align: middle;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0645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id="container"&gt;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id="row"&gt;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="cell"&gt;Vertically Centered&lt;/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410200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&lt;!DOCTYPE html PUBLIC "-//W3C//DTD XHTML 1.0 Transitional//EN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www.w3.org/TR/xhtml1/DTD/ xhtml1-transitional.dtd"&gt;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947532" y="4572000"/>
            <a:ext cx="6858000" cy="527804"/>
          </a:xfrm>
          <a:prstGeom prst="wedgeRoundRectCallout">
            <a:avLst>
              <a:gd name="adj1" fmla="val 8306"/>
              <a:gd name="adj2" fmla="val 11816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XHTML DOCTYPE is requred, especially for IE!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7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267200"/>
            <a:ext cx="7924800" cy="685800"/>
          </a:xfrm>
        </p:spPr>
        <p:txBody>
          <a:bodyPr/>
          <a:lstStyle/>
          <a:p>
            <a:r>
              <a:rPr lang="en-US" dirty="0" smtClean="0"/>
              <a:t>Vertical Alignment of DIVs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5526879"/>
            <a:ext cx="4267200" cy="56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Live Demo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7168" y="5009345"/>
            <a:ext cx="4873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div-vertical-alignment.html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2" y="617320"/>
            <a:ext cx="3505198" cy="3337360"/>
          </a:xfrm>
          <a:prstGeom prst="roundRect">
            <a:avLst>
              <a:gd name="adj" fmla="val 169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1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6324600" cy="914400"/>
          </a:xfrm>
        </p:spPr>
        <p:txBody>
          <a:bodyPr/>
          <a:lstStyle/>
          <a:p>
            <a:r>
              <a:rPr lang="en-US" dirty="0" smtClean="0"/>
              <a:t>Distinguish between Content and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Separating content from presentation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content </a:t>
            </a:r>
            <a:r>
              <a:rPr lang="en-US" dirty="0" smtClean="0"/>
              <a:t>is the essential information published in the Web page, e.g. text + images</a:t>
            </a:r>
          </a:p>
          <a:p>
            <a:pPr lvl="1"/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</a:t>
            </a:r>
            <a:r>
              <a:rPr lang="en-US" dirty="0" smtClean="0"/>
              <a:t> is </a:t>
            </a:r>
            <a:r>
              <a:rPr lang="en-US" dirty="0"/>
              <a:t>the </a:t>
            </a:r>
            <a:r>
              <a:rPr lang="en-US" dirty="0" smtClean="0"/>
              <a:t>layout and styles used to format the content or decorate it</a:t>
            </a:r>
          </a:p>
          <a:p>
            <a:r>
              <a:rPr lang="en-US" dirty="0" smtClean="0"/>
              <a:t>The content should live in the HTML</a:t>
            </a:r>
          </a:p>
          <a:p>
            <a:r>
              <a:rPr lang="en-US" dirty="0" smtClean="0"/>
              <a:t>The presentation should live in the CSS</a:t>
            </a:r>
          </a:p>
          <a:p>
            <a:r>
              <a:rPr lang="en-US" dirty="0" smtClean="0"/>
              <a:t>When the CSS is disabled, the site should look like an article with titles, lists and paragraphs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GIF, JPEG or PNG?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GIF, JPEG and PNG are the three most common image formats in the Web</a:t>
            </a:r>
          </a:p>
          <a:p>
            <a:pPr lvl="1"/>
            <a:r>
              <a:rPr lang="en-US" sz="2800" dirty="0" smtClean="0"/>
              <a:t>JPEG is used for large images, e.g. photos</a:t>
            </a:r>
          </a:p>
          <a:p>
            <a:pPr lvl="1"/>
            <a:r>
              <a:rPr lang="en-US" sz="2800" dirty="0" smtClean="0"/>
              <a:t>GIF and PNG support transparency</a:t>
            </a:r>
          </a:p>
          <a:p>
            <a:pPr lvl="2"/>
            <a:r>
              <a:rPr lang="en-US" sz="2600" dirty="0" smtClean="0"/>
              <a:t>Used for bullets, icons and small images</a:t>
            </a:r>
          </a:p>
          <a:p>
            <a:pPr lvl="2"/>
            <a:r>
              <a:rPr lang="en-US" sz="2600" dirty="0" smtClean="0"/>
              <a:t>PNG </a:t>
            </a:r>
            <a:r>
              <a:rPr lang="en-US" sz="2600" dirty="0" smtClean="0"/>
              <a:t>transparency </a:t>
            </a:r>
            <a:r>
              <a:rPr lang="en-US" sz="2600" dirty="0" smtClean="0"/>
              <a:t>not supported by old browsers</a:t>
            </a:r>
          </a:p>
          <a:p>
            <a:pPr lvl="2"/>
            <a:r>
              <a:rPr lang="en-US" sz="2600" dirty="0" smtClean="0"/>
              <a:t>PNG files are larger than GIF</a:t>
            </a:r>
          </a:p>
          <a:p>
            <a:pPr lvl="2"/>
            <a:r>
              <a:rPr lang="en-US" sz="2600" dirty="0" smtClean="0"/>
              <a:t>GIF supports less colors than PNG</a:t>
            </a:r>
          </a:p>
          <a:p>
            <a:pPr lvl="2"/>
            <a:r>
              <a:rPr lang="en-US" sz="2600" dirty="0" smtClean="0"/>
              <a:t>GIF supports animation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a Fixed-Width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to center the content of the site: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Placing it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&lt;center&gt;</a:t>
            </a:r>
            <a:r>
              <a:rPr lang="en-US" dirty="0" smtClean="0"/>
              <a:t> tag – deprecated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CSS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text-align:center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Will affect all child nodes too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CSS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margin:0 auto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The width of the content is fixed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left and right margins are set to automatic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5410200"/>
            <a:ext cx="7058025" cy="8381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width: 900px;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margin: 20px auto;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19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Centering </a:t>
            </a:r>
            <a:r>
              <a:rPr lang="en-US" sz="3600" dirty="0" smtClean="0"/>
              <a:t>Site Contents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3426" y="1143000"/>
            <a:ext cx="7724774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 xmlns="http://www.w3.org/1999/xhtml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body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background-color: #CCCCCC;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#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site-contents {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width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940px; margin: 20px auto;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id="site-contents"&gt;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h1&gt;Welcome to our Web site!&lt;/h1&gt;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1672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From Image to </a:t>
            </a:r>
            <a:r>
              <a:rPr lang="en-US" dirty="0" smtClean="0"/>
              <a:t>XHTML+CSS: Step by Step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Floating </a:t>
            </a:r>
            <a:r>
              <a:rPr lang="en-US" dirty="0" smtClean="0"/>
              <a:t>DIVs and DIVs </a:t>
            </a:r>
            <a:r>
              <a:rPr lang="en-US" dirty="0"/>
              <a:t>Behaving Like </a:t>
            </a:r>
            <a:r>
              <a:rPr lang="en-US" dirty="0" smtClean="0"/>
              <a:t>Tables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 smtClean="0"/>
              <a:t>Vertical Alignment of DIVs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 smtClean="0"/>
              <a:t>Centering Site Contents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 smtClean="0"/>
              <a:t>Web </a:t>
            </a:r>
            <a:r>
              <a:rPr lang="en-US" dirty="0"/>
              <a:t>Site with Frames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Web Site with Tables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Web Site with DIVs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Slice and Dice: </a:t>
            </a:r>
            <a:r>
              <a:rPr lang="en-US" dirty="0" smtClean="0"/>
              <a:t>Showcases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00601"/>
            <a:ext cx="7924800" cy="685800"/>
          </a:xfrm>
        </p:spPr>
        <p:txBody>
          <a:bodyPr/>
          <a:lstStyle/>
          <a:p>
            <a:r>
              <a:rPr lang="en-US" dirty="0" smtClean="0"/>
              <a:t>Centered Site Contents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3526" y="1219200"/>
            <a:ext cx="6086474" cy="3171104"/>
          </a:xfrm>
          <a:prstGeom prst="roundRect">
            <a:avLst>
              <a:gd name="adj" fmla="val 143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astrodynamics.net/Articles/Images/galactic-cent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54558" y="2189570"/>
            <a:ext cx="3117642" cy="200681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4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Based on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based on frames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Easy-to-develop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for small and simple Web sites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Considered old-fashioned, not recommended!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538478"/>
            <a:ext cx="7772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&lt;frameset rows="85,*" cols="*" frameborder="no" border="0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framespacing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="0"&gt;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 src="header.html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scrolling="no" noresize="yes"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frameset cols="126,*" frameborder="no" border="0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framespacing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="0"&gt;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 src="left.html" name="leftFrame" scrolling="no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noresize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="yes"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 src="welcome.html" name="mainFrame"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frameset&gt;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&lt;/frameset&gt;</a:t>
            </a:r>
          </a:p>
        </p:txBody>
      </p:sp>
    </p:spTree>
    <p:extLst>
      <p:ext uri="{BB962C8B-B14F-4D97-AF65-F5344CB8AC3E}">
        <p14:creationId xmlns:p14="http://schemas.microsoft.com/office/powerpoint/2010/main" val="1084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r>
              <a:rPr lang="en-US" dirty="0" smtClean="0"/>
              <a:t>Web Site with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goldframes.com/images/framesnw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68" t="-6252" r="-3080" b="-5725"/>
          <a:stretch/>
        </p:blipFill>
        <p:spPr bwMode="auto">
          <a:xfrm>
            <a:off x="2042556" y="1026226"/>
            <a:ext cx="5118265" cy="34557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50786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Based 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based on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 to layout the page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Semantically incorrect, not recommended!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048000"/>
            <a:ext cx="7772400" cy="330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&lt;table class="siteTable"&gt;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 class="headerRow"&gt;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class="logoCell"&gt;Logo&lt;/td&gt;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class="headerCell"&gt;Header Text&lt;/td&gt;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 valign="top"&gt;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class="menuCell"&gt;Menu&lt;/td&gt;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class="mainContentCell"&gt;Main Content&lt;/td&gt;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 class="footerRow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colspan="2"&gt;Footer&lt;/td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8023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Web Site with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media02.hongkiat.com/table_design/html-table-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44377">
            <a:off x="3157022" y="894868"/>
            <a:ext cx="4934156" cy="3355144"/>
          </a:xfrm>
          <a:prstGeom prst="roundRect">
            <a:avLst>
              <a:gd name="adj" fmla="val 3385"/>
            </a:avLst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parkinternet.com/navegabem-puzz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38561"/>
            <a:ext cx="4388220" cy="3143062"/>
          </a:xfrm>
          <a:prstGeom prst="roundRect">
            <a:avLst>
              <a:gd name="adj" fmla="val 5710"/>
            </a:avLst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3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Based on DIVs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based on DIVs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best, semantically correct approach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is hard to implement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971800"/>
            <a:ext cx="76200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id="header"&gt;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id="headerLogo"&gt;Logo&lt;/div&gt;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id="headerText"&gt;Header&lt;/div&gt;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id="container"&gt;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id="leftSidebar"&gt;Menu&lt;/div&gt;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id="mainContent"&gt;Main Content&lt;/div&gt;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id="footer"&gt;Footer&lt;/div&gt;</a:t>
            </a:r>
          </a:p>
        </p:txBody>
      </p:sp>
    </p:spTree>
    <p:extLst>
      <p:ext uri="{BB962C8B-B14F-4D97-AF65-F5344CB8AC3E}">
        <p14:creationId xmlns:p14="http://schemas.microsoft.com/office/powerpoint/2010/main" val="38958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ra-ajax.org/Resources/Images/floating-divs-column-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1050513"/>
            <a:ext cx="4762500" cy="2857500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Web Site with DIVs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chefstefcandy.com/perfect-2-column-left-menu-div-structur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050" y="990600"/>
            <a:ext cx="3333750" cy="3514726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mg.ehowcdn.co.uk/article-page-main/ehow/images/a08/0l/nr/add-borders-divs-dreamweaver-800x8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15849">
            <a:off x="3364913" y="2418071"/>
            <a:ext cx="2143125" cy="2095501"/>
          </a:xfrm>
          <a:prstGeom prst="roundRect">
            <a:avLst>
              <a:gd name="adj" fmla="val 9300"/>
            </a:avLst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36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en-US" dirty="0" smtClean="0"/>
              <a:t>Creating a Web Site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Slice and Dice: Showcases</a:t>
            </a:r>
            <a:endParaRPr lang="en-US" dirty="0"/>
          </a:p>
        </p:txBody>
      </p:sp>
      <p:pic>
        <p:nvPicPr>
          <p:cNvPr id="6146" name="Picture 2" descr="http://velnet-ngr.com/wp-content/uploads/2010/01/create-websit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3225" y="1200149"/>
            <a:ext cx="3305175" cy="3295651"/>
          </a:xfrm>
          <a:prstGeom prst="roundRect">
            <a:avLst>
              <a:gd name="adj" fmla="val 693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findicons.com/files/icons/40/aqua_blend/128/graphite_smooth_folder_si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5494">
            <a:off x="1400074" y="1857274"/>
            <a:ext cx="1972047" cy="197204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heese,foo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56811">
            <a:off x="5410566" y="609863"/>
            <a:ext cx="1944395" cy="194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cissors,cut,sciss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675677">
            <a:off x="1147289" y="1132621"/>
            <a:ext cx="1601648" cy="160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we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18456">
            <a:off x="5851871" y="2525022"/>
            <a:ext cx="1731058" cy="17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 and Dice Showcase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 want to slice this site into XHTML+CSS: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122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50" y="1751910"/>
            <a:ext cx="7509164" cy="4725090"/>
          </a:xfrm>
          <a:prstGeom prst="roundRect">
            <a:avLst>
              <a:gd name="adj" fmla="val 15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and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DOCTYPE?</a:t>
            </a:r>
          </a:p>
          <a:p>
            <a:pPr lvl="1"/>
            <a:r>
              <a:rPr lang="en-US" dirty="0" smtClean="0"/>
              <a:t>Modern Web sites use 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DOCTYPE</a:t>
            </a:r>
          </a:p>
          <a:p>
            <a:r>
              <a:rPr lang="en-US" dirty="0" smtClean="0"/>
              <a:t>Fixed width or fluid width?</a:t>
            </a:r>
          </a:p>
          <a:p>
            <a:pPr lvl="1"/>
            <a:r>
              <a:rPr lang="en-US" dirty="0" smtClean="0"/>
              <a:t>Fixed width will work better</a:t>
            </a:r>
          </a:p>
          <a:p>
            <a:pPr lvl="1"/>
            <a:r>
              <a:rPr lang="en-US" dirty="0" smtClean="0"/>
              <a:t>Need to center the content and use some background to fill the rest of the page</a:t>
            </a:r>
          </a:p>
          <a:p>
            <a:r>
              <a:rPr lang="en-US" dirty="0" smtClean="0"/>
              <a:t>Frames, tables or DIVs?</a:t>
            </a:r>
          </a:p>
          <a:p>
            <a:pPr lvl="1"/>
            <a:r>
              <a:rPr lang="en-US" dirty="0" smtClean="0"/>
              <a:t>DIVs with table layout will work best</a:t>
            </a:r>
          </a:p>
          <a:p>
            <a:pPr lvl="1"/>
            <a:r>
              <a:rPr lang="en-US" dirty="0" smtClean="0"/>
              <a:t>The HTML will be more semantic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0"/>
            <a:ext cx="7924800" cy="685800"/>
          </a:xfrm>
        </p:spPr>
        <p:txBody>
          <a:bodyPr/>
          <a:lstStyle/>
          <a:p>
            <a:r>
              <a:rPr lang="en-US" dirty="0" smtClean="0"/>
              <a:t>From Image to XHTML+CSS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Creating Web Sites Step by Step</a:t>
            </a:r>
            <a:endParaRPr lang="en-US" dirty="0"/>
          </a:p>
        </p:txBody>
      </p:sp>
      <p:pic>
        <p:nvPicPr>
          <p:cNvPr id="4098" name="Picture 2" descr="http://i.telegraph.co.uk/telegraph/multimedia/archive/01553/p_slice-dice_1553028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1704" y="1275385"/>
            <a:ext cx="5347296" cy="3346372"/>
          </a:xfrm>
          <a:prstGeom prst="roundRect">
            <a:avLst>
              <a:gd name="adj" fmla="val 3155"/>
            </a:avLst>
          </a:prstGeom>
          <a:noFill/>
          <a:scene3d>
            <a:camera prst="orthographicFront"/>
            <a:lightRig rig="threePt" dir="t">
              <a:rot lat="0" lon="0" rev="0"/>
            </a:lightRig>
          </a:scene3d>
          <a:sp3d>
            <a:bevelT w="381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parksgarbageservice.com/pages/images/htm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97247">
            <a:off x="727123" y="879523"/>
            <a:ext cx="1934742" cy="1934742"/>
          </a:xfrm>
          <a:prstGeom prst="rect">
            <a:avLst/>
          </a:prstGeom>
          <a:noFill/>
          <a:effectLst>
            <a:outerShdw blurRad="762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cons2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1916" y="864945"/>
            <a:ext cx="2130084" cy="2130084"/>
          </a:xfrm>
          <a:prstGeom prst="rect">
            <a:avLst/>
          </a:prstGeom>
          <a:noFill/>
          <a:effectLst>
            <a:outerShdw blurRad="76200" dist="38100" dir="8100000" sx="104000" sy="104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3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50" y="1751910"/>
            <a:ext cx="7509164" cy="4725090"/>
          </a:xfrm>
          <a:prstGeom prst="roundRect">
            <a:avLst>
              <a:gd name="adj" fmla="val 15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Site Sections /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 is to determine the </a:t>
            </a:r>
            <a:r>
              <a:rPr lang="en-US" smtClean="0"/>
              <a:t>design parts: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775660"/>
            <a:ext cx="5867400" cy="698710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2559049"/>
            <a:ext cx="5867400" cy="277615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2876549"/>
            <a:ext cx="5867400" cy="2407969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5314950"/>
            <a:ext cx="5867400" cy="979219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6400" y="6330950"/>
            <a:ext cx="5867400" cy="134669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391400" y="1691783"/>
            <a:ext cx="1295400" cy="465867"/>
          </a:xfrm>
          <a:prstGeom prst="wedgeRoundRectCallout">
            <a:avLst>
              <a:gd name="adj1" fmla="val -81931"/>
              <a:gd name="adj2" fmla="val 176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81000" y="2362200"/>
            <a:ext cx="1087086" cy="465867"/>
          </a:xfrm>
          <a:prstGeom prst="wedgeRoundRectCallout">
            <a:avLst>
              <a:gd name="adj1" fmla="val 77066"/>
              <a:gd name="adj2" fmla="val 803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Menu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315200" y="3505200"/>
            <a:ext cx="1240494" cy="465867"/>
          </a:xfrm>
          <a:prstGeom prst="wedgeRoundRectCallout">
            <a:avLst>
              <a:gd name="adj1" fmla="val -81931"/>
              <a:gd name="adj2" fmla="val 176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Content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391400" y="5706333"/>
            <a:ext cx="1358086" cy="465867"/>
          </a:xfrm>
          <a:prstGeom prst="wedgeRoundRectCallout">
            <a:avLst>
              <a:gd name="adj1" fmla="val -81931"/>
              <a:gd name="adj2" fmla="val 176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Products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338253" y="5909656"/>
            <a:ext cx="1126115" cy="465867"/>
          </a:xfrm>
          <a:prstGeom prst="wedgeRoundRectCallout">
            <a:avLst>
              <a:gd name="adj1" fmla="val 75720"/>
              <a:gd name="adj2" fmla="val 583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50" y="1751910"/>
            <a:ext cx="7509164" cy="4725090"/>
          </a:xfrm>
          <a:prstGeom prst="roundRect">
            <a:avLst>
              <a:gd name="adj" fmla="val 15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Identify Site Sections / Pieces</a:t>
            </a:r>
            <a:r>
              <a:rPr lang="en-US" sz="3800" dirty="0" smtClean="0"/>
              <a:t>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Header pieces: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775660"/>
            <a:ext cx="5867400" cy="698710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6399" y="1917232"/>
            <a:ext cx="1668967" cy="489528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72200" y="1676399"/>
            <a:ext cx="1410629" cy="308443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81400" y="1518976"/>
            <a:ext cx="1295400" cy="465867"/>
          </a:xfrm>
          <a:prstGeom prst="wedgeRoundRectCallout">
            <a:avLst>
              <a:gd name="adj1" fmla="val -80209"/>
              <a:gd name="adj2" fmla="val 702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Logo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181600" y="1051876"/>
            <a:ext cx="2362200" cy="465867"/>
          </a:xfrm>
          <a:prstGeom prst="wedgeRoundRectCallout">
            <a:avLst>
              <a:gd name="adj1" fmla="val -5650"/>
              <a:gd name="adj2" fmla="val 1085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Language box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7543800" y="2474370"/>
            <a:ext cx="1295400" cy="465867"/>
          </a:xfrm>
          <a:prstGeom prst="wedgeRoundRectCallout">
            <a:avLst>
              <a:gd name="adj1" fmla="val -75044"/>
              <a:gd name="adj2" fmla="val -685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Contacts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2200" y="2031455"/>
            <a:ext cx="1410629" cy="399511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13" grpId="0" animBg="1"/>
      <p:bldP spid="18" grpId="0" animBg="1"/>
      <p:bldP spid="20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50" y="1751910"/>
            <a:ext cx="7509164" cy="4725090"/>
          </a:xfrm>
          <a:prstGeom prst="roundRect">
            <a:avLst>
              <a:gd name="adj" fmla="val 15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Identify Site Sections / Pieces </a:t>
            </a:r>
            <a:r>
              <a:rPr lang="en-US" sz="3800" dirty="0" smtClean="0"/>
              <a:t>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Menu pieces: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399" y="2542477"/>
            <a:ext cx="5867400" cy="311317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71800" y="2474369"/>
            <a:ext cx="518532" cy="448057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88927" y="2480264"/>
            <a:ext cx="1410629" cy="442162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57600" y="1524000"/>
            <a:ext cx="1447800" cy="891516"/>
          </a:xfrm>
          <a:prstGeom prst="wedgeRoundRectCallout">
            <a:avLst>
              <a:gd name="adj1" fmla="val -80209"/>
              <a:gd name="adj2" fmla="val 702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Menu elements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638800" y="2963133"/>
            <a:ext cx="2362200" cy="465867"/>
          </a:xfrm>
          <a:prstGeom prst="wedgeRoundRectCallout">
            <a:avLst>
              <a:gd name="adj1" fmla="val -3761"/>
              <a:gd name="adj2" fmla="val -996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Search box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13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50" y="1751910"/>
            <a:ext cx="7509164" cy="4725090"/>
          </a:xfrm>
          <a:prstGeom prst="roundRect">
            <a:avLst>
              <a:gd name="adj" fmla="val 15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Identify Site Sections / Pieces </a:t>
            </a:r>
            <a:r>
              <a:rPr lang="en-US" sz="3800" dirty="0" smtClean="0"/>
              <a:t>(4)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Content frame pieces: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2819400"/>
            <a:ext cx="5867400" cy="3505200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9755" y="2729605"/>
            <a:ext cx="6058829" cy="232934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16532" y="1600200"/>
            <a:ext cx="1905000" cy="891516"/>
          </a:xfrm>
          <a:prstGeom prst="wedgeRoundRectCallout">
            <a:avLst>
              <a:gd name="adj1" fmla="val -54453"/>
              <a:gd name="adj2" fmla="val 865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Content top image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41449" y="2857812"/>
            <a:ext cx="5726151" cy="3390587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553200" y="3680484"/>
            <a:ext cx="1447800" cy="891516"/>
          </a:xfrm>
          <a:prstGeom prst="wedgeRoundRectCallout">
            <a:avLst>
              <a:gd name="adj1" fmla="val -65575"/>
              <a:gd name="adj2" fmla="val 1015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Content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(main)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0200" y="6158605"/>
            <a:ext cx="6058829" cy="232934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1371600" y="4724400"/>
            <a:ext cx="2362199" cy="891516"/>
          </a:xfrm>
          <a:prstGeom prst="wedgeRoundRectCallout">
            <a:avLst>
              <a:gd name="adj1" fmla="val 65924"/>
              <a:gd name="adj2" fmla="val 116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Content bottom image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8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50" y="1751910"/>
            <a:ext cx="7509164" cy="4725090"/>
          </a:xfrm>
          <a:prstGeom prst="roundRect">
            <a:avLst>
              <a:gd name="adj" fmla="val 15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Identify Site Sections / Pieces </a:t>
            </a:r>
            <a:r>
              <a:rPr lang="en-US" sz="3800" dirty="0" smtClean="0"/>
              <a:t>(5)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Products pieces: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5332" y="5181600"/>
            <a:ext cx="5867400" cy="1143000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30298" y="5282740"/>
            <a:ext cx="1143000" cy="828127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58404" y="6019800"/>
            <a:ext cx="705314" cy="312147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295400" y="4175155"/>
            <a:ext cx="1447800" cy="874490"/>
          </a:xfrm>
          <a:prstGeom prst="wedgeRoundRectCallout">
            <a:avLst>
              <a:gd name="adj1" fmla="val -876"/>
              <a:gd name="adj2" fmla="val 9960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Product image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533363" y="5463869"/>
            <a:ext cx="2362200" cy="465867"/>
          </a:xfrm>
          <a:prstGeom prst="wedgeRoundRectCallout">
            <a:avLst>
              <a:gd name="adj1" fmla="val -43887"/>
              <a:gd name="adj2" fmla="val 101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Product title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2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13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50" y="1751910"/>
            <a:ext cx="7509164" cy="4725090"/>
          </a:xfrm>
          <a:prstGeom prst="roundRect">
            <a:avLst>
              <a:gd name="adj" fmla="val 15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Identify Site Sections / Pieces </a:t>
            </a:r>
            <a:r>
              <a:rPr lang="en-US" sz="3800" dirty="0" smtClean="0"/>
              <a:t>(6)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Footer pieces: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5332" y="6244683"/>
            <a:ext cx="5867400" cy="221166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41602" y="6217420"/>
            <a:ext cx="367061" cy="281882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71689" y="6177536"/>
            <a:ext cx="2737159" cy="402211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225132" y="5486400"/>
            <a:ext cx="1752600" cy="465867"/>
          </a:xfrm>
          <a:prstGeom prst="wedgeRoundRectCallout">
            <a:avLst>
              <a:gd name="adj1" fmla="val -47960"/>
              <a:gd name="adj2" fmla="val 1259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 item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562600" y="5638800"/>
            <a:ext cx="2971800" cy="465867"/>
          </a:xfrm>
          <a:prstGeom prst="wedgeRoundRectCallout">
            <a:avLst>
              <a:gd name="adj1" fmla="val -43887"/>
              <a:gd name="adj2" fmla="val 101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 copyrights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4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13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mtClean="0"/>
              <a:t>Distinguish between</a:t>
            </a:r>
            <a:br>
              <a:rPr lang="en-US" smtClean="0"/>
            </a:br>
            <a:r>
              <a:rPr lang="en-US" smtClean="0"/>
              <a:t>Content </a:t>
            </a:r>
            <a:r>
              <a:rPr lang="en-US" dirty="0" smtClean="0"/>
              <a:t>and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50" y="1523310"/>
            <a:ext cx="7509164" cy="4725090"/>
          </a:xfrm>
          <a:prstGeom prst="roundRect">
            <a:avLst>
              <a:gd name="adj" fmla="val 15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11432" y="3897730"/>
            <a:ext cx="3657600" cy="891516"/>
          </a:xfrm>
          <a:prstGeom prst="wedgeRoundRectCallout">
            <a:avLst>
              <a:gd name="adj1" fmla="val -5076"/>
              <a:gd name="adj2" fmla="val 845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Borders, backgrounds and layout should be styles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752600" y="2743200"/>
            <a:ext cx="2669968" cy="891516"/>
          </a:xfrm>
          <a:prstGeom prst="wedgeRoundRectCallout">
            <a:avLst>
              <a:gd name="adj1" fmla="val 37178"/>
              <a:gd name="adj2" fmla="val -766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All the text should be content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35186" y="2667000"/>
            <a:ext cx="3218214" cy="1317164"/>
          </a:xfrm>
          <a:prstGeom prst="wedgeRoundRectCallout">
            <a:avLst>
              <a:gd name="adj1" fmla="val 3230"/>
              <a:gd name="adj2" fmla="val -667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search box is style with transparent input over it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87386" y="1207758"/>
            <a:ext cx="2761014" cy="891516"/>
          </a:xfrm>
          <a:prstGeom prst="wedgeRoundRectCallout">
            <a:avLst>
              <a:gd name="adj1" fmla="val -61287"/>
              <a:gd name="adj2" fmla="val 198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logo is content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(it is clickable)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867893" y="4114800"/>
            <a:ext cx="2227614" cy="891516"/>
          </a:xfrm>
          <a:prstGeom prst="wedgeRoundRectCallout">
            <a:avLst>
              <a:gd name="adj1" fmla="val 36815"/>
              <a:gd name="adj2" fmla="val 8247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Product images are content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9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Page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246287"/>
            <a:ext cx="79248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id="wrapper"&gt;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id="header"&gt; ... &lt;/div&gt;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id="topMenu"&gt; ... &lt;/div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class="content"&gt;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class="contentTop"&gt;&lt;/div&gt;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...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main content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 id="products"&gt; ... products ...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class="contentBottom"&gt;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&lt;div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id="footer"&gt; ... 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7397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</a:t>
            </a:r>
            <a:r>
              <a:rPr lang="en-US" smtClean="0"/>
              <a:t>Page Layout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14400"/>
            <a:ext cx="7924800" cy="57554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id="wrapper"&gt;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id="header"&gt;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href="#" class="logo"&gt;&lt;img src="logo.gif"/&gt;&lt;/a&gt;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class="contactDetails"&gt; ... 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class="lang"&gt; ... 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id="topMenu"&gt;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class="leftBg"&gt; ... 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ul&gt; ... menu items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id="searchBox"&gt; ... 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class="rightBg"&gt; ... &lt;/div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class="content"&gt;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class="contentTop"&gt;&lt;/div&gt;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...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main content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 id="products"&gt; ... products ...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class="contentBottom"&gt;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id="footer"&gt;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 id="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navigation"&gt;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 class="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copyrights"&gt;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 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8710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CSS for the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074777"/>
            <a:ext cx="83820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body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margin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0; padding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0; color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666; background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#f2f2f2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url(backgr.png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repeat-x 0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 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900px; margin:0 auto 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position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relative; height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130px 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 position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absolute; top:35px 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contactDetails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position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absolute; top:40px; right: 0 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position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absolute; top:8px; right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 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#topMenu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background: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url(top-menu.png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repeat-x center top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overflow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hidden 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topMenu .leftBg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background: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url(top-menu-left.png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no-repeat left top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topMenu .rightBg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 background: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url(top-menu-right.png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no-repeat right top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height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34px 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#searchBox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float:right; 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192px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height:34px; background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transparent url(images/search.png) no-repeat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4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Image </a:t>
            </a:r>
            <a:r>
              <a:rPr lang="en-US" dirty="0"/>
              <a:t>to </a:t>
            </a:r>
            <a:r>
              <a:rPr lang="en-US" dirty="0" smtClean="0"/>
              <a:t>XHTML+CSS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838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Steps for converting a Web site image to XHTML + CSS ( + JavaScript 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Choose DOCTYPE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Decide on the layout type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Fixed width – what resolution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800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/>
              <a:t>, …)?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Fluid width – which parts will resize?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Identify site sections (determine the pieces)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Header, main, footer, columns, navigation, etc.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Decide on the layout 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DIVs vs. tables (any good reason to use tables?)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 until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step by step each section</a:t>
            </a:r>
          </a:p>
          <a:p>
            <a:pPr lvl="1"/>
            <a:r>
              <a:rPr lang="en-US" dirty="0" smtClean="0"/>
              <a:t>Divide it into subsections when needed</a:t>
            </a:r>
          </a:p>
          <a:p>
            <a:pPr lvl="1"/>
            <a:r>
              <a:rPr lang="en-US" dirty="0" smtClean="0"/>
              <a:t>Define the section content</a:t>
            </a:r>
          </a:p>
          <a:p>
            <a:pPr lvl="1"/>
            <a:r>
              <a:rPr lang="en-US" dirty="0" smtClean="0"/>
              <a:t>Define the CSS for each element</a:t>
            </a:r>
          </a:p>
          <a:p>
            <a:pPr lvl="1"/>
            <a:r>
              <a:rPr lang="en-US" dirty="0" smtClean="0"/>
              <a:t>Test to see if the results</a:t>
            </a:r>
          </a:p>
          <a:p>
            <a:pPr lvl="1"/>
            <a:r>
              <a:rPr lang="en-US" dirty="0" smtClean="0"/>
              <a:t>Fix the bugs and test again</a:t>
            </a:r>
          </a:p>
          <a:p>
            <a:r>
              <a:rPr lang="en-US" dirty="0" smtClean="0"/>
              <a:t>Test for compatibility in multiple Web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379054">
            <a:off x="1131989" y="653885"/>
            <a:ext cx="6622173" cy="41669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 smtClean="0"/>
              <a:t>Creating a Web Site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Slice and Dice: Live Demo</a:t>
            </a:r>
            <a:endParaRPr lang="en-US" dirty="0"/>
          </a:p>
        </p:txBody>
      </p:sp>
      <p:pic>
        <p:nvPicPr>
          <p:cNvPr id="6154" name="Picture 10" descr="cheese,f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9100">
            <a:off x="3440219" y="1696447"/>
            <a:ext cx="1944395" cy="204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cissors,cut,sciss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435886">
            <a:off x="1082563" y="699914"/>
            <a:ext cx="1764627" cy="176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we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11084">
            <a:off x="6685172" y="499168"/>
            <a:ext cx="1731058" cy="17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ackage,development,hammer,tool,develop,pack,utili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29545">
            <a:off x="6009181" y="2578532"/>
            <a:ext cx="2031484" cy="20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ackage,cut,measure,ruler,scissors,tool,pack,utilit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20955" flipH="1">
            <a:off x="449501" y="3649900"/>
            <a:ext cx="1474354" cy="147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Web Sites with </a:t>
            </a:r>
            <a:r>
              <a:rPr lang="en-US" dirty="0" smtClean="0"/>
              <a:t>XHTML</a:t>
            </a:r>
            <a:br>
              <a:rPr lang="en-US" dirty="0" smtClean="0"/>
            </a:br>
            <a:r>
              <a:rPr lang="en-US" dirty="0" smtClean="0"/>
              <a:t>and CSS (Slice and Dice)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71500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68184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44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2819400" cy="563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tabLst/>
            </a:pPr>
            <a:r>
              <a:rPr lang="en-US" sz="2800" smtClean="0"/>
              <a:t>Slice </a:t>
            </a:r>
            <a:r>
              <a:rPr lang="en-US" sz="2800" dirty="0" smtClean="0"/>
              <a:t>this Web design </a:t>
            </a:r>
            <a:r>
              <a:rPr lang="en-US" sz="2800" dirty="0" smtClean="0"/>
              <a:t>with XHTML and CSS. Using tables and frames is not allowed!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0386" y="1600200"/>
            <a:ext cx="5001614" cy="4817436"/>
          </a:xfrm>
          <a:prstGeom prst="roundRect">
            <a:avLst>
              <a:gd name="adj" fmla="val 89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00400" y="990600"/>
            <a:ext cx="533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See the file: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architecture.ps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41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Image </a:t>
            </a:r>
            <a:r>
              <a:rPr lang="en-US" dirty="0"/>
              <a:t>to </a:t>
            </a:r>
            <a:r>
              <a:rPr lang="en-US" dirty="0" smtClean="0"/>
              <a:t>XHTML+CSS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Steps for converting a Web site image to XHTML + CSS ( + JavaScript )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/>
              <a:t>Distinguish between content and style</a:t>
            </a:r>
          </a:p>
          <a:p>
            <a:pPr lvl="2"/>
            <a:r>
              <a:rPr lang="en-US" dirty="0" smtClean="0"/>
              <a:t>Text vs. images – which belongs to the content and which is part of the styling?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/>
              <a:t>Create the page layout</a:t>
            </a:r>
            <a:endParaRPr lang="en-US" dirty="0"/>
          </a:p>
          <a:p>
            <a:pPr lvl="2"/>
            <a:r>
              <a:rPr lang="en-US" dirty="0" smtClean="0"/>
              <a:t>Create the layout DIVs and define their CSS</a:t>
            </a:r>
            <a:endParaRPr lang="en-US" dirty="0"/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/>
              <a:t>Create the contents of each </a:t>
            </a:r>
            <a:r>
              <a:rPr lang="en-US" dirty="0" smtClean="0"/>
              <a:t>section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/>
              <a:t>Test the site in different Web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the 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Modern Web sites should use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lnSpc>
                <a:spcPct val="100000"/>
              </a:lnSpc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cs typeface="Consolas" pitchFamily="49" charset="0"/>
              </a:rPr>
              <a:t>Sometimes we want to support older Web browsers so we should choose between: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nsolas" pitchFamily="49" charset="0"/>
              </a:rPr>
              <a:t>XHTML Strict (no presentational deprecated tags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</a:t>
            </a:r>
            <a:r>
              <a:rPr lang="en-US" dirty="0" smtClean="0"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dirty="0" smtClean="0">
                <a:cs typeface="Consolas" pitchFamily="49" charset="0"/>
              </a:rPr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</a:t>
            </a:r>
            <a:r>
              <a:rPr lang="en-US" dirty="0" smtClean="0">
                <a:cs typeface="Consolas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dirty="0"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2500"/>
              </a:spcBef>
            </a:pPr>
            <a:r>
              <a:rPr lang="en-US" dirty="0" smtClean="0">
                <a:cs typeface="Consolas" pitchFamily="49" charset="0"/>
              </a:rPr>
              <a:t>XHTML Transitional – includes the old tags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600200"/>
            <a:ext cx="80772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&lt;!DOCTYPE 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397514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&lt;!DOCTYPE html PUBLIC "-//W3C//DTD XHTML 1.0 Strict//EN" "http://www.w3.org/TR/xhtml1/DTD/xhtml1-strict.dtd"&gt;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5791200"/>
            <a:ext cx="80772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&lt;!DOCTYPE html PUBLIC "-//W3C//DTD XHTML 1.0 Transitional//EN" "http://www.w3.org/TR/xhtml1/DTD/xhtml1-transitional.dtd"&gt;</a:t>
            </a:r>
          </a:p>
        </p:txBody>
      </p:sp>
    </p:spTree>
    <p:extLst>
      <p:ext uri="{BB962C8B-B14F-4D97-AF65-F5344CB8AC3E}">
        <p14:creationId xmlns:p14="http://schemas.microsoft.com/office/powerpoint/2010/main" val="368490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vs. Fluid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r>
              <a:rPr lang="en-US" dirty="0"/>
              <a:t>layout can be </a:t>
            </a:r>
            <a:r>
              <a:rPr lang="en-US" dirty="0" smtClean="0"/>
              <a:t>fixed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fluid</a:t>
            </a:r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Fixed width</a:t>
            </a:r>
          </a:p>
          <a:p>
            <a:pPr lvl="1"/>
            <a:r>
              <a:rPr lang="en-US" dirty="0" smtClean="0"/>
              <a:t>Typical Web users use at least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/>
              <a:t> 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768</a:t>
            </a:r>
            <a:r>
              <a:rPr lang="en-US" dirty="0" smtClean="0"/>
              <a:t> resolution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900px</a:t>
            </a:r>
            <a:r>
              <a:rPr lang="en-US" dirty="0" smtClean="0">
                <a:sym typeface="Wingdings" pitchFamily="2" charset="2"/>
              </a:rPr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1000px</a:t>
            </a:r>
            <a:r>
              <a:rPr lang="en-US" dirty="0" smtClean="0">
                <a:sym typeface="Wingdings" pitchFamily="2" charset="2"/>
              </a:rPr>
              <a:t> page width is OK</a:t>
            </a:r>
            <a:endParaRPr lang="en-US" dirty="0" smtClean="0"/>
          </a:p>
          <a:p>
            <a:pPr lvl="1"/>
            <a:r>
              <a:rPr lang="en-US" dirty="0" smtClean="0"/>
              <a:t>Mobile devices have smaller screen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Fluid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width</a:t>
            </a:r>
          </a:p>
          <a:p>
            <a:pPr lvl="1"/>
            <a:r>
              <a:rPr lang="en-US" dirty="0" smtClean="0"/>
              <a:t>Ensure the main page content resizes correctly</a:t>
            </a:r>
          </a:p>
          <a:p>
            <a:pPr lvl="1"/>
            <a:r>
              <a:rPr lang="en-US" dirty="0" smtClean="0"/>
              <a:t>Beware of very large screens (e.g.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1920</a:t>
            </a:r>
            <a:r>
              <a:rPr lang="en-US" dirty="0" smtClean="0"/>
              <a:t> 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1200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Fix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for the main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the Site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Web sites consist of header, main section and footer</a:t>
            </a:r>
          </a:p>
          <a:p>
            <a:pPr lvl="1"/>
            <a:r>
              <a:rPr lang="en-US" dirty="0" smtClean="0"/>
              <a:t>The main content usually has some </a:t>
            </a:r>
            <a:r>
              <a:rPr lang="en-US" dirty="0"/>
              <a:t>main </a:t>
            </a:r>
            <a:r>
              <a:rPr lang="en-US" dirty="0" smtClean="0"/>
              <a:t>section, sidebars or navigation controls</a:t>
            </a:r>
          </a:p>
          <a:p>
            <a:pPr lvl="1"/>
            <a:r>
              <a:rPr lang="en-US" dirty="0" smtClean="0"/>
              <a:t>The main section could be split in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14400" y="4114800"/>
            <a:ext cx="7315200" cy="2246632"/>
            <a:chOff x="914400" y="4114800"/>
            <a:chExt cx="7315200" cy="2246632"/>
          </a:xfrm>
        </p:grpSpPr>
        <p:sp>
          <p:nvSpPr>
            <p:cNvPr id="5" name="Rectangle 4"/>
            <p:cNvSpPr/>
            <p:nvPr/>
          </p:nvSpPr>
          <p:spPr>
            <a:xfrm>
              <a:off x="914400" y="4114800"/>
              <a:ext cx="7315200" cy="4178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Header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4611368"/>
              <a:ext cx="7315200" cy="12560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Main Section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5943600"/>
              <a:ext cx="7315200" cy="4178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Footer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0" y="4687568"/>
              <a:ext cx="1295400" cy="11036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Left Side Bar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0" y="4687568"/>
              <a:ext cx="1295400" cy="11036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Right Side Bar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80932" y="5281221"/>
              <a:ext cx="1295400" cy="40011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Columns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28732" y="5281916"/>
              <a:ext cx="1295400" cy="40011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Columns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76532" y="5281221"/>
              <a:ext cx="1295400" cy="40011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Columns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10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</a:t>
            </a:r>
            <a:r>
              <a:rPr lang="en-US" dirty="0" smtClean="0"/>
              <a:t> vs. Table vs. DIVs?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3000" dirty="0" smtClean="0"/>
              <a:t>Site layout with frames is old-fashioned</a:t>
            </a:r>
          </a:p>
          <a:p>
            <a:pPr>
              <a:spcBef>
                <a:spcPts val="300"/>
              </a:spcBef>
            </a:pPr>
            <a:r>
              <a:rPr lang="en-US" sz="3000" dirty="0" smtClean="0"/>
              <a:t>Using tables for columned design is incorrect!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Tables are non-semantic</a:t>
            </a:r>
            <a:r>
              <a:rPr lang="bg-BG" sz="2800" dirty="0" smtClean="0"/>
              <a:t> </a:t>
            </a:r>
            <a:r>
              <a:rPr lang="en-US" sz="2800" dirty="0" smtClean="0"/>
              <a:t>and SEO unfriendly</a:t>
            </a:r>
          </a:p>
          <a:p>
            <a:pPr>
              <a:spcBef>
                <a:spcPts val="300"/>
              </a:spcBef>
            </a:pPr>
            <a:r>
              <a:rPr lang="en-US" sz="3000" dirty="0" smtClean="0"/>
              <a:t>The other option is to 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sz="3000" dirty="0" smtClean="0"/>
              <a:t> tags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To place them in columns they must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floating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When they are floating, you can fix their width, but height is determined by their content (or is fixed)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When height is determined by content, background may not be applied properly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Footer must also be floating with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clear:left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2279</TotalTime>
  <Words>2220</Words>
  <Application>Microsoft Office PowerPoint</Application>
  <PresentationFormat>On-screen Show (4:3)</PresentationFormat>
  <Paragraphs>372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Telerik-PowerPoint-Theme</vt:lpstr>
      <vt:lpstr>Web Sites with XHTML and CSS</vt:lpstr>
      <vt:lpstr>Table of Contents</vt:lpstr>
      <vt:lpstr>From Image to XHTML+CSS</vt:lpstr>
      <vt:lpstr>From Image to XHTML+CSS</vt:lpstr>
      <vt:lpstr>From Image to XHTML+CSS (2)</vt:lpstr>
      <vt:lpstr>Choosing the DOCTYPE</vt:lpstr>
      <vt:lpstr>Fixed vs. Fluid Layout</vt:lpstr>
      <vt:lpstr>Identifying the Site Sections</vt:lpstr>
      <vt:lpstr>Frames  vs. Table vs. DIVs?</vt:lpstr>
      <vt:lpstr>Floating DIVs</vt:lpstr>
      <vt:lpstr>Floating DIVs</vt:lpstr>
      <vt:lpstr>DIVs Behaving Like Tables</vt:lpstr>
      <vt:lpstr>DIVs Behaving Like Tables</vt:lpstr>
      <vt:lpstr>Vertical Alignment of DIV</vt:lpstr>
      <vt:lpstr>Vertical Alignment of DIVs</vt:lpstr>
      <vt:lpstr>Distinguish between Content and Style</vt:lpstr>
      <vt:lpstr>GIF, JPEG or PNG?</vt:lpstr>
      <vt:lpstr>Centering a Fixed-Width Site</vt:lpstr>
      <vt:lpstr>Centering Site Contents – Example</vt:lpstr>
      <vt:lpstr>Centered Site Contents</vt:lpstr>
      <vt:lpstr>Web Site Based on Frames</vt:lpstr>
      <vt:lpstr>Web Site with Frames</vt:lpstr>
      <vt:lpstr>Web Site Based on Tables</vt:lpstr>
      <vt:lpstr>Web Site with Tables</vt:lpstr>
      <vt:lpstr>Web Site Based on DIVs</vt:lpstr>
      <vt:lpstr>Web Site with DIVs</vt:lpstr>
      <vt:lpstr>Creating a Web Site</vt:lpstr>
      <vt:lpstr>Slice and Dice Showcase</vt:lpstr>
      <vt:lpstr>Layout and Style</vt:lpstr>
      <vt:lpstr>Identify Site Sections / Pieces</vt:lpstr>
      <vt:lpstr>Identify Site Sections / Pieces (2)</vt:lpstr>
      <vt:lpstr>Identify Site Sections / Pieces (3)</vt:lpstr>
      <vt:lpstr>Identify Site Sections / Pieces (4)</vt:lpstr>
      <vt:lpstr>Identify Site Sections / Pieces (5)</vt:lpstr>
      <vt:lpstr>Identify Site Sections / Pieces (6)</vt:lpstr>
      <vt:lpstr>Distinguish between Content and Style</vt:lpstr>
      <vt:lpstr>Building the Page Layout</vt:lpstr>
      <vt:lpstr>Building the Page Layout (2)</vt:lpstr>
      <vt:lpstr>Define the CSS for the Layout</vt:lpstr>
      <vt:lpstr>Refine until Ready</vt:lpstr>
      <vt:lpstr>Creating a Web Site</vt:lpstr>
      <vt:lpstr>Web Sites with XHTML and CSS (Slice and Dice)</vt:lpstr>
      <vt:lpstr>Exercises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Svetlin Nakov</cp:lastModifiedBy>
  <cp:revision>440</cp:revision>
  <dcterms:created xsi:type="dcterms:W3CDTF">2007-12-08T16:03:35Z</dcterms:created>
  <dcterms:modified xsi:type="dcterms:W3CDTF">2011-06-29T09:10:48Z</dcterms:modified>
</cp:coreProperties>
</file>