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1"/>
  </p:notesMasterIdLst>
  <p:handoutMasterIdLst>
    <p:handoutMasterId r:id="rId92"/>
  </p:handoutMasterIdLst>
  <p:sldIdLst>
    <p:sldId id="320" r:id="rId2"/>
    <p:sldId id="327" r:id="rId3"/>
    <p:sldId id="373" r:id="rId4"/>
    <p:sldId id="328" r:id="rId5"/>
    <p:sldId id="329" r:id="rId6"/>
    <p:sldId id="330" r:id="rId7"/>
    <p:sldId id="331" r:id="rId8"/>
    <p:sldId id="332" r:id="rId9"/>
    <p:sldId id="374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1" r:id="rId18"/>
    <p:sldId id="342" r:id="rId19"/>
    <p:sldId id="343" r:id="rId20"/>
    <p:sldId id="344" r:id="rId21"/>
    <p:sldId id="345" r:id="rId22"/>
    <p:sldId id="347" r:id="rId23"/>
    <p:sldId id="348" r:id="rId24"/>
    <p:sldId id="349" r:id="rId25"/>
    <p:sldId id="350" r:id="rId26"/>
    <p:sldId id="351" r:id="rId27"/>
    <p:sldId id="352" r:id="rId28"/>
    <p:sldId id="354" r:id="rId29"/>
    <p:sldId id="386" r:id="rId30"/>
    <p:sldId id="387" r:id="rId31"/>
    <p:sldId id="388" r:id="rId32"/>
    <p:sldId id="355" r:id="rId33"/>
    <p:sldId id="356" r:id="rId34"/>
    <p:sldId id="357" r:id="rId35"/>
    <p:sldId id="358" r:id="rId36"/>
    <p:sldId id="359" r:id="rId37"/>
    <p:sldId id="361" r:id="rId38"/>
    <p:sldId id="362" r:id="rId39"/>
    <p:sldId id="363" r:id="rId40"/>
    <p:sldId id="364" r:id="rId41"/>
    <p:sldId id="365" r:id="rId42"/>
    <p:sldId id="379" r:id="rId43"/>
    <p:sldId id="380" r:id="rId44"/>
    <p:sldId id="382" r:id="rId45"/>
    <p:sldId id="385" r:id="rId46"/>
    <p:sldId id="397" r:id="rId47"/>
    <p:sldId id="401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00" r:id="rId60"/>
    <p:sldId id="391" r:id="rId61"/>
    <p:sldId id="393" r:id="rId62"/>
    <p:sldId id="394" r:id="rId63"/>
    <p:sldId id="395" r:id="rId64"/>
    <p:sldId id="396" r:id="rId65"/>
    <p:sldId id="398" r:id="rId66"/>
    <p:sldId id="399" r:id="rId67"/>
    <p:sldId id="413" r:id="rId68"/>
    <p:sldId id="414" r:id="rId69"/>
    <p:sldId id="415" r:id="rId70"/>
    <p:sldId id="416" r:id="rId71"/>
    <p:sldId id="417" r:id="rId72"/>
    <p:sldId id="418" r:id="rId73"/>
    <p:sldId id="419" r:id="rId74"/>
    <p:sldId id="420" r:id="rId75"/>
    <p:sldId id="421" r:id="rId76"/>
    <p:sldId id="422" r:id="rId77"/>
    <p:sldId id="423" r:id="rId78"/>
    <p:sldId id="424" r:id="rId79"/>
    <p:sldId id="425" r:id="rId80"/>
    <p:sldId id="433" r:id="rId81"/>
    <p:sldId id="434" r:id="rId82"/>
    <p:sldId id="435" r:id="rId83"/>
    <p:sldId id="436" r:id="rId84"/>
    <p:sldId id="427" r:id="rId85"/>
    <p:sldId id="428" r:id="rId86"/>
    <p:sldId id="429" r:id="rId87"/>
    <p:sldId id="430" r:id="rId88"/>
    <p:sldId id="431" r:id="rId89"/>
    <p:sldId id="372" r:id="rId9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66" d="100"/>
          <a:sy n="66" d="100"/>
        </p:scale>
        <p:origin x="-1506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10/20/2010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10/20/2010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49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F1965-5E13-4C75-B143-3367DDC5DE10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7677B-6C89-450C-B4EF-2E63866EFBFC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8BF5-7FFB-48CE-93A4-ED5B96AC9AE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FCA7D-E040-4EE9-AA0A-2F91604B6161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693988-C130-465E-9CD7-FD8009C2EA9B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601EC-2A09-4465-B516-C03B15CF53B6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9B46D-C11B-406D-90EE-4D6B115EEAFB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B09A-26AC-4831-9471-6E1970811E06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8500"/>
            <a:ext cx="4646613" cy="3484563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B7D8F-F388-421E-9CB2-1E9377FE71C7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78592-74DE-458D-A823-70C0A535C6FF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A666D-B5B5-41E4-A4E9-4F0FC51060D3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BDE7B-68DC-4F8A-B5FD-1AAE14F5AA90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E5879-5602-4B46-AD10-96732B705BD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5621A-0108-48B9-BDC9-2B2732DE9DFA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CCA04-6CB2-4C36-8321-C7F1D92F179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E8E36-47C2-421D-AF0F-DCDEBF1A9EA1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42C73-E299-4988-A2BD-E224C5A51024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19E6C-B741-4E25-B031-F8B12857BBAC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E80F5-D754-4843-8930-0ED2FA897442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FCC68-7D8E-4961-AF04-78EF34DB3E19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2B456-CFC1-45F2-8E7A-15EAF80A4553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B7D8F-F388-421E-9CB2-1E9377FE71C7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11EE4-EE30-4373-BFD0-B12E921C63C7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130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74F85-2C32-4A6F-B3F4-7BC95A432323}" type="slidenum">
              <a:rPr lang="en-US"/>
              <a:pPr/>
              <a:t>77</a:t>
            </a:fld>
            <a:r>
              <a:rPr lang="en-US" dirty="0"/>
              <a:t>##</a:t>
            </a:r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78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6F28C-F1AF-4244-8A4F-4564B734E326}" type="slidenum">
              <a:rPr lang="en-US"/>
              <a:pPr/>
              <a:t>79</a:t>
            </a:fld>
            <a:r>
              <a:rPr lang="en-US" dirty="0"/>
              <a:t>##</a:t>
            </a:r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817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42569-7603-4645-B640-808D85CB0ED9}" type="slidenum">
              <a:rPr lang="en-US"/>
              <a:pPr/>
              <a:t>84</a:t>
            </a:fld>
            <a:r>
              <a:rPr lang="en-US" dirty="0"/>
              <a:t>##</a:t>
            </a:r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8B3EE-9A16-4694-BDB9-86184039D0E3}" type="slidenum">
              <a:rPr lang="en-US"/>
              <a:pPr/>
              <a:t>85</a:t>
            </a:fld>
            <a:r>
              <a:rPr lang="en-US" dirty="0"/>
              <a:t>##</a:t>
            </a:r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A50A8-D103-415A-8BE3-97EE5EE19394}" type="slidenum">
              <a:rPr lang="en-US"/>
              <a:pPr/>
              <a:t>87</a:t>
            </a:fld>
            <a:r>
              <a:rPr lang="en-US" dirty="0"/>
              <a:t>##</a:t>
            </a:r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AFF2C-E0E1-493E-9DBC-3C85686A8D30}" type="slidenum">
              <a:rPr lang="en-US"/>
              <a:pPr/>
              <a:t>88</a:t>
            </a:fld>
            <a:r>
              <a:rPr lang="en-US" dirty="0"/>
              <a:t>##</a:t>
            </a:r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Mew = </a:t>
            </a:r>
            <a:r>
              <a:rPr lang="bg-BG"/>
              <a:t>мяукам!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40880"/>
            <a:ext cx="7696200" cy="569120"/>
          </a:xfrm>
        </p:spPr>
        <p:txBody>
          <a:bodyPr/>
          <a:lstStyle/>
          <a:p>
            <a:r>
              <a:rPr lang="en-US" dirty="0" smtClean="0"/>
              <a:t>Classes, Constructors, Properties, Events, Static Members, Interfaces, Inheritance, Polymorphism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7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9133" t="6656" r="2955" b="16688"/>
          <a:stretch>
            <a:fillRect/>
          </a:stretch>
        </p:blipFill>
        <p:spPr bwMode="auto">
          <a:xfrm rot="10800000">
            <a:off x="7004424" y="-10047"/>
            <a:ext cx="2149623" cy="1457847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4" cstate="print">
            <a:lum bright="10000" contrast="20000"/>
          </a:blip>
          <a:srcRect/>
          <a:stretch>
            <a:fillRect/>
          </a:stretch>
        </p:blipFill>
        <p:spPr bwMode="auto">
          <a:xfrm>
            <a:off x="5029200" y="4648200"/>
            <a:ext cx="3265651" cy="1677446"/>
          </a:xfrm>
          <a:prstGeom prst="roundRect">
            <a:avLst>
              <a:gd name="adj" fmla="val 9479"/>
            </a:avLst>
          </a:prstGeom>
          <a:noFill/>
        </p:spPr>
      </p:pic>
      <p:pic>
        <p:nvPicPr>
          <p:cNvPr id="9" name="Picture 7" descr="C:\Trash\blue-eart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212111">
            <a:off x="216388" y="749788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1524000"/>
          </a:xfrm>
        </p:spPr>
        <p:txBody>
          <a:bodyPr/>
          <a:lstStyle/>
          <a:p>
            <a:r>
              <a:rPr lang="en-US" dirty="0" smtClean="0"/>
              <a:t>Object-Oriented Programming with C#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Class definition consists of: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Inherited class or implemented interfaces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Fields (static or not)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Constructors (static or not)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Properties (static or not)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Methods (static or not)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810000"/>
            <a:ext cx="2857500" cy="2647950"/>
          </a:xfrm>
          <a:prstGeom prst="rect">
            <a:avLst/>
          </a:prstGeom>
          <a:noFill/>
          <a:effectLst>
            <a:softEdge rad="12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– accessible from the current assembly (used by default)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Dog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/>
              <a:t>dog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dog should have name and breed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there is no name or breed assigned </a:t>
            </a:r>
            <a:br>
              <a:rPr lang="en-US" dirty="0"/>
            </a:br>
            <a:r>
              <a:rPr lang="en-US" dirty="0"/>
              <a:t>to the dog, it should be named "Balkan"</a:t>
            </a:r>
            <a:br>
              <a:rPr lang="en-US" dirty="0"/>
            </a:br>
            <a:r>
              <a:rPr lang="en-US" dirty="0"/>
              <a:t>and its breed should be "Street excellent"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should </a:t>
            </a:r>
            <a:r>
              <a:rPr lang="en-US" dirty="0"/>
              <a:t>be able to view and change the name and the breed of the dog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dog should be able to bark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228665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"Balkan";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this.breed = "Street excellent";	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//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933450"/>
            <a:ext cx="1638300" cy="2038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143000"/>
            <a:ext cx="7921624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Breed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breed;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breed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SayBau()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Console.WriteLine("{0} said: Bauuuuuu!", 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6575" y="962025"/>
            <a:ext cx="1571625" cy="2543175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Classes</a:t>
            </a:r>
            <a:endParaRPr lang="bg-BG" dirty="0"/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How to use classes?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a new instance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Access the properties </a:t>
            </a:r>
            <a:r>
              <a:rPr lang="en-US" dirty="0"/>
              <a:t>of the class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Invoke methods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Handle events</a:t>
            </a:r>
          </a:p>
          <a:p>
            <a:pPr marL="361950" indent="-361950">
              <a:lnSpc>
                <a:spcPct val="100000"/>
              </a:lnSpc>
            </a:pPr>
            <a:r>
              <a:rPr lang="en-US" dirty="0" smtClean="0"/>
              <a:t>How to define classes?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new </a:t>
            </a:r>
            <a:r>
              <a:rPr lang="en-US" dirty="0" smtClean="0"/>
              <a:t>class and define its members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Create new class using some other </a:t>
            </a:r>
            <a:r>
              <a:rPr lang="en-US" dirty="0"/>
              <a:t>as base class</a:t>
            </a:r>
          </a:p>
        </p:txBody>
      </p:sp>
      <p:pic>
        <p:nvPicPr>
          <p:cNvPr id="53250" name="Picture 2" descr="http://www.irrlicht3d.org/images/uml3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0480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How to Use Classes (Non-static)?</a:t>
            </a:r>
            <a:endParaRPr lang="bg-BG" sz="38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</a:pPr>
            <a:r>
              <a:rPr lang="en-US" dirty="0"/>
              <a:t>Initialize fields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Manipulate instance</a:t>
            </a:r>
          </a:p>
          <a:p>
            <a:pPr marL="803275" lvl="1" indent="-350838">
              <a:lnSpc>
                <a:spcPct val="100000"/>
              </a:lnSpc>
            </a:pPr>
            <a:r>
              <a:rPr lang="en-US" dirty="0" smtClean="0"/>
              <a:t>Read / change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Release occupied </a:t>
            </a:r>
            <a:r>
              <a:rPr lang="en-US" dirty="0" smtClean="0"/>
              <a:t>resources</a:t>
            </a:r>
          </a:p>
          <a:p>
            <a:pPr marL="803275" lvl="1" indent="-350838">
              <a:lnSpc>
                <a:spcPct val="100000"/>
              </a:lnSpc>
              <a:buSzPct val="70000"/>
            </a:pPr>
            <a:r>
              <a:rPr lang="en-US" dirty="0" smtClean="0"/>
              <a:t>Done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2362200"/>
            <a:ext cx="3063875" cy="304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/>
              <a:t>Defining </a:t>
            </a:r>
            <a:r>
              <a:rPr lang="en-US" dirty="0" smtClean="0"/>
              <a:t>Classes</a:t>
            </a:r>
            <a:endParaRPr lang="en-US" dirty="0"/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Constructors</a:t>
            </a:r>
            <a:endParaRPr lang="en-US" dirty="0"/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Fields, Constants and Properties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Static Members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Structures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Delegates and Events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Interfaces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Inheritance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Polymorphism</a:t>
            </a:r>
            <a:endParaRPr lang="bg-BG" dirty="0"/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200400"/>
            <a:ext cx="3429000" cy="34290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00000"/>
              </a:lnSpc>
            </a:pPr>
            <a:r>
              <a:rPr lang="en-US" dirty="0"/>
              <a:t>First 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00000"/>
              </a:lnSpc>
            </a:pPr>
            <a:r>
              <a:rPr lang="en-US" dirty="0"/>
              <a:t>Add all dogs in an array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0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519629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first dog's name: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dogName = Console.ReadLine();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first dog's breed: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dogBreed = Console.ReadLine();</a:t>
            </a:r>
          </a:p>
          <a:p>
            <a:pPr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Using the Dog constructor to set name and breed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secondDog = new Dog();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second dog's name: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dogName = Console.ReadLine(); 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second dog's breed: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dogBreed = Console.ReadLine(); </a:t>
            </a:r>
          </a:p>
          <a:p>
            <a:pPr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Using properties to set name and breed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secondDog.Name = dogName;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secondDog.Breed = dogBreed;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Constructors are special methods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Invoked when creating a </a:t>
            </a:r>
            <a:r>
              <a:rPr lang="en-US" dirty="0"/>
              <a:t>new instance of an object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00000"/>
              </a:lnSpc>
            </a:pPr>
            <a:r>
              <a:rPr lang="en-US" dirty="0" smtClean="0"/>
              <a:t>Constructors has the same name as the class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Simple default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xCoord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yCoord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print"/>
          <a:srcRect r="22277"/>
          <a:stretch>
            <a:fillRect/>
          </a:stretch>
        </p:blipFill>
        <p:spPr bwMode="auto">
          <a:xfrm>
            <a:off x="6663934" y="1752600"/>
            <a:ext cx="1891862" cy="1600200"/>
          </a:xfrm>
          <a:prstGeom prst="roundRect">
            <a:avLst>
              <a:gd name="adj" fmla="val 1300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16424"/>
            <a:ext cx="791845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Default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 = "[no name]";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age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0" y="1828800"/>
            <a:ext cx="3429000" cy="1379101"/>
          </a:xfrm>
          <a:prstGeom prst="wedgeRoundRectCallout">
            <a:avLst>
              <a:gd name="adj1" fmla="val -99584"/>
              <a:gd name="adj2" fmla="val 196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609601" y="1524000"/>
            <a:ext cx="784859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ClockAlarm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Default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ClockAlarm()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ClockAlarm(int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68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6238" y="9144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/>
              <a:t>Pay attention when using inline initialization!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524000"/>
            <a:ext cx="7848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Point() : this(0,0) // Reuse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0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constructors</a:t>
            </a: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/>
          <a:stretch>
            <a:fillRect/>
          </a:stretch>
        </p:blipFill>
        <p:spPr bwMode="auto">
          <a:xfrm>
            <a:off x="7315200" y="14478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08099"/>
            <a:ext cx="6480175" cy="1701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Fields, Constants and  and Properties</a:t>
            </a:r>
            <a:endParaRPr lang="en-US" noProof="1"/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>
            <a:off x="2655817" y="3400424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bg-BG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1"/>
            <a:ext cx="84963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Fields</a:t>
            </a:r>
            <a:r>
              <a:rPr lang="bg-BG" sz="2800" dirty="0"/>
              <a:t> </a:t>
            </a:r>
            <a:r>
              <a:rPr lang="en-US" sz="2800" dirty="0"/>
              <a:t>contain data for the class instance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Can be arbitrary type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Have given scope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Can be declared with a specific </a:t>
            </a:r>
            <a:r>
              <a:rPr lang="en-US" sz="2800" dirty="0" smtClean="0"/>
              <a:t>value</a:t>
            </a:r>
            <a:endParaRPr lang="bg-BG" sz="2800" dirty="0"/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08013" y="3581400"/>
            <a:ext cx="792956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irstName;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astName;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ourse = 1;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peciality;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ourse[]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oursesTaken;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emarks = "(no remarks)";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and</a:t>
            </a:r>
            <a:r>
              <a:rPr lang="bg-BG" dirty="0"/>
              <a:t> </a:t>
            </a:r>
            <a:r>
              <a:rPr lang="en-US" dirty="0"/>
              <a:t>.NET</a:t>
            </a:r>
            <a:endParaRPr lang="bg-BG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</a:t>
            </a:r>
            <a:r>
              <a:rPr lang="bg-BG" sz="3000" dirty="0"/>
              <a:t> </a:t>
            </a:r>
            <a:r>
              <a:rPr lang="en-US" sz="3000" dirty="0"/>
              <a:t>.NET</a:t>
            </a:r>
            <a:r>
              <a:rPr lang="bg-BG" sz="3000" dirty="0"/>
              <a:t> </a:t>
            </a:r>
            <a:r>
              <a:rPr lang="en-US" sz="3000" dirty="0"/>
              <a:t>Framework the object-oriented approach has roots in the deepest architectural level 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All</a:t>
            </a:r>
            <a:r>
              <a:rPr lang="bg-BG" sz="3000" dirty="0"/>
              <a:t> </a:t>
            </a:r>
            <a:r>
              <a:rPr lang="en-US" sz="3000" dirty="0"/>
              <a:t>.NET applications are object-oriented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All</a:t>
            </a:r>
            <a:r>
              <a:rPr lang="bg-BG" sz="3000" dirty="0"/>
              <a:t> </a:t>
            </a:r>
            <a:r>
              <a:rPr lang="en-US" sz="3000" dirty="0"/>
              <a:t>.NET</a:t>
            </a:r>
            <a:r>
              <a:rPr lang="bg-BG" sz="3000" dirty="0"/>
              <a:t> </a:t>
            </a:r>
            <a:r>
              <a:rPr lang="en-US" sz="3000" dirty="0"/>
              <a:t>languages are object-oriented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 class concept from OOP has</a:t>
            </a:r>
            <a:r>
              <a:rPr lang="bg-BG" sz="3000" dirty="0"/>
              <a:t> </a:t>
            </a:r>
            <a:r>
              <a:rPr lang="en-US" sz="3000" dirty="0"/>
              <a:t>two </a:t>
            </a:r>
            <a:r>
              <a:rPr lang="en-US" sz="3000" dirty="0" smtClean="0"/>
              <a:t>realizations: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Classes </a:t>
            </a:r>
            <a:r>
              <a:rPr lang="en-US" sz="2800" dirty="0"/>
              <a:t>and structures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There is no multiple </a:t>
            </a:r>
            <a:r>
              <a:rPr lang="en-US" sz="3000" dirty="0" smtClean="0"/>
              <a:t>inheritance in .NET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Classes can implement several interfaces at </a:t>
            </a:r>
            <a:r>
              <a:rPr lang="en-US" sz="3000" dirty="0" smtClean="0"/>
              <a:t>the same </a:t>
            </a:r>
            <a:r>
              <a:rPr lang="en-US" sz="3000" dirty="0"/>
              <a:t>time</a:t>
            </a:r>
            <a:endParaRPr lang="bg-BG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bg-BG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2590800"/>
          </a:xfrm>
        </p:spPr>
        <p:txBody>
          <a:bodyPr/>
          <a:lstStyle/>
          <a:p>
            <a:r>
              <a:rPr lang="en-US" dirty="0"/>
              <a:t>Constant fields are </a:t>
            </a:r>
            <a:r>
              <a:rPr lang="en-US" dirty="0" smtClean="0"/>
              <a:t>defined like fields, but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en-US" dirty="0"/>
              <a:t>Defined with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Must be initialized </a:t>
            </a:r>
            <a:r>
              <a:rPr lang="en-US" dirty="0" smtClean="0"/>
              <a:t>at their </a:t>
            </a:r>
            <a:r>
              <a:rPr lang="en-US" dirty="0"/>
              <a:t>definition</a:t>
            </a:r>
            <a:endParaRPr lang="bg-BG" dirty="0"/>
          </a:p>
          <a:p>
            <a:pPr lvl="1"/>
            <a:r>
              <a:rPr lang="en-US" dirty="0"/>
              <a:t>Their value can not be changed at runtime</a:t>
            </a:r>
            <a:endParaRPr lang="bg-BG" dirty="0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09601" y="3846255"/>
            <a:ext cx="792479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MathConstants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string PI_SYMBOL = "π";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3.1415926535897932385;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double E = 2.7182818284590452354;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double LN10 = 2.30258509299405;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LN2 = 0.693147180559945;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</a:t>
            </a:r>
            <a:r>
              <a:rPr lang="en-US" dirty="0"/>
              <a:t>Fields</a:t>
            </a:r>
            <a:endParaRPr lang="bg-BG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2533650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Initialized at the definition or in the constructor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Can not be modified further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Defined with the keyword</a:t>
            </a:r>
            <a:r>
              <a:rPr lang="bg-BG" sz="3000" dirty="0"/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endParaRPr lang="bg-BG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Represent</a:t>
            </a:r>
            <a:r>
              <a:rPr lang="bg-BG" sz="3000" dirty="0"/>
              <a:t> </a:t>
            </a:r>
            <a:r>
              <a:rPr lang="en-US" sz="3000" dirty="0"/>
              <a:t>runtime constants</a:t>
            </a:r>
            <a:endParaRPr lang="bg-BG" sz="3000" dirty="0"/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582613" y="3844925"/>
            <a:ext cx="7993062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ReadOnlyDemo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readonly int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ReadOnlyDemo(int Size)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size = Size; // can not be further modified!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143001"/>
            <a:ext cx="8831262" cy="54546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/>
              <a:t>Expose object's data to the outside world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/>
              <a:t>Control how the data is manipulated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can be: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Read-only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Write-only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Give </a:t>
            </a:r>
            <a:r>
              <a:rPr lang="en-US" dirty="0"/>
              <a:t>good level of abstraction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Make </a:t>
            </a:r>
            <a:r>
              <a:rPr lang="en-US" dirty="0"/>
              <a:t>writing code easier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Properties in C#</a:t>
            </a:r>
            <a:endParaRPr lang="bg-BG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/>
              <a:t>Properties should have: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Unique name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dirty="0"/>
              <a:t> part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</a:t>
            </a:r>
            <a:r>
              <a:rPr lang="en-US" dirty="0"/>
              <a:t>way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066800"/>
            <a:ext cx="7923213" cy="54630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xCoord; }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xCoord = value;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yCoord; }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yCoord = value;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12395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Properties</a:t>
            </a:r>
            <a:endParaRPr lang="bg-BG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325225"/>
            <a:ext cx="7767638" cy="420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float width;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float height;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float Area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3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0541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calculated dynamically: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could be defined without an underlying field behind them</a:t>
            </a:r>
          </a:p>
          <a:p>
            <a:pPr lvl="1"/>
            <a:r>
              <a:rPr lang="en-US" dirty="0" smtClean="0"/>
              <a:t>It is automatically created by the C#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971800"/>
            <a:ext cx="792422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295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979613" y="21637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nl.gov/bnlweb/Museum/photos/Science%20Museum/D0330399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971800"/>
            <a:ext cx="2590800" cy="3264408"/>
          </a:xfrm>
          <a:prstGeom prst="roundRect">
            <a:avLst>
              <a:gd name="adj" fmla="val 85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3538" indent="-363538">
              <a:tabLst/>
            </a:pPr>
            <a:r>
              <a:rPr lang="en-US" dirty="0"/>
              <a:t>Static </a:t>
            </a:r>
            <a:r>
              <a:rPr lang="en-US" dirty="0" smtClean="0"/>
              <a:t>members are </a:t>
            </a:r>
            <a:r>
              <a:rPr lang="en-US" dirty="0"/>
              <a:t>associated with </a:t>
            </a:r>
            <a:r>
              <a:rPr lang="en-US" dirty="0" smtClean="0"/>
              <a:t>a type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with an </a:t>
            </a:r>
            <a:r>
              <a:rPr lang="en-US" dirty="0" smtClean="0"/>
              <a:t>instance</a:t>
            </a:r>
          </a:p>
          <a:p>
            <a:pPr marL="712788" lvl="1" indent="-355600"/>
            <a:r>
              <a:rPr lang="en-US" dirty="0" smtClean="0"/>
              <a:t>Defined with the modifier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3538" indent="-363538">
              <a:tabLst/>
            </a:pPr>
            <a:r>
              <a:rPr lang="en-US" dirty="0" smtClean="0"/>
              <a:t>Static can </a:t>
            </a:r>
            <a:r>
              <a:rPr lang="en-US" dirty="0"/>
              <a:t>be used </a:t>
            </a:r>
            <a:r>
              <a:rPr lang="en-US" dirty="0" smtClean="0"/>
              <a:t>for</a:t>
            </a:r>
            <a:endParaRPr lang="en-US" dirty="0"/>
          </a:p>
          <a:p>
            <a:pPr marL="712788" lvl="1" indent="-355600"/>
            <a:r>
              <a:rPr lang="en-US" dirty="0" smtClean="0"/>
              <a:t>Fields</a:t>
            </a:r>
            <a:endParaRPr lang="en-US" dirty="0"/>
          </a:p>
          <a:p>
            <a:pPr marL="712788" lvl="1" indent="-355600"/>
            <a:r>
              <a:rPr lang="en-US" dirty="0" smtClean="0"/>
              <a:t>Properties</a:t>
            </a:r>
            <a:endParaRPr lang="en-US" dirty="0"/>
          </a:p>
          <a:p>
            <a:pPr marL="712788" lvl="1" indent="-355600"/>
            <a:r>
              <a:rPr lang="en-US" dirty="0" smtClean="0"/>
              <a:t>Methods</a:t>
            </a:r>
            <a:endParaRPr lang="en-US" dirty="0"/>
          </a:p>
          <a:p>
            <a:pPr marL="712788" lvl="1" indent="-355600"/>
            <a:r>
              <a:rPr lang="en-US" dirty="0" smtClean="0"/>
              <a:t>Events</a:t>
            </a:r>
            <a:endParaRPr lang="en-US" dirty="0"/>
          </a:p>
          <a:p>
            <a:pPr marL="712788" lvl="1" indent="-355600"/>
            <a:r>
              <a:rPr lang="en-US" dirty="0" smtClean="0"/>
              <a:t>Constructors</a:t>
            </a:r>
            <a:endParaRPr lang="en-US" dirty="0"/>
          </a:p>
        </p:txBody>
      </p:sp>
      <p:pic>
        <p:nvPicPr>
          <p:cNvPr id="13315" name="Picture 3" descr="C:\Trash\static.png"/>
          <p:cNvPicPr>
            <a:picLocks noChangeAspect="1" noChangeArrowheads="1"/>
          </p:cNvPicPr>
          <p:nvPr/>
        </p:nvPicPr>
        <p:blipFill>
          <a:blip r:embed="rId3" cstate="print"/>
          <a:srcRect l="1575" t="1802" r="1119" b="1650"/>
          <a:stretch>
            <a:fillRect/>
          </a:stretch>
        </p:blipFill>
        <p:spPr bwMode="auto">
          <a:xfrm>
            <a:off x="5410200" y="3657600"/>
            <a:ext cx="3104940" cy="2602523"/>
          </a:xfrm>
          <a:prstGeom prst="roundRect">
            <a:avLst>
              <a:gd name="adj" fmla="val 8093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Associated </a:t>
            </a:r>
            <a:r>
              <a:rPr lang="en-US" dirty="0"/>
              <a:t>with a type, not with an instance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The opposite, associated with an instance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just before the type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the first </a:t>
            </a:r>
            <a:r>
              <a:rPr lang="en-US" dirty="0" smtClean="0"/>
              <a:t>time</a:t>
            </a:r>
            <a:endParaRPr lang="en-US" dirty="0">
              <a:solidFill>
                <a:schemeClr val="hlink"/>
              </a:solidFill>
            </a:endParaRP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Non-Static</a:t>
            </a:r>
            <a:r>
              <a:rPr lang="en-US" dirty="0" smtClean="0"/>
              <a:t>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</a:t>
            </a:r>
            <a:r>
              <a:rPr lang="en-US" dirty="0"/>
              <a:t>when the constructor is called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Classes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093834"/>
            <a:ext cx="784860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SqrtPrecalculated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SqrtPrecalculated()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ko-KR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pic>
        <p:nvPicPr>
          <p:cNvPr id="9217" name="Picture 1" descr="C:\Trash\static-electricity-chi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8808" y="1143000"/>
            <a:ext cx="1843192" cy="1585913"/>
          </a:xfrm>
          <a:prstGeom prst="ellipse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</a:t>
            </a:r>
            <a:r>
              <a:rPr lang="en-US" dirty="0"/>
              <a:t>– </a:t>
            </a:r>
            <a:r>
              <a:rPr lang="en-US" dirty="0" smtClean="0"/>
              <a:t>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219201"/>
            <a:ext cx="7848600" cy="346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Main() method is always static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Console.WriteLine(GetSqrt(254));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72" name="Picture 4" descr="http://antistaticsolution.net/images/static_electricity/static_electricity_250x2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689" y="4038600"/>
            <a:ext cx="2286911" cy="2296058"/>
          </a:xfrm>
          <a:prstGeom prst="roundRect">
            <a:avLst>
              <a:gd name="adj" fmla="val 907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http://ischoolsaubrey.files.wordpress.com/2009/11/a152120-atomic_structure-spl1.jpg"/>
          <p:cNvPicPr>
            <a:picLocks noChangeAspect="1" noChangeArrowheads="1"/>
          </p:cNvPicPr>
          <p:nvPr/>
        </p:nvPicPr>
        <p:blipFill>
          <a:blip r:embed="rId2" cstate="print"/>
          <a:srcRect b="7538"/>
          <a:stretch>
            <a:fillRect/>
          </a:stretch>
        </p:blipFill>
        <p:spPr bwMode="auto">
          <a:xfrm>
            <a:off x="2625246" y="1219200"/>
            <a:ext cx="3912558" cy="3090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62200" y="4724400"/>
            <a:ext cx="4419600" cy="685800"/>
          </a:xfrm>
        </p:spPr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Structures represent a combination of fields with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Look </a:t>
            </a:r>
            <a:r>
              <a:rPr lang="en-US" dirty="0"/>
              <a:t>like the classes, but are value types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Their content is stored in </a:t>
            </a:r>
            <a:r>
              <a:rPr lang="en-US" dirty="0"/>
              <a:t>the stack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Transmitted </a:t>
            </a:r>
            <a:r>
              <a:rPr lang="en-US" dirty="0"/>
              <a:t>by value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Destroyed </a:t>
            </a:r>
            <a:r>
              <a:rPr lang="en-US" dirty="0"/>
              <a:t>when </a:t>
            </a:r>
            <a:r>
              <a:rPr lang="en-US" dirty="0" smtClean="0"/>
              <a:t>go out of scope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However classes are reference type and are placed in the dynamic memory (heap)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Their creation and destruction is slower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r>
              <a:rPr lang="bg-BG" dirty="0"/>
              <a:t> – </a:t>
            </a:r>
            <a:r>
              <a:rPr lang="en-US" dirty="0"/>
              <a:t>Example</a:t>
            </a:r>
            <a:r>
              <a:rPr lang="bg-BG" dirty="0"/>
              <a:t> </a:t>
            </a:r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549276" y="914400"/>
            <a:ext cx="80613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X, Y;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Color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byte redValue;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byte greenValue;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byte blueValue;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Square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 location;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Color borderColor;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Color surfaceColor;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682" name="Picture 2" descr="http://www.ruthborgenicht.com/images/lg/StructureII.jpg"/>
          <p:cNvPicPr>
            <a:picLocks noChangeAspect="1" noChangeArrowheads="1"/>
          </p:cNvPicPr>
          <p:nvPr/>
        </p:nvPicPr>
        <p:blipFill>
          <a:blip r:embed="rId3" cstate="print"/>
          <a:srcRect l="6571" t="10959" r="8008" b="3562"/>
          <a:stretch>
            <a:fillRect/>
          </a:stretch>
        </p:blipFill>
        <p:spPr bwMode="auto">
          <a:xfrm>
            <a:off x="5562600" y="1295400"/>
            <a:ext cx="27432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1400" y="228600"/>
            <a:ext cx="6684963" cy="717550"/>
          </a:xfrm>
        </p:spPr>
        <p:txBody>
          <a:bodyPr/>
          <a:lstStyle/>
          <a:p>
            <a:r>
              <a:rPr lang="en-US" sz="3800" dirty="0"/>
              <a:t>When to Use Structures?</a:t>
            </a:r>
            <a:endParaRPr lang="bg-BG" sz="3400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structures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To make your </a:t>
            </a:r>
            <a:r>
              <a:rPr lang="en-US" dirty="0"/>
              <a:t>type </a:t>
            </a:r>
            <a:r>
              <a:rPr lang="en-US" dirty="0" smtClean="0"/>
              <a:t>behave </a:t>
            </a:r>
            <a:r>
              <a:rPr lang="en-US" dirty="0"/>
              <a:t>as a primitive type</a:t>
            </a:r>
            <a:r>
              <a:rPr lang="bg-BG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create </a:t>
            </a:r>
            <a:r>
              <a:rPr lang="en-US" dirty="0" smtClean="0"/>
              <a:t>many </a:t>
            </a:r>
            <a:r>
              <a:rPr lang="en-US" dirty="0"/>
              <a:t>instances and after that you free them</a:t>
            </a:r>
            <a:r>
              <a:rPr lang="bg-BG" dirty="0"/>
              <a:t> – </a:t>
            </a:r>
            <a:r>
              <a:rPr lang="en-US" dirty="0"/>
              <a:t>e.g. in a cycle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Do not use structures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you often transmit your instances as method parameters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If you use collections without generics</a:t>
            </a:r>
            <a:r>
              <a:rPr lang="bg-BG" dirty="0"/>
              <a:t> (</a:t>
            </a:r>
            <a:r>
              <a:rPr lang="en-US" dirty="0"/>
              <a:t>too much boxing</a:t>
            </a:r>
            <a:r>
              <a:rPr lang="bg-BG" dirty="0"/>
              <a:t> / </a:t>
            </a:r>
            <a:r>
              <a:rPr lang="en-US" dirty="0"/>
              <a:t>unboxing!)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724400"/>
            <a:ext cx="6365910" cy="9303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Delegates and Events</a:t>
            </a:r>
            <a:endParaRPr lang="bg-BG" dirty="0"/>
          </a:p>
        </p:txBody>
      </p:sp>
      <p:pic>
        <p:nvPicPr>
          <p:cNvPr id="67586" name="Picture 2" descr="http://www.rockcity-neustadt.de/img/content/even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3466" y="990600"/>
            <a:ext cx="4343400" cy="3535326"/>
          </a:xfrm>
          <a:prstGeom prst="roundRect">
            <a:avLst>
              <a:gd name="adj" fmla="val 2231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Delegates?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3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Delegates are reference types</a:t>
            </a:r>
          </a:p>
          <a:p>
            <a:pPr>
              <a:lnSpc>
                <a:spcPct val="100000"/>
              </a:lnSpc>
            </a:pPr>
            <a:r>
              <a:rPr lang="en-US" dirty="0"/>
              <a:t>Describe the signature of a given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Number and types of the parameters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return type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Their "values" are methods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methods correspond to the signature of the </a:t>
            </a:r>
            <a:r>
              <a:rPr lang="en-US" dirty="0" smtClean="0"/>
              <a:t>delegate</a:t>
            </a:r>
            <a:endParaRPr lang="en-US" dirty="0"/>
          </a:p>
        </p:txBody>
      </p:sp>
      <p:pic>
        <p:nvPicPr>
          <p:cNvPr id="65538" name="Picture 2" descr="http://www.libqglviewer.com/images/callba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5181600"/>
            <a:ext cx="1709487" cy="1181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Delegates</a:t>
            </a:r>
            <a:r>
              <a:rPr lang="en-US" dirty="0" smtClean="0"/>
              <a:t>?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2999"/>
            <a:ext cx="8496300" cy="54864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Delegates are roughly similar to function</a:t>
            </a:r>
            <a:r>
              <a:rPr lang="bg-BG" dirty="0"/>
              <a:t> </a:t>
            </a:r>
            <a:r>
              <a:rPr lang="en-US" dirty="0"/>
              <a:t>pointers in</a:t>
            </a:r>
            <a:r>
              <a:rPr lang="bg-BG" dirty="0"/>
              <a:t> </a:t>
            </a:r>
            <a:r>
              <a:rPr lang="en-US" dirty="0"/>
              <a:t>C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C++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 a strongly-typed pointer (reference) to a method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They can point to both static </a:t>
            </a:r>
            <a:r>
              <a:rPr lang="en-US" dirty="0" smtClean="0"/>
              <a:t>or instance </a:t>
            </a:r>
            <a:r>
              <a:rPr lang="en-US" dirty="0"/>
              <a:t>methods</a:t>
            </a:r>
          </a:p>
          <a:p>
            <a:pPr>
              <a:lnSpc>
                <a:spcPct val="100000"/>
              </a:lnSpc>
            </a:pPr>
            <a:r>
              <a:rPr lang="en-US" dirty="0"/>
              <a:t>Used to perform callbacks</a:t>
            </a:r>
            <a:endParaRPr lang="bg-BG" dirty="0"/>
          </a:p>
        </p:txBody>
      </p:sp>
      <p:pic>
        <p:nvPicPr>
          <p:cNvPr id="63490" name="Picture 2" descr="http://www.gasanmamo.com/images/CallBa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744" y="4648200"/>
            <a:ext cx="2340428" cy="1638300"/>
          </a:xfrm>
          <a:prstGeom prst="roundRect">
            <a:avLst>
              <a:gd name="adj" fmla="val 781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461964" y="838200"/>
            <a:ext cx="81486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Declaration of a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delegate void SimpleDelegate(string param);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TestDelegate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void TestFunction(string param)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Console.WriteLine("I was called by a delegate.");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Console.WriteLine("I got parameter {0}.", param);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Instantiation of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SimpleDelegate simpleDelegate =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new SimpleDelegate(TestFunction);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Invocation of the method, pointed by a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simpleDelegate("test");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Classes model real-world objects and define</a:t>
            </a:r>
            <a:endParaRPr lang="bg-BG" dirty="0" smtClean="0"/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 </a:t>
            </a:r>
            <a:r>
              <a:rPr lang="en-US" dirty="0" smtClean="0"/>
              <a:t>(state, properties, fields)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 </a:t>
            </a:r>
            <a:r>
              <a:rPr lang="en-US" dirty="0" smtClean="0"/>
              <a:t>(methods, operations)</a:t>
            </a:r>
          </a:p>
          <a:p>
            <a:pPr marL="361950" indent="-361950">
              <a:lnSpc>
                <a:spcPct val="100000"/>
              </a:lnSpc>
            </a:pPr>
            <a:r>
              <a:rPr lang="en-US" dirty="0" smtClean="0"/>
              <a:t>Classes describe structure of objects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</a:t>
            </a:r>
            <a:endParaRPr lang="bg-BG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are sometimes forced to create a class or a method just for the sake of using a </a:t>
            </a:r>
            <a:r>
              <a:rPr lang="en-US" dirty="0" smtClean="0"/>
              <a:t>delegate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code involved is often relatively </a:t>
            </a:r>
            <a:br>
              <a:rPr lang="en-US" dirty="0"/>
            </a:br>
            <a:r>
              <a:rPr lang="en-US" dirty="0"/>
              <a:t>short and simple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methods</a:t>
            </a:r>
            <a:r>
              <a:rPr lang="en-US" dirty="0"/>
              <a:t> </a:t>
            </a:r>
            <a:r>
              <a:rPr lang="en-US" dirty="0" smtClean="0"/>
              <a:t>let </a:t>
            </a:r>
            <a:r>
              <a:rPr lang="en-US" dirty="0"/>
              <a:t>you define an nameless method called by a </a:t>
            </a:r>
            <a:r>
              <a:rPr lang="en-US" dirty="0" smtClean="0"/>
              <a:t>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Improved code readability</a:t>
            </a:r>
            <a:endParaRPr lang="bg-BG" dirty="0"/>
          </a:p>
        </p:txBody>
      </p:sp>
      <p:pic>
        <p:nvPicPr>
          <p:cNvPr id="59394" name="Picture 2" descr="http://www.usask.ca/gmcte/mentoring/Images/annonymous.jpg"/>
          <p:cNvPicPr>
            <a:picLocks noChangeAspect="1" noChangeArrowheads="1"/>
          </p:cNvPicPr>
          <p:nvPr/>
        </p:nvPicPr>
        <p:blipFill>
          <a:blip r:embed="rId3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6296025" y="4800600"/>
            <a:ext cx="2390775" cy="1571625"/>
          </a:xfrm>
          <a:prstGeom prst="roundRect">
            <a:avLst>
              <a:gd name="adj" fmla="val 584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Using Delegates: Standard </a:t>
            </a:r>
            <a:r>
              <a:rPr lang="en-US" sz="3800" dirty="0"/>
              <a:t>Way</a:t>
            </a:r>
            <a:endParaRPr lang="bg-BG" sz="3800" dirty="0"/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544514" y="1310819"/>
            <a:ext cx="806608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SomeClass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delegate void SomeDelegate(string str);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InvokeMethod()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SomeDelegate dlg = new SomeDelegate(SomeMethod);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dlg("Hello");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SomeMethod(string str)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Console.WriteLine(str);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Anonymous Methods</a:t>
            </a:r>
            <a:endParaRPr lang="bg-BG" dirty="0"/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623888" y="2290763"/>
            <a:ext cx="7834312" cy="41671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SomeClass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delegate void SomeDelegate(string str);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InvokeMethod()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SomeDelegate dlg = delegate(string str)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Console.WriteLine(str);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dlg("Hello");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		</a:t>
            </a:r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081088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same thing can be accomplished by using an anonymous method: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 component-oriented </a:t>
            </a:r>
            <a:r>
              <a:rPr lang="en-US" sz="3000" dirty="0" smtClean="0"/>
              <a:t>programming the </a:t>
            </a:r>
            <a:r>
              <a:rPr lang="en-US" sz="3000" dirty="0"/>
              <a:t>components send events to their owner to notify them when </a:t>
            </a:r>
            <a:r>
              <a:rPr lang="en-US" sz="3000" dirty="0" smtClean="0"/>
              <a:t>something happens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E.g. when a button is pressed an event is raised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The object which causes an event is called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 sender</a:t>
            </a:r>
            <a:endParaRPr lang="bg-BG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The object which receives an event is called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 receiver</a:t>
            </a:r>
            <a:endParaRPr lang="bg-BG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In order to be able to receive </a:t>
            </a:r>
            <a:r>
              <a:rPr lang="en-US" sz="3000" dirty="0" smtClean="0"/>
              <a:t>an event </a:t>
            </a:r>
            <a:r>
              <a:rPr lang="en-US" sz="3000" dirty="0"/>
              <a:t>the event receivers must first</a:t>
            </a:r>
            <a:r>
              <a:rPr lang="bg-BG" sz="3000" dirty="0"/>
              <a:t> </a:t>
            </a:r>
            <a:r>
              <a:rPr lang="en-US" sz="3000" dirty="0" smtClean="0"/>
              <a:t>"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subscribe for the event</a:t>
            </a:r>
            <a:r>
              <a:rPr lang="en-US" sz="3000" dirty="0"/>
              <a:t>"</a:t>
            </a:r>
            <a:endParaRPr lang="bg-BG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</a:t>
            </a:r>
            <a:r>
              <a:rPr lang="bg-BG"/>
              <a:t> </a:t>
            </a:r>
            <a:r>
              <a:rPr lang="en-US" dirty="0"/>
              <a:t>.NET</a:t>
            </a:r>
            <a:endParaRPr lang="bg-BG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component model of</a:t>
            </a:r>
            <a:r>
              <a:rPr lang="bg-BG" dirty="0"/>
              <a:t> </a:t>
            </a:r>
            <a:r>
              <a:rPr lang="en-US" dirty="0"/>
              <a:t>.</a:t>
            </a:r>
            <a:r>
              <a:rPr lang="en-US" dirty="0" smtClean="0"/>
              <a:t>NET Framework  delegates and events provide mechanism for: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Subscription</a:t>
            </a:r>
            <a:r>
              <a:rPr lang="bg-BG" dirty="0" smtClean="0"/>
              <a:t> </a:t>
            </a:r>
            <a:r>
              <a:rPr lang="en-US" dirty="0" smtClean="0"/>
              <a:t>to an event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Sending an event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Receiving an event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Events </a:t>
            </a:r>
            <a:r>
              <a:rPr lang="en-US" dirty="0"/>
              <a:t>in C#</a:t>
            </a:r>
            <a:r>
              <a:rPr lang="bg-BG" dirty="0"/>
              <a:t> </a:t>
            </a:r>
            <a:r>
              <a:rPr lang="en-US" dirty="0"/>
              <a:t>are special instances </a:t>
            </a:r>
            <a:r>
              <a:rPr lang="en-US" dirty="0" smtClean="0"/>
              <a:t>of </a:t>
            </a:r>
            <a:r>
              <a:rPr lang="en-US" dirty="0"/>
              <a:t>delegates declared by the </a:t>
            </a:r>
            <a:r>
              <a:rPr lang="en-US" dirty="0" smtClean="0"/>
              <a:t>C# keyword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Example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Button.Click</a:t>
            </a:r>
            <a:r>
              <a:rPr lang="en-US" dirty="0" smtClean="0"/>
              <a:t>):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3888" y="5924490"/>
            <a:ext cx="78343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EventHandler Click;</a:t>
            </a:r>
          </a:p>
        </p:txBody>
      </p:sp>
      <p:pic>
        <p:nvPicPr>
          <p:cNvPr id="51204" name="Picture 4" descr="http://fusesource.com/docs/broker/5.3/getting_started/images/top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8315" y="2286000"/>
            <a:ext cx="3370385" cy="1752600"/>
          </a:xfrm>
          <a:prstGeom prst="roundRect">
            <a:avLst>
              <a:gd name="adj" fmla="val 404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</a:t>
            </a:r>
            <a:r>
              <a:rPr lang="bg-BG"/>
              <a:t> </a:t>
            </a:r>
            <a:r>
              <a:rPr lang="en-US" dirty="0"/>
              <a:t>.NET (2)</a:t>
            </a:r>
            <a:endParaRPr lang="bg-BG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C# compiler automatically defines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operators for events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subscribe for an event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-=</a:t>
            </a:r>
            <a:r>
              <a:rPr lang="bg-BG" dirty="0"/>
              <a:t> </a:t>
            </a:r>
            <a:r>
              <a:rPr lang="en-US" dirty="0"/>
              <a:t>unsubscribe for an event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no other allowed </a:t>
            </a:r>
            <a:r>
              <a:rPr lang="en-US" dirty="0" smtClean="0"/>
              <a:t>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3888" y="4769584"/>
            <a:ext cx="783431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button = new Button("OK");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button.Click +=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Console.WriteLine("Button clicked.");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vs. Delegates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9630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Events</a:t>
            </a:r>
            <a:r>
              <a:rPr lang="en-US" dirty="0"/>
              <a:t> are not the same as</a:t>
            </a:r>
            <a:r>
              <a:rPr lang="bg-BG" dirty="0"/>
              <a:t> </a:t>
            </a:r>
            <a:r>
              <a:rPr lang="en-US" dirty="0"/>
              <a:t>member fields of type delegate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event is processed by a delegate</a:t>
            </a:r>
          </a:p>
          <a:p>
            <a:pPr>
              <a:lnSpc>
                <a:spcPct val="90000"/>
              </a:lnSpc>
            </a:pPr>
            <a:r>
              <a:rPr lang="en-US" dirty="0"/>
              <a:t>Events can be members of an interface unlike delegates</a:t>
            </a:r>
            <a:endParaRPr lang="bg-BG" dirty="0"/>
          </a:p>
          <a:p>
            <a:pPr>
              <a:lnSpc>
                <a:spcPct val="90000"/>
              </a:lnSpc>
            </a:pPr>
            <a:r>
              <a:rPr lang="en-US" dirty="0"/>
              <a:t>Calling of an event can only be done</a:t>
            </a:r>
            <a:r>
              <a:rPr lang="bg-BG" dirty="0"/>
              <a:t> </a:t>
            </a:r>
            <a:r>
              <a:rPr lang="en-US" dirty="0"/>
              <a:t>in the class it is defined in</a:t>
            </a:r>
            <a:endParaRPr lang="bg-BG" dirty="0"/>
          </a:p>
          <a:p>
            <a:pPr>
              <a:lnSpc>
                <a:spcPct val="90000"/>
              </a:lnSpc>
            </a:pPr>
            <a:r>
              <a:rPr lang="en-US" dirty="0"/>
              <a:t>By default the access to the events is </a:t>
            </a:r>
            <a:r>
              <a:rPr lang="en-US" dirty="0" smtClean="0"/>
              <a:t>synchronized (thread-safe)</a:t>
            </a:r>
            <a:endParaRPr lang="en-US" dirty="0"/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650510" y="2234215"/>
            <a:ext cx="323569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MyDelegate m;</a:t>
            </a:r>
          </a:p>
        </p:txBody>
      </p:sp>
      <p:sp>
        <p:nvSpPr>
          <p:cNvPr id="486405" name="Rectangle 5"/>
          <p:cNvSpPr>
            <a:spLocks noChangeArrowheads="1"/>
          </p:cNvSpPr>
          <p:nvPr/>
        </p:nvSpPr>
        <p:spPr bwMode="auto">
          <a:xfrm>
            <a:off x="4495800" y="2243740"/>
            <a:ext cx="3994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MyDelegate m;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3981450" y="2128838"/>
            <a:ext cx="40798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32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>
                <a:latin typeface="Consolas" pitchFamily="49" charset="0"/>
                <a:cs typeface="Consolas" pitchFamily="49" charset="0"/>
              </a:rPr>
              <a:t>System.EventHandler</a:t>
            </a:r>
            <a:r>
              <a:rPr lang="en-US" sz="3600" dirty="0" smtClean="0"/>
              <a:t> </a:t>
            </a:r>
            <a:r>
              <a:rPr lang="en-US" sz="3600" dirty="0"/>
              <a:t>Delegate</a:t>
            </a:r>
            <a:endParaRPr lang="bg-BG" sz="3600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Defines a reference</a:t>
            </a:r>
            <a:r>
              <a:rPr lang="bg-BG" dirty="0"/>
              <a:t> </a:t>
            </a:r>
            <a:r>
              <a:rPr lang="en-US" dirty="0"/>
              <a:t>to a</a:t>
            </a:r>
            <a:r>
              <a:rPr lang="bg-BG" dirty="0"/>
              <a:t> </a:t>
            </a:r>
            <a:r>
              <a:rPr lang="en-US" dirty="0"/>
              <a:t>callback</a:t>
            </a:r>
            <a:r>
              <a:rPr lang="bg-BG" dirty="0"/>
              <a:t> </a:t>
            </a:r>
            <a:r>
              <a:rPr lang="en-US" dirty="0"/>
              <a:t>method</a:t>
            </a:r>
            <a:r>
              <a:rPr lang="bg-BG" dirty="0"/>
              <a:t>, </a:t>
            </a:r>
            <a:r>
              <a:rPr lang="en-US" dirty="0"/>
              <a:t>which</a:t>
            </a:r>
            <a:r>
              <a:rPr lang="bg-BG" dirty="0"/>
              <a:t> </a:t>
            </a:r>
            <a:r>
              <a:rPr lang="en-US" dirty="0"/>
              <a:t>handles 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additional information is </a:t>
            </a:r>
            <a:r>
              <a:rPr lang="en-US" dirty="0" smtClean="0"/>
              <a:t>sent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bg-BG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Used in many occasions internally in</a:t>
            </a:r>
            <a:r>
              <a:rPr lang="bg-BG" dirty="0"/>
              <a:t> .</a:t>
            </a:r>
            <a:r>
              <a:rPr lang="bg-BG" dirty="0" smtClean="0"/>
              <a:t>NET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E.g. in ASP.NET and Windows Forms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EventArgs</a:t>
            </a:r>
            <a:r>
              <a:rPr lang="bg-BG" dirty="0"/>
              <a:t> </a:t>
            </a:r>
            <a:r>
              <a:rPr lang="en-US" dirty="0"/>
              <a:t>class is </a:t>
            </a:r>
            <a:r>
              <a:rPr lang="en-US" dirty="0" smtClean="0"/>
              <a:t>base class </a:t>
            </a:r>
            <a:r>
              <a:rPr lang="en-US" dirty="0"/>
              <a:t>with no information </a:t>
            </a:r>
            <a:r>
              <a:rPr lang="en-US" dirty="0" smtClean="0"/>
              <a:t>about the 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delegates derive from it</a:t>
            </a:r>
            <a:endParaRPr lang="bg-BG" dirty="0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612776" y="2667000"/>
            <a:ext cx="79216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delegate void EventHandler(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sender,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3600" dirty="0" smtClean="0"/>
              <a:t> – Example</a:t>
            </a:r>
            <a:endParaRPr lang="bg-BG" sz="3600" dirty="0"/>
          </a:p>
        </p:txBody>
      </p:sp>
      <p:sp>
        <p:nvSpPr>
          <p:cNvPr id="504835" name="Rectangle 3"/>
          <p:cNvSpPr>
            <a:spLocks noChangeArrowheads="1"/>
          </p:cNvSpPr>
          <p:nvPr/>
        </p:nvSpPr>
        <p:spPr bwMode="auto">
          <a:xfrm>
            <a:off x="528638" y="1168598"/>
            <a:ext cx="8158162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Button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EventHandler Click;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EventHandler GotFocus;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EventHandler TextChanged;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82575" indent="-282575"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ButtonTest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Button_Click(object sender,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 eventArgs)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Console.WriteLine("Call Button_Click() event");</a:t>
            </a:r>
          </a:p>
          <a:p>
            <a:pPr marL="282575" indent="-282575"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button = new Button();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button.Click += Button_Click;</a:t>
            </a:r>
          </a:p>
          <a:p>
            <a:pPr marL="282575" indent="-282575"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 marL="282575" indent="-282575"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9890" y="4359333"/>
            <a:ext cx="5146710" cy="1431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Interfaces and Abstract Classes</a:t>
            </a:r>
            <a:endParaRPr lang="bg-BG" dirty="0"/>
          </a:p>
        </p:txBody>
      </p:sp>
      <p:pic>
        <p:nvPicPr>
          <p:cNvPr id="40962" name="Picture 2" descr="http://www.knmi.nl/onderzk/oceano/lzww/golfvolger/interf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5067" y="914400"/>
            <a:ext cx="4063998" cy="3048000"/>
          </a:xfrm>
          <a:prstGeom prst="roundRect">
            <a:avLst>
              <a:gd name="adj" fmla="val 404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could have following members: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specific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bg-BG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Describe a group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/>
              <a:t> (operations),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implemented by </a:t>
            </a:r>
            <a:r>
              <a:rPr lang="en-US" dirty="0" smtClean="0"/>
              <a:t>given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only the methods’ prototypes</a:t>
            </a:r>
          </a:p>
          <a:p>
            <a:pPr>
              <a:lnSpc>
                <a:spcPct val="100000"/>
              </a:lnSpc>
            </a:pPr>
            <a:r>
              <a:rPr lang="en-US" dirty="0"/>
              <a:t>No concrete implementation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Can be used to define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/>
              <a:t> data types</a:t>
            </a:r>
          </a:p>
          <a:p>
            <a:pPr>
              <a:lnSpc>
                <a:spcPct val="100000"/>
              </a:lnSpc>
            </a:pPr>
            <a:r>
              <a:rPr lang="en-US" dirty="0"/>
              <a:t>Can not be </a:t>
            </a:r>
            <a:r>
              <a:rPr lang="en-US" dirty="0" smtClean="0"/>
              <a:t>instantiated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Members do not have scope modifier </a:t>
            </a:r>
            <a:br>
              <a:rPr lang="en-US" sz="3200" dirty="0" smtClean="0"/>
            </a:br>
            <a:r>
              <a:rPr lang="en-US" sz="3200" dirty="0" smtClean="0"/>
              <a:t>and by default the scope is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– Example</a:t>
            </a:r>
            <a:endParaRPr lang="bg-BG" dirty="0"/>
          </a:p>
        </p:txBody>
      </p:sp>
      <p:sp>
        <p:nvSpPr>
          <p:cNvPr id="545795" name="Rectangle 3"/>
          <p:cNvSpPr>
            <a:spLocks noChangeArrowheads="1"/>
          </p:cNvSpPr>
          <p:nvPr/>
        </p:nvSpPr>
        <p:spPr bwMode="auto">
          <a:xfrm>
            <a:off x="609600" y="1100078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IPerson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 // property Name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set;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DateTime DateOfBirth  // property DateOfBirth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get;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et;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 // property Age (read-only)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usemac.ru/uploads/avatars/7982/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850" y="83820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– Example (2)</a:t>
            </a:r>
            <a:endParaRPr lang="bg-BG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09600" y="11430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SetPosition(int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CalculateSurface();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IMovable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Move(int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eltaX,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IResizable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eightX,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ResizeByX(int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eightX);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ResizeByY(int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6866" name="Picture 2" descr="http://www.linksoft.com.tw/Images/SHAPE1.gif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6705600" y="1066800"/>
            <a:ext cx="1924050" cy="1924050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Implementation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Classes and structures can </a:t>
            </a:r>
            <a:r>
              <a:rPr lang="en-US" dirty="0" smtClean="0"/>
              <a:t>implement (support</a:t>
            </a:r>
            <a:r>
              <a:rPr lang="en-US" dirty="0"/>
              <a:t>) one or many interfaces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realization must </a:t>
            </a:r>
            <a:r>
              <a:rPr lang="en-US" dirty="0" smtClean="0"/>
              <a:t>implement all </a:t>
            </a:r>
            <a:r>
              <a:rPr lang="en-US" dirty="0"/>
              <a:t>its methods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If some methods do not have implementation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structure</a:t>
            </a:r>
            <a:r>
              <a:rPr lang="en-US" dirty="0"/>
              <a:t> have to be declared as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5845" name="Picture 5" descr="http://omsconsultingpartners.com/Implementation.jpg"/>
          <p:cNvPicPr>
            <a:picLocks noChangeAspect="1" noChangeArrowheads="1"/>
          </p:cNvPicPr>
          <p:nvPr/>
        </p:nvPicPr>
        <p:blipFill>
          <a:blip r:embed="rId2" cstate="print"/>
          <a:srcRect l="7370" t="11060" r="7692" b="11521"/>
          <a:stretch>
            <a:fillRect/>
          </a:stretch>
        </p:blipFill>
        <p:spPr bwMode="auto">
          <a:xfrm>
            <a:off x="5257800" y="4644927"/>
            <a:ext cx="3276600" cy="1733784"/>
          </a:xfrm>
          <a:prstGeom prst="roundRect">
            <a:avLst>
              <a:gd name="adj" fmla="val 4480"/>
            </a:avLst>
          </a:prstGeom>
          <a:noFill/>
          <a:ln>
            <a:solidFill>
              <a:schemeClr val="tx2">
                <a:lumMod val="75000"/>
                <a:alpha val="5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Interface Implementation</a:t>
            </a:r>
            <a:r>
              <a:rPr lang="bg-BG" sz="3600" dirty="0"/>
              <a:t> –</a:t>
            </a:r>
            <a:r>
              <a:rPr lang="en-US" sz="3000" dirty="0"/>
              <a:t> </a:t>
            </a:r>
            <a:r>
              <a:rPr lang="en-US" sz="3600" dirty="0"/>
              <a:t>Example</a:t>
            </a:r>
            <a:endParaRPr lang="bg-BG" sz="3600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506412" y="1075521"/>
            <a:ext cx="810418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Rectangle : IShape, IMovable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x, y, width, height;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SetPosition(int x, int y) // IShape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x;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this.y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y;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int CalculateSurface() // IShape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this.width * this.height;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Move(int deltaX, int deltaY) // IMovable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deltaX;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this.y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deltaY;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  <a:endParaRPr lang="bg-BG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method</a:t>
            </a:r>
            <a:r>
              <a:rPr lang="en-US" dirty="0"/>
              <a:t> is a method </a:t>
            </a:r>
            <a:r>
              <a:rPr lang="en-US" dirty="0" smtClean="0"/>
              <a:t>without implementation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Left empty to be implemented by descendant classes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When a class contains at </a:t>
            </a:r>
            <a:r>
              <a:rPr lang="en-US" dirty="0" smtClean="0"/>
              <a:t>least one </a:t>
            </a:r>
            <a:r>
              <a:rPr lang="en-US" dirty="0"/>
              <a:t>abstract method, it is </a:t>
            </a:r>
            <a:r>
              <a:rPr lang="en-US" dirty="0" smtClean="0"/>
              <a:t>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Mix between class and interface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Inheritors are obligated to			 </a:t>
            </a:r>
            <a:r>
              <a:rPr lang="en-US" dirty="0"/>
              <a:t>implement their abstract methods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Can not be directly </a:t>
            </a:r>
            <a:r>
              <a:rPr lang="en-US" dirty="0" smtClean="0"/>
              <a:t>instantiated</a:t>
            </a:r>
          </a:p>
        </p:txBody>
      </p:sp>
      <p:pic>
        <p:nvPicPr>
          <p:cNvPr id="33796" name="Picture 4" descr="http://www.glospro.com/class/Tutorial_Projects/Abstra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092957">
            <a:off x="6483609" y="4260539"/>
            <a:ext cx="2457416" cy="1843062"/>
          </a:xfrm>
          <a:prstGeom prst="roundRect">
            <a:avLst>
              <a:gd name="adj" fmla="val 7969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</a:t>
            </a:r>
            <a:r>
              <a:rPr lang="bg-BG"/>
              <a:t>–</a:t>
            </a:r>
            <a:r>
              <a:rPr lang="en-US" sz="3400" dirty="0"/>
              <a:t> </a:t>
            </a:r>
            <a:r>
              <a:rPr lang="en-US" dirty="0"/>
              <a:t>Example</a:t>
            </a:r>
            <a:endParaRPr lang="bg-BG"/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619125" y="1230154"/>
            <a:ext cx="791527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MovableShape : IShape, IMovable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x, y;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Move(int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eltaX, 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eltaY)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altLang="ko-KR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eltaX;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this.y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eltaY;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altLang="ko-KR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SetPosition(int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altLang="ko-KR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this.y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altLang="ko-KR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int CalculateSurface();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9164" y="1524000"/>
            <a:ext cx="7234236" cy="10033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Cohesion and Coupling</a:t>
            </a:r>
            <a:endParaRPr lang="en-US" noProof="1"/>
          </a:p>
        </p:txBody>
      </p:sp>
      <p:pic>
        <p:nvPicPr>
          <p:cNvPr id="31748" name="Picture 4" descr="http://www.atlanticbearings.co.uk/images/L_SERIES_COUPL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8216" y="2914650"/>
            <a:ext cx="4514850" cy="3028950"/>
          </a:xfrm>
          <a:prstGeom prst="roundRect">
            <a:avLst>
              <a:gd name="adj" fmla="val 403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  <a:endParaRPr lang="bg-BG"/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/>
              <a:t> describes how closely all the routines in a class or all the code in a routine support a central purpose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Cohesion </a:t>
            </a:r>
            <a:r>
              <a:rPr lang="en-US" dirty="0"/>
              <a:t>must be strong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Classes must contain strongly related functionality and aim for single 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Cohesion is a useful tool for managing complexity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</a:t>
            </a:r>
            <a:r>
              <a:rPr lang="bg-BG" dirty="0"/>
              <a:t>ell-defined abstractions</a:t>
            </a:r>
            <a:r>
              <a:rPr lang="en-US" dirty="0"/>
              <a:t> keep cohesion strong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Cohesion</a:t>
            </a:r>
            <a:endParaRPr lang="bg-BG" dirty="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35000"/>
              </a:spcBef>
            </a:pPr>
            <a:r>
              <a:rPr lang="en-US" dirty="0" smtClean="0"/>
              <a:t>Good cohesion: </a:t>
            </a:r>
            <a:r>
              <a:rPr lang="en-US" dirty="0"/>
              <a:t>hard disk, </a:t>
            </a:r>
            <a:r>
              <a:rPr lang="en-US" dirty="0" smtClean="0"/>
              <a:t>CD-ROM, </a:t>
            </a:r>
            <a:r>
              <a:rPr lang="en-US" dirty="0"/>
              <a:t>floppy</a:t>
            </a:r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r>
              <a:rPr lang="en-US" dirty="0" smtClean="0"/>
              <a:t>BAD</a:t>
            </a:r>
            <a:r>
              <a:rPr lang="en-US" dirty="0"/>
              <a:t>: spaghetti code</a:t>
            </a:r>
            <a:endParaRPr lang="bg-BG" dirty="0"/>
          </a:p>
        </p:txBody>
      </p:sp>
      <p:pic>
        <p:nvPicPr>
          <p:cNvPr id="1303556" name="Picture 4" descr="maxh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4724400"/>
            <a:ext cx="2170112" cy="1784350"/>
          </a:xfrm>
          <a:prstGeom prst="rect">
            <a:avLst/>
          </a:prstGeom>
          <a:noFill/>
        </p:spPr>
      </p:pic>
      <p:pic>
        <p:nvPicPr>
          <p:cNvPr id="1303557" name="Picture 5" descr="spaghetti-co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800600"/>
            <a:ext cx="1314450" cy="1651000"/>
          </a:xfrm>
          <a:prstGeom prst="rect">
            <a:avLst/>
          </a:prstGeom>
          <a:noFill/>
        </p:spPr>
      </p:pic>
      <p:pic>
        <p:nvPicPr>
          <p:cNvPr id="1303558" name="Picture 6" descr="180px-Spaghett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9788" y="4727574"/>
            <a:ext cx="1744751" cy="1783957"/>
          </a:xfrm>
          <a:prstGeom prst="roundRect">
            <a:avLst>
              <a:gd name="adj" fmla="val 11053"/>
            </a:avLst>
          </a:prstGeom>
          <a:noFill/>
        </p:spPr>
      </p:pic>
      <p:pic>
        <p:nvPicPr>
          <p:cNvPr id="1303559" name="Picture 7" descr="hd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828800"/>
            <a:ext cx="2444794" cy="1950174"/>
          </a:xfrm>
          <a:prstGeom prst="roundRect">
            <a:avLst>
              <a:gd name="adj" fmla="val 9545"/>
            </a:avLst>
          </a:prstGeom>
          <a:noFill/>
        </p:spPr>
      </p:pic>
      <p:pic>
        <p:nvPicPr>
          <p:cNvPr id="1303560" name="Picture 8" descr="cddriv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1828800"/>
            <a:ext cx="2540001" cy="1905000"/>
          </a:xfrm>
          <a:prstGeom prst="roundRect">
            <a:avLst>
              <a:gd name="adj" fmla="val 9376"/>
            </a:avLst>
          </a:prstGeom>
          <a:noFill/>
        </p:spPr>
      </p:pic>
      <p:pic>
        <p:nvPicPr>
          <p:cNvPr id="1303561" name="Picture 9" descr="network-woodenmodel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09166" y="4156524"/>
            <a:ext cx="2649034" cy="2396676"/>
          </a:xfrm>
          <a:prstGeom prst="roundRect">
            <a:avLst>
              <a:gd name="adj" fmla="val 9376"/>
            </a:avLst>
          </a:prstGeom>
          <a:noFill/>
        </p:spPr>
      </p:pic>
      <p:pic>
        <p:nvPicPr>
          <p:cNvPr id="1303562" name="Picture 10" descr="qfdtu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72200" y="1828800"/>
            <a:ext cx="2286000" cy="1905000"/>
          </a:xfrm>
          <a:prstGeom prst="roundRect">
            <a:avLst>
              <a:gd name="adj" fmla="val 876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524000"/>
            <a:ext cx="807085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4735512" y="2590800"/>
            <a:ext cx="1512888" cy="527804"/>
          </a:xfrm>
          <a:prstGeom prst="wedgeRoundRectCallout">
            <a:avLst>
              <a:gd name="adj1" fmla="val -116413"/>
              <a:gd name="adj2" fmla="val -379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495800" y="3733800"/>
            <a:ext cx="2160587" cy="527804"/>
          </a:xfrm>
          <a:prstGeom prst="wedgeRoundRectCallout">
            <a:avLst>
              <a:gd name="adj1" fmla="val -55509"/>
              <a:gd name="adj2" fmla="val -951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572000" y="4994604"/>
            <a:ext cx="1655763" cy="527804"/>
          </a:xfrm>
          <a:prstGeom prst="wedgeRoundRectCallout">
            <a:avLst>
              <a:gd name="adj1" fmla="val -119319"/>
              <a:gd name="adj2" fmla="val -512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2438400" y="838200"/>
            <a:ext cx="4419600" cy="527804"/>
          </a:xfrm>
          <a:prstGeom prst="wedgeRoundRectCallout">
            <a:avLst>
              <a:gd name="adj1" fmla="val -52819"/>
              <a:gd name="adj2" fmla="val 93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3000" y="1828800"/>
            <a:ext cx="3505200" cy="527804"/>
          </a:xfrm>
          <a:prstGeom prst="wedgeRoundRectCallout">
            <a:avLst>
              <a:gd name="adj1" fmla="val -90834"/>
              <a:gd name="adj2" fmla="val -2473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9" grpId="0" animBg="1"/>
      <p:bldP spid="566280" grpId="0" animBg="1"/>
      <p:bldP spid="566281" grpId="0" animBg="1"/>
      <p:bldP spid="566282" grpId="0" animBg="1"/>
      <p:bldP spid="56628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Cohesion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90600"/>
            <a:ext cx="8569325" cy="2590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Strong cohesion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dirty="0"/>
              <a:t> that has methods: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4580" name="Rectangle 4"/>
          <p:cNvSpPr>
            <a:spLocks noChangeArrowheads="1"/>
          </p:cNvSpPr>
          <p:nvPr/>
        </p:nvSpPr>
        <p:spPr bwMode="auto">
          <a:xfrm>
            <a:off x="609600" y="3657600"/>
            <a:ext cx="7924800" cy="2769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Math.Pow(sideA, 2) + Math.Pow(sideB, 2)          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- 2 * sideA * sideB * Math.Cos(angleAB);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Math.Sqrt(sideB) + Math.Sqrt(sideC);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Cohesion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14400"/>
            <a:ext cx="8496300" cy="52562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bad cohesion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Magic</a:t>
            </a:r>
            <a:r>
              <a:rPr lang="en-US" dirty="0" smtClean="0"/>
              <a:t> that has all these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Another example:</a:t>
            </a:r>
          </a:p>
        </p:txBody>
      </p:sp>
      <p:sp>
        <p:nvSpPr>
          <p:cNvPr id="1305604" name="Rectangle 4"/>
          <p:cNvSpPr>
            <a:spLocks noChangeArrowheads="1"/>
          </p:cNvSpPr>
          <p:nvPr/>
        </p:nvSpPr>
        <p:spPr bwMode="auto">
          <a:xfrm>
            <a:off x="611188" y="4985028"/>
            <a:ext cx="7921625" cy="14157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MagicClass.MakePizza("Fat Pepperoni");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MagicClass.WithdrawMoney("999e6");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MagicClass.OpenDBConnection();</a:t>
            </a:r>
          </a:p>
        </p:txBody>
      </p:sp>
      <p:sp>
        <p:nvSpPr>
          <p:cNvPr id="1305605" name="Rectangle 5"/>
          <p:cNvSpPr>
            <a:spLocks noChangeArrowheads="1"/>
          </p:cNvSpPr>
          <p:nvPr/>
        </p:nvSpPr>
        <p:spPr bwMode="auto">
          <a:xfrm>
            <a:off x="612775" y="2107758"/>
            <a:ext cx="792003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PrintDocument(Document d);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SendEmail(string recipient, string subject, string text);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CalculateDistanceBetweenPoints(int x1, int y1, int x2, int y2)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  <a:endParaRPr lang="bg-BG"/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/>
              <a:t> describes how tightly a class or routine is related to other classes or </a:t>
            </a:r>
            <a:r>
              <a:rPr lang="bg-BG" dirty="0"/>
              <a:t>routines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Coupling must be kept loose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Modules must depend little on each other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classes and routines must have small, direct, visible, and flexible relations to other classes and routines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module must be easily used by other modules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and Tight Coupling</a:t>
            </a:r>
            <a:endParaRPr lang="bg-BG"/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4679950" cy="5329237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/>
              <a:t>Loose Coupling: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600" dirty="0"/>
              <a:t>Easily replace old HDD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600" dirty="0"/>
              <a:t>Easily place this HDD to another motherboard</a:t>
            </a:r>
          </a:p>
          <a:p>
            <a:pPr>
              <a:lnSpc>
                <a:spcPct val="100000"/>
              </a:lnSpc>
              <a:spcBef>
                <a:spcPts val="3600"/>
              </a:spcBef>
              <a:tabLst>
                <a:tab pos="5200650" algn="l"/>
              </a:tabLst>
            </a:pPr>
            <a:r>
              <a:rPr lang="en-US" sz="2800" dirty="0" smtClean="0"/>
              <a:t>Tight </a:t>
            </a:r>
            <a:r>
              <a:rPr lang="en-US" sz="2800" dirty="0"/>
              <a:t>Coupling: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600" dirty="0"/>
              <a:t>Where is the video adapter?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600" dirty="0"/>
              <a:t>Can you change the video controller?</a:t>
            </a:r>
            <a:endParaRPr lang="bg-BG" sz="2600" dirty="0"/>
          </a:p>
        </p:txBody>
      </p:sp>
      <p:pic>
        <p:nvPicPr>
          <p:cNvPr id="1307652" name="Picture 4" descr="termek_2666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363" y="4007766"/>
            <a:ext cx="2763838" cy="2328828"/>
          </a:xfrm>
          <a:prstGeom prst="roundRect">
            <a:avLst>
              <a:gd name="adj" fmla="val 4221"/>
            </a:avLst>
          </a:prstGeom>
          <a:noFill/>
        </p:spPr>
      </p:pic>
      <p:pic>
        <p:nvPicPr>
          <p:cNvPr id="1307653" name="Picture 5" descr="SATA-hd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1772" y="1208705"/>
            <a:ext cx="2745922" cy="2383190"/>
          </a:xfrm>
          <a:prstGeom prst="roundRect">
            <a:avLst>
              <a:gd name="adj" fmla="val 4221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Loose Coupling </a:t>
            </a:r>
            <a:r>
              <a:rPr lang="en-US" sz="3600" dirty="0" smtClean="0"/>
              <a:t>– Example</a:t>
            </a:r>
            <a:endParaRPr lang="en-US" sz="3600" dirty="0"/>
          </a:p>
        </p:txBody>
      </p:sp>
      <p:sp>
        <p:nvSpPr>
          <p:cNvPr id="1308675" name="Rectangle 3"/>
          <p:cNvSpPr>
            <a:spLocks noChangeArrowheads="1"/>
          </p:cNvSpPr>
          <p:nvPr/>
        </p:nvSpPr>
        <p:spPr bwMode="auto">
          <a:xfrm>
            <a:off x="528638" y="982444"/>
            <a:ext cx="8158162" cy="55707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LooseCouplingExample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Coupling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1309699" name="Rectangle 3"/>
          <p:cNvSpPr>
            <a:spLocks noChangeArrowheads="1"/>
          </p:cNvSpPr>
          <p:nvPr/>
        </p:nvSpPr>
        <p:spPr bwMode="auto">
          <a:xfrm>
            <a:off x="604838" y="914400"/>
            <a:ext cx="7929562" cy="57554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marL="282575" indent="-282575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Sqrt()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MathParams.result = CalcSqrt(MathParams.operand);</a:t>
            </a:r>
          </a:p>
          <a:p>
            <a:pPr marL="282575" indent="-282575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Example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MathParams.operand = 64;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MathUtil.Sqrt();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Console.WriteLine(MathParams.result);</a:t>
            </a:r>
          </a:p>
          <a:p>
            <a:pPr marL="282575" indent="-282575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Spaghetti Code</a:t>
            </a:r>
            <a:endParaRPr lang="bg-BG"/>
          </a:p>
        </p:txBody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1066800"/>
          </a:xfrm>
        </p:spPr>
        <p:txBody>
          <a:bodyPr/>
          <a:lstStyle/>
          <a:p>
            <a:r>
              <a:rPr lang="en-US" dirty="0"/>
              <a:t>Combination of bad cohesion and tight coupling</a:t>
            </a:r>
            <a:endParaRPr lang="bg-BG" dirty="0"/>
          </a:p>
        </p:txBody>
      </p:sp>
      <p:sp>
        <p:nvSpPr>
          <p:cNvPr id="1310724" name="Rectangle 4"/>
          <p:cNvSpPr>
            <a:spLocks noChangeArrowheads="1"/>
          </p:cNvSpPr>
          <p:nvPr/>
        </p:nvSpPr>
        <p:spPr bwMode="auto">
          <a:xfrm>
            <a:off x="604838" y="1905000"/>
            <a:ext cx="8005762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Print()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InitPrinter()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LoadPrinterDriver(string fileName)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SaveReport(string fileName)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SetPrinter(string printer)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SetFileName()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bool LoadReport()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bool CheckReport()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13326" y="1371600"/>
            <a:ext cx="3673474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Inheritance</a:t>
            </a:r>
            <a:endParaRPr lang="bg-BG" dirty="0"/>
          </a:p>
        </p:txBody>
      </p:sp>
      <p:sp>
        <p:nvSpPr>
          <p:cNvPr id="1298435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0482" name="Picture 2" descr="http://www.in.gov/isdh/files/Autosomal_dominant_inheritance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 rot="21395653">
            <a:off x="1044713" y="1400044"/>
            <a:ext cx="3656584" cy="4495800"/>
          </a:xfrm>
          <a:prstGeom prst="roundRect">
            <a:avLst>
              <a:gd name="adj" fmla="val 3873"/>
            </a:avLst>
          </a:prstGeom>
          <a:noFill/>
        </p:spPr>
      </p:pic>
      <p:pic>
        <p:nvPicPr>
          <p:cNvPr id="20484" name="Picture 4" descr="http://www.objectsbydesign.com/projects/umltest/bparanj/TangledInheritan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49841">
            <a:off x="5742011" y="2839601"/>
            <a:ext cx="2762250" cy="2943225"/>
          </a:xfrm>
          <a:prstGeom prst="roundRect">
            <a:avLst>
              <a:gd name="adj" fmla="val 3873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bg-BG"/>
          </a:p>
        </p:txBody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dirty="0" smtClean="0"/>
              <a:t> is the </a:t>
            </a:r>
            <a:r>
              <a:rPr lang="en-US" dirty="0"/>
              <a:t>ability of a class to implicitly gain all members from another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Inheritance is </a:t>
            </a:r>
            <a:r>
              <a:rPr lang="en-US" dirty="0" smtClean="0"/>
              <a:t>fundamental </a:t>
            </a:r>
            <a:r>
              <a:rPr lang="en-US" dirty="0"/>
              <a:t>concept in OOP</a:t>
            </a:r>
            <a:endParaRPr lang="bg-BG" sz="2600" dirty="0"/>
          </a:p>
          <a:p>
            <a:pPr>
              <a:lnSpc>
                <a:spcPct val="100000"/>
              </a:lnSpc>
            </a:pPr>
            <a:r>
              <a:rPr lang="en-US" dirty="0"/>
              <a:t>The class whose methods are inherited is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</a:t>
            </a:r>
            <a:r>
              <a:rPr lang="en-US" dirty="0"/>
              <a:t> (parent) class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class that gains new </a:t>
            </a:r>
            <a:r>
              <a:rPr lang="bg-BG" dirty="0"/>
              <a:t>functionality</a:t>
            </a:r>
            <a:r>
              <a:rPr lang="en-US" dirty="0"/>
              <a:t> is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derived</a:t>
            </a:r>
            <a:r>
              <a:rPr lang="en-US" dirty="0"/>
              <a:t> (child) </a:t>
            </a:r>
            <a:r>
              <a:rPr lang="en-US" dirty="0" smtClean="0"/>
              <a:t>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Inheritance </a:t>
            </a:r>
            <a:r>
              <a:rPr lang="bg-BG" dirty="0" smtClean="0"/>
              <a:t>establishes an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is-a</a:t>
            </a:r>
            <a:r>
              <a:rPr lang="bg-BG" dirty="0" smtClean="0"/>
              <a:t> relationship </a:t>
            </a:r>
            <a:r>
              <a:rPr lang="en-US" dirty="0" smtClean="0"/>
              <a:t>between classes: A is B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(2)</a:t>
            </a:r>
            <a:endParaRPr lang="bg-BG"/>
          </a:p>
        </p:txBody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All class members are </a:t>
            </a:r>
            <a:r>
              <a:rPr lang="en-US" dirty="0" smtClean="0"/>
              <a:t>inherited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/>
              <a:t>, …</a:t>
            </a:r>
          </a:p>
          <a:p>
            <a:pPr>
              <a:lnSpc>
                <a:spcPct val="100000"/>
              </a:lnSpc>
            </a:pP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C#</a:t>
            </a:r>
            <a:r>
              <a:rPr lang="bg-BG" dirty="0"/>
              <a:t> </a:t>
            </a:r>
            <a:r>
              <a:rPr lang="en-US" dirty="0" smtClean="0"/>
              <a:t>classes </a:t>
            </a:r>
            <a:r>
              <a:rPr lang="en-US" dirty="0"/>
              <a:t>could be inherited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structures in C#</a:t>
            </a:r>
            <a:r>
              <a:rPr lang="bg-BG" dirty="0"/>
              <a:t> </a:t>
            </a:r>
            <a:r>
              <a:rPr lang="en-US" dirty="0"/>
              <a:t>could not be inherited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 smtClean="0"/>
              <a:t>Inheritance allows creating deep inheritance </a:t>
            </a:r>
            <a:r>
              <a:rPr lang="en-US" dirty="0"/>
              <a:t>hierarchies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bg-BG" dirty="0"/>
              <a:t>.</a:t>
            </a:r>
            <a:r>
              <a:rPr lang="en-US" dirty="0"/>
              <a:t>NET there is no multiple inheritance, except </a:t>
            </a:r>
            <a:r>
              <a:rPr lang="en-US" dirty="0" smtClean="0"/>
              <a:t>when implementing interfaces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owner;}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562600" y="2362200"/>
            <a:ext cx="1666875" cy="527804"/>
          </a:xfrm>
          <a:prstGeom prst="wedgeRoundRectCallout">
            <a:avLst>
              <a:gd name="adj1" fmla="val -157606"/>
              <a:gd name="adj2" fmla="val 823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648200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7" grpId="0" animBg="1"/>
      <p:bldP spid="81715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7163"/>
            <a:ext cx="6875462" cy="909637"/>
          </a:xfrm>
        </p:spPr>
        <p:txBody>
          <a:bodyPr/>
          <a:lstStyle/>
          <a:p>
            <a:r>
              <a:rPr lang="en-US" dirty="0"/>
              <a:t>How to Define </a:t>
            </a:r>
            <a:r>
              <a:rPr lang="bg-BG" dirty="0"/>
              <a:t>Inheritance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We must specify the name of the base class after the name of the derived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 the constructor of the derived class we use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dirty="0"/>
              <a:t> to invoke the constructor of the base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795652" name="Rectangle 4"/>
          <p:cNvSpPr>
            <a:spLocks noChangeArrowheads="1"/>
          </p:cNvSpPr>
          <p:nvPr/>
        </p:nvSpPr>
        <p:spPr bwMode="auto">
          <a:xfrm>
            <a:off x="792163" y="2257961"/>
            <a:ext cx="759618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Circle : 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</a:p>
        </p:txBody>
      </p:sp>
      <p:sp>
        <p:nvSpPr>
          <p:cNvPr id="795653" name="Rectangle 5"/>
          <p:cNvSpPr>
            <a:spLocks noChangeArrowheads="1"/>
          </p:cNvSpPr>
          <p:nvPr/>
        </p:nvSpPr>
        <p:spPr bwMode="auto">
          <a:xfrm>
            <a:off x="755650" y="5540514"/>
            <a:ext cx="75961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Circle (int x, int y) : base(x)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endParaRPr lang="bg-BG" dirty="0"/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576262" y="1137821"/>
            <a:ext cx="795813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Mammal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age;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Mammal(int age)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this.age = age;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int Age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age;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age = value;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Sleep()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Console.WriteLine("Shhh! I'm sleeping!");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3314" name="Picture 2" descr="http://image.absoluteastronomy.com/images/topicimages/m/ma/mara_(mammal).gif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6827004" y="990600"/>
            <a:ext cx="1859796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9" name="Rectangle 7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  <a:noFill/>
          <a:ln/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781320" name="Rectangle 8"/>
          <p:cNvSpPr>
            <a:spLocks noChangeArrowheads="1"/>
          </p:cNvSpPr>
          <p:nvPr/>
        </p:nvSpPr>
        <p:spPr bwMode="auto">
          <a:xfrm>
            <a:off x="576262" y="838200"/>
            <a:ext cx="8034338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Dog : Mammal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private string breed;</a:t>
            </a:r>
          </a:p>
          <a:p>
            <a:pPr marL="282575" indent="-282575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Dog(int age, string breed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):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base(age)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this.breed = breed;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string Breed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get { return breed;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set { breed = value; }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void WagTail()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Console.WriteLine("Tail wagging...");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2290" name="Picture 2" descr="http://www.jewelinfo4u.com/images/Gallery/Dog-Necklac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514600"/>
            <a:ext cx="1925574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9" name="Rectangle 7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  <a:noFill/>
          <a:ln/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r>
              <a:rPr lang="en-US" dirty="0" smtClean="0"/>
              <a:t> (3)</a:t>
            </a:r>
            <a:endParaRPr lang="bg-BG" dirty="0"/>
          </a:p>
        </p:txBody>
      </p:sp>
      <p:sp>
        <p:nvSpPr>
          <p:cNvPr id="781320" name="Rectangle 8"/>
          <p:cNvSpPr>
            <a:spLocks noChangeArrowheads="1"/>
          </p:cNvSpPr>
          <p:nvPr/>
        </p:nvSpPr>
        <p:spPr bwMode="auto">
          <a:xfrm>
            <a:off x="576262" y="1463219"/>
            <a:ext cx="80343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Create 5 years old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mammal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Mamal mamal = new Mamal(5);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Console.WriteLine(mamal.Age);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mamal.Sleep();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Create a bulldog, 3 years old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 dog = new Dog("Bulldog", 3);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dog.Sleep();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dog.Age = 4;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Console.WriteLine("Age: {0}", dog.Age);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Console.WriteLine("Breed: {0}", dog.Breed);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dog.WagTail();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61794" name="Picture 2" descr="http://www.joe-ks.com/archives_mar2002/HotDogs.jp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l="11940" t="4267" r="2985"/>
          <a:stretch>
            <a:fillRect/>
          </a:stretch>
        </p:blipFill>
        <p:spPr bwMode="auto">
          <a:xfrm>
            <a:off x="5638800" y="1121778"/>
            <a:ext cx="3124199" cy="2459622"/>
          </a:xfrm>
          <a:prstGeom prst="roundRect">
            <a:avLst>
              <a:gd name="adj" fmla="val 542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7626" y="1447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Polymorphism</a:t>
            </a:r>
            <a:endParaRPr lang="bg-BG" dirty="0"/>
          </a:p>
        </p:txBody>
      </p:sp>
      <p:pic>
        <p:nvPicPr>
          <p:cNvPr id="11266" name="Picture 2" descr="http://www.ipresepidivelardita.it/soldatin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4576" y="2743200"/>
            <a:ext cx="7032624" cy="3229448"/>
          </a:xfrm>
          <a:prstGeom prst="roundRect">
            <a:avLst>
              <a:gd name="adj" fmla="val 349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bg-BG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/>
              <a:t> is </a:t>
            </a:r>
            <a:r>
              <a:rPr lang="en-US" dirty="0" smtClean="0"/>
              <a:t>fundamental concept </a:t>
            </a: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OOP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ability to handle the objects of a specific class as instances of its parent class and to call abstract functionality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Polymorphism allows </a:t>
            </a:r>
            <a:r>
              <a:rPr lang="en-US" dirty="0" smtClean="0"/>
              <a:t>creating hierarchies </a:t>
            </a:r>
            <a:r>
              <a:rPr lang="en-US" dirty="0"/>
              <a:t>with more </a:t>
            </a:r>
            <a:r>
              <a:rPr lang="en-US" dirty="0" smtClean="0"/>
              <a:t>valuable logical structure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Allows invoking abstract functionality without caring how and where it is implemented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(2)</a:t>
            </a:r>
            <a:endParaRPr lang="bg-BG" dirty="0"/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Polymorphism </a:t>
            </a:r>
            <a:r>
              <a:rPr lang="en-US" dirty="0"/>
              <a:t>is usually </a:t>
            </a:r>
            <a:r>
              <a:rPr lang="bg-BG" dirty="0"/>
              <a:t>implemented</a:t>
            </a:r>
            <a:r>
              <a:rPr lang="en-US" dirty="0"/>
              <a:t> </a:t>
            </a:r>
            <a:r>
              <a:rPr lang="bg-BG" dirty="0" smtClean="0"/>
              <a:t>through: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Virtual </a:t>
            </a:r>
            <a:r>
              <a:rPr lang="en-US" dirty="0"/>
              <a:t>methods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/>
              <a:t>)</a:t>
            </a:r>
            <a:r>
              <a:rPr lang="bg-BG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 </a:t>
            </a:r>
            <a:r>
              <a:rPr lang="en-US" dirty="0"/>
              <a:t>methods</a:t>
            </a:r>
            <a:r>
              <a:rPr lang="bg-BG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Methods from an interface </a:t>
            </a:r>
            <a:r>
              <a:rPr lang="bg-BG" dirty="0" smtClean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bg-BG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C# to override virtual method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/>
              <a:t> is used</a:t>
            </a:r>
          </a:p>
          <a:p>
            <a:pPr>
              <a:lnSpc>
                <a:spcPct val="100000"/>
              </a:lnSpc>
            </a:pPr>
            <a:r>
              <a:rPr lang="en-US" dirty="0"/>
              <a:t>C#</a:t>
            </a:r>
            <a:r>
              <a:rPr lang="bg-BG" dirty="0"/>
              <a:t> </a:t>
            </a:r>
            <a:r>
              <a:rPr lang="en-US" dirty="0"/>
              <a:t>allows </a:t>
            </a:r>
            <a:r>
              <a:rPr lang="en-US" dirty="0" smtClean="0"/>
              <a:t>hiding virtual </a:t>
            </a:r>
            <a:r>
              <a:rPr lang="en-US" dirty="0"/>
              <a:t>methods in derived </a:t>
            </a:r>
            <a:r>
              <a:rPr lang="en-US" dirty="0" smtClean="0"/>
              <a:t>classes by the </a:t>
            </a:r>
            <a:r>
              <a:rPr lang="en-US" dirty="0"/>
              <a:t>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endParaRPr lang="bg-BG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1438"/>
            <a:ext cx="7059613" cy="909637"/>
          </a:xfrm>
        </p:spPr>
        <p:txBody>
          <a:bodyPr/>
          <a:lstStyle/>
          <a:p>
            <a:r>
              <a:rPr lang="en-US" dirty="0"/>
              <a:t>Polymorphism </a:t>
            </a:r>
            <a:r>
              <a:rPr lang="bg-BG" dirty="0"/>
              <a:t>– </a:t>
            </a:r>
            <a:r>
              <a:rPr lang="en-US" dirty="0"/>
              <a:t>Example</a:t>
            </a:r>
            <a:r>
              <a:rPr lang="bg-BG" dirty="0"/>
              <a:t> </a:t>
            </a:r>
          </a:p>
        </p:txBody>
      </p:sp>
      <p:sp>
        <p:nvSpPr>
          <p:cNvPr id="1252355" name="Rectangle 3"/>
          <p:cNvSpPr>
            <a:spLocks noChangeArrowheads="1"/>
          </p:cNvSpPr>
          <p:nvPr/>
        </p:nvSpPr>
        <p:spPr bwMode="auto">
          <a:xfrm>
            <a:off x="581026" y="1088577"/>
            <a:ext cx="7953374" cy="5575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virtual void PrintName()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am a person.");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Trainer : Person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override void PrintName()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am a trainer.");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: Person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override void PrintName()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am a student.");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50" name="Picture 6" descr="http://psalmtrees.files.wordpress.com/2009/08/d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990600"/>
            <a:ext cx="19812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1438"/>
            <a:ext cx="7059613" cy="909637"/>
          </a:xfrm>
        </p:spPr>
        <p:txBody>
          <a:bodyPr/>
          <a:lstStyle/>
          <a:p>
            <a:r>
              <a:rPr lang="en-US" dirty="0"/>
              <a:t>Polymorphism </a:t>
            </a:r>
            <a:r>
              <a:rPr lang="bg-BG" dirty="0"/>
              <a:t>– </a:t>
            </a:r>
            <a:r>
              <a:rPr lang="en-US" dirty="0" smtClean="0"/>
              <a:t>Example (2)</a:t>
            </a:r>
            <a:endParaRPr lang="bg-BG" dirty="0"/>
          </a:p>
        </p:txBody>
      </p:sp>
      <p:sp>
        <p:nvSpPr>
          <p:cNvPr id="1254403" name="Rectangle 3"/>
          <p:cNvSpPr>
            <a:spLocks noChangeArrowheads="1"/>
          </p:cNvSpPr>
          <p:nvPr/>
        </p:nvSpPr>
        <p:spPr bwMode="auto">
          <a:xfrm>
            <a:off x="692150" y="1219200"/>
            <a:ext cx="776605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Person[] persons =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Person(),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Trainer(),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Student()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(Person p in persons)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Console.WriteLine(p);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 am a person.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 am a trainer.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 am a student.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" name="Picture 2" descr="http://technofriends.files.wordpress.com/2008/02/polymorphis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0408" y="1066800"/>
            <a:ext cx="3031236" cy="2971800"/>
          </a:xfrm>
          <a:prstGeom prst="roundRect">
            <a:avLst>
              <a:gd name="adj" fmla="val 521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2657853"/>
            <a:ext cx="44713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b="1" dirty="0" smtClean="0"/>
              <a:t>Questions?</a:t>
            </a:r>
            <a:endParaRPr lang="bg-BG" sz="66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print"/>
          <a:srcRect t="3721"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438400" y="152400"/>
            <a:ext cx="6477000" cy="1066800"/>
          </a:xfrm>
        </p:spPr>
        <p:txBody>
          <a:bodyPr/>
          <a:lstStyle/>
          <a:p>
            <a:r>
              <a:rPr lang="en-US" dirty="0" smtClean="0"/>
              <a:t>Object-Oriented Programming with C#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9535351" flipH="1">
            <a:off x="4341655" y="4049274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186146" flipH="1">
            <a:off x="6109757" y="5233401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7269785" flipH="1">
            <a:off x="6974975" y="3604033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2627025" flipH="1">
            <a:off x="5528586" y="3914824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Their Members</a:t>
            </a:r>
            <a:endParaRPr lang="bg-BG" dirty="0"/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Classes </a:t>
            </a:r>
            <a:r>
              <a:rPr lang="en-US" dirty="0" smtClean="0"/>
              <a:t>have </a:t>
            </a:r>
            <a:r>
              <a:rPr lang="en-US" dirty="0"/>
              <a:t>members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Fields</a:t>
            </a:r>
            <a:r>
              <a:rPr lang="bg-BG" dirty="0"/>
              <a:t>, </a:t>
            </a:r>
            <a:r>
              <a:rPr lang="en-US" dirty="0"/>
              <a:t>constants</a:t>
            </a:r>
            <a:r>
              <a:rPr lang="bg-BG" dirty="0"/>
              <a:t>, </a:t>
            </a:r>
            <a:r>
              <a:rPr lang="en-US" dirty="0"/>
              <a:t>methods</a:t>
            </a:r>
            <a:r>
              <a:rPr lang="bg-BG" dirty="0"/>
              <a:t>, </a:t>
            </a:r>
            <a:r>
              <a:rPr lang="en-US" dirty="0"/>
              <a:t>properties</a:t>
            </a:r>
            <a:r>
              <a:rPr lang="bg-BG" dirty="0" smtClean="0"/>
              <a:t>,</a:t>
            </a:r>
            <a:r>
              <a:rPr lang="en-US" dirty="0" smtClean="0"/>
              <a:t> indexers</a:t>
            </a:r>
            <a:r>
              <a:rPr lang="bg-BG" dirty="0"/>
              <a:t>, </a:t>
            </a:r>
            <a:r>
              <a:rPr lang="en-US" dirty="0"/>
              <a:t>events</a:t>
            </a:r>
            <a:r>
              <a:rPr lang="bg-BG" dirty="0"/>
              <a:t>, </a:t>
            </a:r>
            <a:r>
              <a:rPr lang="en-US" dirty="0"/>
              <a:t>operators</a:t>
            </a:r>
            <a:r>
              <a:rPr lang="bg-BG" dirty="0"/>
              <a:t>, </a:t>
            </a:r>
            <a:r>
              <a:rPr lang="en-US" dirty="0"/>
              <a:t>constructors</a:t>
            </a:r>
            <a:r>
              <a:rPr lang="bg-BG" dirty="0"/>
              <a:t>, </a:t>
            </a:r>
            <a:r>
              <a:rPr lang="en-US" dirty="0"/>
              <a:t>destructors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Inner types</a:t>
            </a:r>
            <a:r>
              <a:rPr lang="bg-BG" dirty="0"/>
              <a:t> (</a:t>
            </a:r>
            <a:r>
              <a:rPr lang="en-US" dirty="0"/>
              <a:t>inner classes</a:t>
            </a:r>
            <a:r>
              <a:rPr lang="bg-BG" dirty="0"/>
              <a:t>, </a:t>
            </a:r>
            <a:r>
              <a:rPr lang="en-US" dirty="0"/>
              <a:t>structures</a:t>
            </a:r>
            <a:r>
              <a:rPr lang="bg-BG" dirty="0" smtClean="0"/>
              <a:t>,</a:t>
            </a:r>
            <a:r>
              <a:rPr lang="en-US" dirty="0" smtClean="0"/>
              <a:t> interfaces</a:t>
            </a:r>
            <a:r>
              <a:rPr lang="bg-BG" dirty="0"/>
              <a:t>, </a:t>
            </a:r>
            <a:r>
              <a:rPr lang="en-US" dirty="0"/>
              <a:t>delegates</a:t>
            </a:r>
            <a:r>
              <a:rPr lang="bg-BG" dirty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/>
              <a:t>Members have modifiers (scope)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private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protected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</a:t>
            </a:r>
            <a:r>
              <a:rPr lang="bg-BG" dirty="0"/>
              <a:t> (</a:t>
            </a:r>
            <a:r>
              <a:rPr lang="en-US" dirty="0"/>
              <a:t>common</a:t>
            </a:r>
            <a:r>
              <a:rPr lang="bg-BG" dirty="0"/>
              <a:t>) </a:t>
            </a:r>
            <a:r>
              <a:rPr lang="en-US" dirty="0"/>
              <a:t>or for a given type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5966</Words>
  <Application>Microsoft Office PowerPoint</Application>
  <PresentationFormat>On-screen Show (4:3)</PresentationFormat>
  <Paragraphs>1084</Paragraphs>
  <Slides>89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Telerik Master Template</vt:lpstr>
      <vt:lpstr>Object-Oriented Programming with C#</vt:lpstr>
      <vt:lpstr>Table of Contents</vt:lpstr>
      <vt:lpstr>OOP and .NET</vt:lpstr>
      <vt:lpstr>Defining Classes </vt:lpstr>
      <vt:lpstr>Classes in OOP</vt:lpstr>
      <vt:lpstr>Classes in C#</vt:lpstr>
      <vt:lpstr>Simple Class Definition</vt:lpstr>
      <vt:lpstr>Simple Class Definition (2)</vt:lpstr>
      <vt:lpstr>Classes and Their Members</vt:lpstr>
      <vt:lpstr>Class Definition and Members</vt:lpstr>
      <vt:lpstr>Access Modifiers</vt:lpstr>
      <vt:lpstr>Access Modifiers</vt:lpstr>
      <vt:lpstr>Defining Classes</vt:lpstr>
      <vt:lpstr>Task: Define Class Dog</vt:lpstr>
      <vt:lpstr>Defining Class Dog – Example</vt:lpstr>
      <vt:lpstr>Defining Class Dog – Example (2)</vt:lpstr>
      <vt:lpstr>Using Classes and Objects</vt:lpstr>
      <vt:lpstr>Using Classes</vt:lpstr>
      <vt:lpstr>How to Use Classes (Non-static)?</vt:lpstr>
      <vt:lpstr>Task: Dog Meeting</vt:lpstr>
      <vt:lpstr>Dog Meeting – Example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Fields, Constants and  and Properties</vt:lpstr>
      <vt:lpstr>Fields</vt:lpstr>
      <vt:lpstr>Constants</vt:lpstr>
      <vt:lpstr>Read-Only Fields</vt:lpstr>
      <vt:lpstr>The Role of Properties</vt:lpstr>
      <vt:lpstr>Defining Properties in C#</vt:lpstr>
      <vt:lpstr>Defining Properties – Example</vt:lpstr>
      <vt:lpstr>Dynamic Properties</vt:lpstr>
      <vt:lpstr>Automatic Properties</vt:lpstr>
      <vt:lpstr>Static Members</vt:lpstr>
      <vt:lpstr>Static Members</vt:lpstr>
      <vt:lpstr>Static vs. Non-Static</vt:lpstr>
      <vt:lpstr>Static Members – Example</vt:lpstr>
      <vt:lpstr>Static Members – Example (2)</vt:lpstr>
      <vt:lpstr>Structures</vt:lpstr>
      <vt:lpstr>Structures</vt:lpstr>
      <vt:lpstr>Structures – Example </vt:lpstr>
      <vt:lpstr>When to Use Structures?</vt:lpstr>
      <vt:lpstr>Delegates and Events</vt:lpstr>
      <vt:lpstr>What are Delegates?</vt:lpstr>
      <vt:lpstr>What are Delegates? (2)</vt:lpstr>
      <vt:lpstr>Delegates – Example</vt:lpstr>
      <vt:lpstr>Anonymous Methods</vt:lpstr>
      <vt:lpstr>Using Delegates: Standard Way</vt:lpstr>
      <vt:lpstr>Using Anonymous Methods</vt:lpstr>
      <vt:lpstr>Events</vt:lpstr>
      <vt:lpstr>Events in .NET</vt:lpstr>
      <vt:lpstr>Events in .NET (2)</vt:lpstr>
      <vt:lpstr>Events vs. Delegates</vt:lpstr>
      <vt:lpstr>System.EventHandler Delegate</vt:lpstr>
      <vt:lpstr>EventHandler – Example</vt:lpstr>
      <vt:lpstr>Interfaces and Abstract Classes</vt:lpstr>
      <vt:lpstr>Interfaces</vt:lpstr>
      <vt:lpstr>Interfaces – Example</vt:lpstr>
      <vt:lpstr>Interfaces – Example (2)</vt:lpstr>
      <vt:lpstr>Interface Implementation</vt:lpstr>
      <vt:lpstr>Interface Implementation – Example</vt:lpstr>
      <vt:lpstr>Abstract Classes</vt:lpstr>
      <vt:lpstr>Abstract Class – Example</vt:lpstr>
      <vt:lpstr>Cohesion and Coupling</vt:lpstr>
      <vt:lpstr>Cohesion</vt:lpstr>
      <vt:lpstr>Good and Bad Cohesion</vt:lpstr>
      <vt:lpstr>Strong Cohesion</vt:lpstr>
      <vt:lpstr>Bad Cohesion</vt:lpstr>
      <vt:lpstr>Coupling</vt:lpstr>
      <vt:lpstr>Loose and Tight Coupling</vt:lpstr>
      <vt:lpstr>Loose Coupling – Example</vt:lpstr>
      <vt:lpstr>Tight Coupling – Example</vt:lpstr>
      <vt:lpstr>Spaghetti Code</vt:lpstr>
      <vt:lpstr>Inheritance</vt:lpstr>
      <vt:lpstr>Inheritance</vt:lpstr>
      <vt:lpstr>Inheritance (2)</vt:lpstr>
      <vt:lpstr>How to Define Inheritance?</vt:lpstr>
      <vt:lpstr>Inheritance – Example</vt:lpstr>
      <vt:lpstr>Inheritance – Example (2)</vt:lpstr>
      <vt:lpstr>Inheritance – Example (3)</vt:lpstr>
      <vt:lpstr>Polymorphism</vt:lpstr>
      <vt:lpstr>Polymorphism</vt:lpstr>
      <vt:lpstr>Polymorphism (2)</vt:lpstr>
      <vt:lpstr>Polymorphism – Example </vt:lpstr>
      <vt:lpstr>Polymorphism – Example (2)</vt:lpstr>
      <vt:lpstr>Object-Oriented Programming with C#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with C#</dc:title>
  <dc:creator>Svetlin Nakov</dc:creator>
  <cp:lastModifiedBy>dminkov</cp:lastModifiedBy>
  <cp:revision>413</cp:revision>
  <dcterms:created xsi:type="dcterms:W3CDTF">2007-12-08T16:03:35Z</dcterms:created>
  <dcterms:modified xsi:type="dcterms:W3CDTF">2010-10-20T10:36:08Z</dcterms:modified>
</cp:coreProperties>
</file>