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heme/themeOverride1.xml" ContentType="application/vnd.openxmlformats-officedocument.themeOverr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6"/>
  </p:notesMasterIdLst>
  <p:sldIdLst>
    <p:sldId id="257" r:id="rId2"/>
    <p:sldId id="258" r:id="rId3"/>
    <p:sldId id="415" r:id="rId4"/>
    <p:sldId id="416" r:id="rId5"/>
    <p:sldId id="41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60"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411" r:id="rId143"/>
    <p:sldId id="412" r:id="rId144"/>
    <p:sldId id="413" r:id="rId145"/>
    <p:sldId id="414" r:id="rId146"/>
    <p:sldId id="296" r:id="rId147"/>
    <p:sldId id="297" r:id="rId148"/>
    <p:sldId id="298" r:id="rId149"/>
    <p:sldId id="299" r:id="rId150"/>
    <p:sldId id="418" r:id="rId151"/>
    <p:sldId id="419" r:id="rId152"/>
    <p:sldId id="420" r:id="rId153"/>
    <p:sldId id="421" r:id="rId154"/>
    <p:sldId id="422"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476" y="-4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1B1AE-2823-4A96-9EFC-8BD850032A19}" type="datetimeFigureOut">
              <a:rPr lang="en-US" smtClean="0"/>
              <a:t>10-Dec-10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46422-A49E-4517-8ED3-89BA9E1BB554}" type="slidenum">
              <a:rPr lang="en-US" smtClean="0"/>
              <a:t>‹#›</a:t>
            </a:fld>
            <a:endParaRPr lang="en-US"/>
          </a:p>
        </p:txBody>
      </p:sp>
    </p:spTree>
    <p:extLst>
      <p:ext uri="{BB962C8B-B14F-4D97-AF65-F5344CB8AC3E}">
        <p14:creationId xmlns:p14="http://schemas.microsoft.com/office/powerpoint/2010/main" val="156625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57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6099" y="4343704"/>
            <a:ext cx="5485805" cy="4113892"/>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58</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6099" y="4343704"/>
            <a:ext cx="5485805" cy="4113892"/>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59</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6099" y="4343704"/>
            <a:ext cx="5485805" cy="4113892"/>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60</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6099" y="4343704"/>
            <a:ext cx="5485805" cy="4113892"/>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61</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6099" y="4343704"/>
            <a:ext cx="5485805" cy="4113892"/>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63</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6099" y="4343704"/>
            <a:ext cx="5485805" cy="4113892"/>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64</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65</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5494" y="4342938"/>
            <a:ext cx="5487013" cy="4114588"/>
          </a:xfrm>
        </p:spPr>
        <p:txBody>
          <a:bodyPr/>
          <a:lstStyle/>
          <a:p>
            <a:r>
              <a:rPr lang="en-US" b="1"/>
              <a:t>Checking for NULL</a:t>
            </a:r>
          </a:p>
          <a:p>
            <a:r>
              <a:rPr lang="en-US"/>
              <a:t>	Comparing NULL with any other value is always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66</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6099" y="4343704"/>
            <a:ext cx="5485805" cy="4113892"/>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67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6099" y="4343704"/>
            <a:ext cx="5485805" cy="4113892"/>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43</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68</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69</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6099" y="4343704"/>
            <a:ext cx="5485805" cy="4113892"/>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72</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6099" y="4343704"/>
            <a:ext cx="5485805" cy="4113892"/>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73</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74</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76</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77</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78</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79</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80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6099" y="4343704"/>
            <a:ext cx="5485805" cy="4113892"/>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44</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81</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5494" y="4342938"/>
            <a:ext cx="5487013" cy="4114588"/>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82</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6099" y="4343704"/>
            <a:ext cx="5485805" cy="4113892"/>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83</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6099" y="4343704"/>
            <a:ext cx="5485805" cy="4113892"/>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84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5494" y="4342938"/>
            <a:ext cx="5487013" cy="4114588"/>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85</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87</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90</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endParaRPr lang="en-US" sz="1100" dirty="0"/>
          </a:p>
        </p:txBody>
      </p:sp>
      <p:sp>
        <p:nvSpPr>
          <p:cNvPr id="5" name="Rectangle 7"/>
          <p:cNvSpPr>
            <a:spLocks noGrp="1" noChangeArrowheads="1"/>
          </p:cNvSpPr>
          <p:nvPr>
            <p:ph type="sldNum" sz="quarter" idx="5"/>
          </p:nvPr>
        </p:nvSpPr>
        <p:spPr>
          <a:ln/>
        </p:spPr>
        <p:txBody>
          <a:bodyPr/>
          <a:lstStyle/>
          <a:p>
            <a:fld id="{3E378599-9129-4E1E-8D3C-E393FDB109F4}" type="slidenum">
              <a:rPr lang="en-US"/>
              <a:pPr/>
              <a:t>94</a:t>
            </a:fld>
            <a:r>
              <a:rPr lang="en-US" dirty="0"/>
              <a:t>##</a:t>
            </a:r>
            <a:endParaRPr lang="en-US" sz="1100"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46</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408DCA-F9F9-4B36-89C2-5B7D084B0B09}" type="slidenum">
              <a:rPr lang="en-US"/>
              <a:pPr/>
              <a:t>97</a:t>
            </a:fld>
            <a:r>
              <a:rPr lang="en-US" dirty="0"/>
              <a:t>##</a:t>
            </a:r>
            <a:endParaRPr lang="en-US" sz="1100" dirty="0"/>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E158A5-DE43-4466-BE04-AFCEF1BD2F7B}" type="slidenum">
              <a:rPr lang="en-US"/>
              <a:pPr/>
              <a:t>98</a:t>
            </a:fld>
            <a:r>
              <a:rPr lang="en-US" dirty="0"/>
              <a:t>##</a:t>
            </a:r>
            <a:endParaRPr lang="en-US" sz="1100" dirty="0"/>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4D99D8D-3866-4B3D-A7FC-87393DD00F81}" type="slidenum">
              <a:rPr lang="en-US"/>
              <a:pPr/>
              <a:t>100</a:t>
            </a:fld>
            <a:r>
              <a:rPr lang="en-US" dirty="0"/>
              <a:t>##</a:t>
            </a:r>
            <a:endParaRPr lang="en-US" sz="1100" dirty="0"/>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686099" y="4343704"/>
            <a:ext cx="5485805" cy="4113892"/>
          </a:xfrm>
        </p:spPr>
        <p:txBody>
          <a:bodyPr/>
          <a:lstStyle/>
          <a:p>
            <a:pPr lvl="1">
              <a:buFontTx/>
              <a:buChar char="•"/>
            </a:pPr>
            <a:r>
              <a:rPr lang="en-US"/>
              <a:t>G</a:t>
            </a:r>
            <a:r>
              <a:rPr lang="en-US">
                <a:solidFill>
                  <a:srgbClr val="FC0128"/>
                </a:solidFill>
              </a:rPr>
              <a:t>roup functions</a:t>
            </a:r>
            <a:r>
              <a:rPr lang="en-US"/>
              <a:t> operate on </a:t>
            </a:r>
            <a:r>
              <a:rPr lang="en-US">
                <a:solidFill>
                  <a:srgbClr val="FC0128"/>
                </a:solidFill>
              </a:rPr>
              <a:t>sets of rows</a:t>
            </a:r>
            <a:r>
              <a:rPr lang="en-US"/>
              <a:t> to give one result per group. These sets may be the whole table or the table split into groups. </a:t>
            </a:r>
          </a:p>
          <a:p>
            <a:pPr lvl="1"/>
            <a:endParaRPr lang="en-US"/>
          </a:p>
          <a:p>
            <a:pPr lvl="1">
              <a:buFontTx/>
              <a:buChar char="•"/>
            </a:pPr>
            <a:r>
              <a:rPr lang="en-US"/>
              <a:t>Each of the functions accepts an argument. The following table identifies the options that you can use in the syntax:</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C368AD6-D826-4EE0-B558-3686CB4B5188}" type="slidenum">
              <a:rPr lang="en-US"/>
              <a:pPr/>
              <a:t>101</a:t>
            </a:fld>
            <a:r>
              <a:rPr lang="en-US" dirty="0"/>
              <a:t>##</a:t>
            </a:r>
            <a:endParaRPr lang="en-US" sz="1100" dirty="0"/>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686099" y="4343704"/>
            <a:ext cx="5485805" cy="4113892"/>
          </a:xfrm>
        </p:spPr>
        <p:txBody>
          <a:bodyPr/>
          <a:lstStyle/>
          <a:p>
            <a:pPr lvl="1"/>
            <a:r>
              <a:rPr lang="en-US"/>
              <a:t>The example on the slide displays the average, highest, lowest, and sum of vacation hours for all sales representatives.</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54B2D45-DAEC-4F7B-B4C8-E5B55B318D0E}" type="slidenum">
              <a:rPr lang="en-US"/>
              <a:pPr/>
              <a:t>103</a:t>
            </a:fld>
            <a:r>
              <a:rPr lang="en-US" dirty="0"/>
              <a:t>##</a:t>
            </a:r>
            <a:endParaRPr lang="en-US" sz="1100" dirty="0"/>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COUNT</a:t>
            </a:r>
            <a:r>
              <a:rPr lang="en-US" b="1" dirty="0"/>
              <a:t> Function</a:t>
            </a:r>
          </a:p>
          <a:p>
            <a:pPr lvl="1"/>
            <a:r>
              <a:rPr lang="en-US" dirty="0"/>
              <a:t>The </a:t>
            </a:r>
            <a:r>
              <a:rPr lang="en-US" dirty="0">
                <a:solidFill>
                  <a:srgbClr val="FC0128"/>
                </a:solidFill>
                <a:latin typeface="Courier New" pitchFamily="49" charset="0"/>
              </a:rPr>
              <a:t>COUNT</a:t>
            </a:r>
            <a:r>
              <a:rPr lang="en-US" dirty="0">
                <a:solidFill>
                  <a:srgbClr val="FC0128"/>
                </a:solidFill>
              </a:rPr>
              <a:t> function</a:t>
            </a:r>
            <a:r>
              <a:rPr lang="en-US" dirty="0"/>
              <a:t> has three formats:</a:t>
            </a:r>
          </a:p>
          <a:p>
            <a:pPr lvl="2"/>
            <a:r>
              <a:rPr lang="en-US" dirty="0">
                <a:latin typeface="Courier New" pitchFamily="49" charset="0"/>
              </a:rPr>
              <a:t>COUNT(*) </a:t>
            </a:r>
          </a:p>
          <a:p>
            <a:pPr lvl="2"/>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p>
          <a:p>
            <a:pPr lvl="2"/>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p>
          <a:p>
            <a:pPr lvl="1"/>
            <a:r>
              <a:rPr lang="en-US" dirty="0">
                <a:latin typeface="Courier New" pitchFamily="49" charset="0"/>
              </a:rPr>
              <a:t>COUNT(*)</a:t>
            </a:r>
            <a:r>
              <a:rPr lang="en-US" dirty="0"/>
              <a:t> returns the number of rows in a table that satisfy the criteria of the </a:t>
            </a:r>
            <a:r>
              <a:rPr lang="en-US" dirty="0">
                <a:latin typeface="Courier New" pitchFamily="49" charset="0"/>
              </a:rPr>
              <a:t>SELECT</a:t>
            </a:r>
            <a:r>
              <a:rPr lang="en-US" dirty="0"/>
              <a:t> statement, including duplicate rows and rows containing null values in any of the columns. If a </a:t>
            </a:r>
            <a:r>
              <a:rPr lang="en-US" dirty="0">
                <a:latin typeface="Courier New" pitchFamily="49" charset="0"/>
              </a:rPr>
              <a:t>WHERE</a:t>
            </a:r>
            <a:r>
              <a:rPr lang="en-US" dirty="0"/>
              <a:t> clause is included in the </a:t>
            </a:r>
            <a:r>
              <a:rPr lang="en-US" dirty="0">
                <a:latin typeface="Courier New" pitchFamily="49" charset="0"/>
              </a:rPr>
              <a:t>SELECT</a:t>
            </a:r>
            <a:r>
              <a:rPr lang="en-US" dirty="0"/>
              <a:t> statement, </a:t>
            </a:r>
            <a:r>
              <a:rPr lang="en-US" dirty="0">
                <a:latin typeface="Courier New" pitchFamily="49" charset="0"/>
              </a:rPr>
              <a:t>COUNT(*)</a:t>
            </a:r>
            <a:r>
              <a:rPr lang="en-US" dirty="0"/>
              <a:t> returns the number of rows that satisfies the condition in the </a:t>
            </a:r>
            <a:r>
              <a:rPr lang="en-US" dirty="0">
                <a:latin typeface="Courier New" pitchFamily="49" charset="0"/>
              </a:rPr>
              <a:t>WHERE</a:t>
            </a:r>
            <a:r>
              <a:rPr lang="en-US" dirty="0"/>
              <a:t> clause. </a:t>
            </a:r>
          </a:p>
          <a:p>
            <a:pPr lvl="1"/>
            <a:r>
              <a:rPr lang="en-US" dirty="0"/>
              <a:t>In contrast, </a:t>
            </a:r>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r>
              <a:rPr lang="en-US" dirty="0"/>
              <a:t> returns the number of non-null values in the column identified by </a:t>
            </a:r>
            <a:r>
              <a:rPr lang="en-US" i="1" dirty="0" err="1">
                <a:latin typeface="Courier New" pitchFamily="49" charset="0"/>
              </a:rPr>
              <a:t>expr</a:t>
            </a:r>
            <a:r>
              <a:rPr lang="en-US" dirty="0"/>
              <a:t>. </a:t>
            </a:r>
          </a:p>
          <a:p>
            <a:pPr lvl="1"/>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r>
              <a:rPr lang="en-US" dirty="0"/>
              <a:t> returns the number of unique, non-null values in the column identified by </a:t>
            </a:r>
            <a:r>
              <a:rPr lang="en-US" i="1" dirty="0" err="1">
                <a:latin typeface="Courier New" pitchFamily="49" charset="0"/>
              </a:rPr>
              <a:t>expr</a:t>
            </a:r>
            <a:r>
              <a:rPr lang="en-US" dirty="0"/>
              <a:t>.</a:t>
            </a:r>
          </a:p>
          <a:p>
            <a:pPr lvl="1"/>
            <a:r>
              <a:rPr lang="en-US" dirty="0"/>
              <a:t>The slide example displays the number </a:t>
            </a:r>
            <a:r>
              <a:rPr lang="en-US"/>
              <a:t>of </a:t>
            </a:r>
            <a:r>
              <a:rPr lang="en-US" smtClean="0"/>
              <a:t>employees </a:t>
            </a:r>
            <a:r>
              <a:rPr lang="en-US" dirty="0"/>
              <a:t>in department 3 (Sales).</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072F52B-9A22-4DDF-9132-996EBFAF2056}" type="slidenum">
              <a:rPr lang="en-US"/>
              <a:pPr/>
              <a:t>106</a:t>
            </a:fld>
            <a:r>
              <a:rPr lang="en-US" dirty="0"/>
              <a:t>##</a:t>
            </a:r>
            <a:endParaRPr lang="en-US" sz="1100" dirty="0"/>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51</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110</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111</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112</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113</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F34A823-9FFF-4B30-B260-37F3EEB261E6}" type="slidenum">
              <a:rPr lang="en-US"/>
              <a:pPr/>
              <a:t>116</a:t>
            </a:fld>
            <a:r>
              <a:rPr lang="en-US" dirty="0"/>
              <a:t>##</a:t>
            </a:r>
            <a:endParaRPr lang="en-US" sz="1100" dirty="0"/>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52</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6099" y="4343704"/>
            <a:ext cx="5485805" cy="4113892"/>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117</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119</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7A8F163-163D-4BFD-A89E-8D5555395F6C}" type="slidenum">
              <a:rPr lang="en-US"/>
              <a:pPr/>
              <a:t>120</a:t>
            </a:fld>
            <a:r>
              <a:rPr lang="en-US" dirty="0"/>
              <a:t>##</a:t>
            </a:r>
            <a:endParaRPr lang="en-US" sz="1100" dirty="0"/>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Using CONVERT:</a:t>
            </a:r>
          </a:p>
          <a:p>
            <a:r>
              <a:rPr lang="bg-BG"/>
              <a:t>CONVERT </a:t>
            </a:r>
            <a:r>
              <a:rPr lang="bg-BG" b="1"/>
              <a:t>( </a:t>
            </a:r>
            <a:r>
              <a:rPr lang="bg-BG" i="1"/>
              <a:t>data_type </a:t>
            </a:r>
            <a:r>
              <a:rPr lang="bg-BG"/>
              <a:t>[ </a:t>
            </a:r>
            <a:r>
              <a:rPr lang="bg-BG" b="1"/>
              <a:t>( </a:t>
            </a:r>
            <a:r>
              <a:rPr lang="bg-BG" i="1"/>
              <a:t>length </a:t>
            </a:r>
            <a:r>
              <a:rPr lang="bg-BG" b="1"/>
              <a:t>) </a:t>
            </a:r>
            <a:r>
              <a:rPr lang="bg-BG"/>
              <a:t>] </a:t>
            </a:r>
            <a:r>
              <a:rPr lang="bg-BG" b="1"/>
              <a:t>,</a:t>
            </a:r>
            <a:r>
              <a:rPr lang="bg-BG"/>
              <a:t> </a:t>
            </a:r>
            <a:r>
              <a:rPr lang="bg-BG" i="1"/>
              <a:t>expression</a:t>
            </a:r>
            <a:r>
              <a:rPr lang="bg-BG"/>
              <a:t> [ </a:t>
            </a:r>
            <a:r>
              <a:rPr lang="bg-BG" b="1"/>
              <a:t>,</a:t>
            </a:r>
            <a:r>
              <a:rPr lang="bg-BG"/>
              <a:t> </a:t>
            </a:r>
            <a:r>
              <a:rPr lang="bg-BG" i="1"/>
              <a:t>style </a:t>
            </a:r>
            <a:r>
              <a:rPr lang="bg-BG"/>
              <a:t>] </a:t>
            </a:r>
            <a:r>
              <a:rPr lang="bg-BG" b="1"/>
              <a:t>)</a:t>
            </a:r>
            <a:endParaRPr lang="en-US" b="1"/>
          </a:p>
          <a:p>
            <a:endParaRPr lang="en-US" b="1"/>
          </a:p>
          <a:p>
            <a:r>
              <a:rPr lang="en-US"/>
              <a:t>The </a:t>
            </a:r>
            <a:r>
              <a:rPr lang="en-US" i="1"/>
              <a:t>style</a:t>
            </a:r>
            <a:r>
              <a:rPr lang="en-US"/>
              <a:t> argument  value of 112 represents the ISO data format: </a:t>
            </a:r>
            <a:r>
              <a:rPr lang="bg-BG" b="1"/>
              <a:t>yymmdd</a:t>
            </a:r>
            <a:r>
              <a:rPr lang="bg-BG"/>
              <a:t> </a:t>
            </a:r>
            <a:r>
              <a:rPr lang="en-US"/>
              <a:t> </a:t>
            </a:r>
            <a:endParaRPr lang="bg-BG"/>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121</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B821BC3-D6E2-44AC-B597-CDC21D152A69}" type="slidenum">
              <a:rPr lang="en-US"/>
              <a:pPr/>
              <a:t>122</a:t>
            </a:fld>
            <a:r>
              <a:rPr lang="en-US" dirty="0"/>
              <a:t>##</a:t>
            </a:r>
            <a:endParaRPr lang="en-US" sz="1100" dirty="0"/>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123</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124</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125</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54</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6099" y="4343704"/>
            <a:ext cx="5485805" cy="4113892"/>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127</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128</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F4F519B-267C-4A30-AC57-B62C2B722F15}" type="slidenum">
              <a:rPr lang="en-US"/>
              <a:pPr/>
              <a:t>129</a:t>
            </a:fld>
            <a:r>
              <a:rPr lang="en-US" dirty="0"/>
              <a:t>##</a:t>
            </a:r>
            <a:endParaRPr lang="en-US" sz="1100" dirty="0"/>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130</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131</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965F9E8-0F0A-4DC0-9F01-C3F5279BEC61}" type="slidenum">
              <a:rPr lang="en-US"/>
              <a:pPr/>
              <a:t>137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99D666F-AD39-45DD-AD1A-D5769F5BD167}" type="slidenum">
              <a:rPr lang="en-US"/>
              <a:pPr/>
              <a:t>138</a:t>
            </a:fld>
            <a:r>
              <a:rPr lang="en-US" dirty="0"/>
              <a:t>##</a:t>
            </a:r>
            <a:endParaRPr lang="en-US" sz="1100" dirty="0"/>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0E9B025-90A8-4033-98F5-100B12BE8591}" type="slidenum">
              <a:rPr lang="en-US"/>
              <a:pPr/>
              <a:t>139</a:t>
            </a:fld>
            <a:r>
              <a:rPr lang="en-US" dirty="0"/>
              <a:t>##</a:t>
            </a:r>
            <a:endParaRPr lang="en-US" sz="1100" dirty="0"/>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429FF2E-D4F2-4C72-A745-FE064F0D0C80}" type="slidenum">
              <a:rPr lang="en-US"/>
              <a:pPr/>
              <a:t>140</a:t>
            </a:fld>
            <a:r>
              <a:rPr lang="en-US" dirty="0"/>
              <a:t>##</a:t>
            </a:r>
            <a:endParaRPr lang="en-US" sz="1100" dirty="0"/>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55</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6099" y="4343704"/>
            <a:ext cx="5485805" cy="4113892"/>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951626-D558-471E-AF93-BE9CB3761CF0}" type="slidenum">
              <a:rPr lang="en-US"/>
              <a:pPr/>
              <a:t>141</a:t>
            </a:fld>
            <a:r>
              <a:rPr lang="en-US" dirty="0"/>
              <a:t>##</a:t>
            </a:r>
            <a:endParaRPr lang="en-US" sz="1100" dirty="0"/>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6185205-9333-4DAD-A31E-A5D8AF09E68C}" type="slidenum">
              <a:rPr lang="en-US"/>
              <a:pPr/>
              <a:t>142</a:t>
            </a:fld>
            <a:r>
              <a:rPr lang="en-US" dirty="0"/>
              <a:t>##</a:t>
            </a:r>
            <a:endParaRPr lang="en-US" sz="1100" dirty="0"/>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1A2544-9431-4ABE-914E-F746B2911E56}" type="slidenum">
              <a:rPr lang="en-US"/>
              <a:pPr/>
              <a:t>143</a:t>
            </a:fld>
            <a:r>
              <a:rPr lang="en-US" dirty="0"/>
              <a:t>##</a:t>
            </a:r>
            <a:endParaRPr lang="en-US" sz="1100" dirty="0"/>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1A2544-9431-4ABE-914E-F746B2911E56}" type="slidenum">
              <a:rPr lang="en-US"/>
              <a:pPr/>
              <a:t>144</a:t>
            </a:fld>
            <a:r>
              <a:rPr lang="en-US" dirty="0"/>
              <a:t>##</a:t>
            </a:r>
            <a:endParaRPr lang="en-US" sz="1100" dirty="0"/>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150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151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152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153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154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56</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6099" y="4343704"/>
            <a:ext cx="5485805" cy="4113892"/>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FBB7226-E4C2-4153-923F-D0D55196B2B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email">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fld id="{3FBB7226-E4C2-4153-923F-D0D55196B2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95.jpeg"/><Relationship Id="rId4" Type="http://schemas.openxmlformats.org/officeDocument/2006/relationships/image" Target="../media/image94.png"/></Relationships>
</file>

<file path=ppt/slides/_rels/slide10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7.gif"/></Relationships>
</file>

<file path=ppt/slides/_rels/slide117.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0.gif"/></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www.homes4expat.com/condo_logo1.jpg"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1.jpe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105.jpeg"/><Relationship Id="rId5" Type="http://schemas.openxmlformats.org/officeDocument/2006/relationships/image" Target="../media/image104.jpeg"/><Relationship Id="rId4" Type="http://schemas.openxmlformats.org/officeDocument/2006/relationships/image" Target="../media/image103.jpeg"/></Relationships>
</file>

<file path=ppt/slides/_rels/slide123.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07.jpe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0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jpeg"/><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jpe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microsoft.com/office/2007/relationships/hdphoto" Target="../media/hdphoto2.wdp"/></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gif"/><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gif"/><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3.xml"/><Relationship Id="rId5" Type="http://schemas.openxmlformats.org/officeDocument/2006/relationships/image" Target="../media/image58.jpe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jpeg"/><Relationship Id="rId4" Type="http://schemas.openxmlformats.org/officeDocument/2006/relationships/image" Target="../media/image7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78.jpeg"/><Relationship Id="rId4" Type="http://schemas.openxmlformats.org/officeDocument/2006/relationships/image" Target="../media/image77.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70.png"/><Relationship Id="rId4" Type="http://schemas.openxmlformats.org/officeDocument/2006/relationships/image" Target="../media/image72.png"/></Relationships>
</file>

<file path=ppt/slides/_rels/slide94.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91.jpeg"/><Relationship Id="rId4" Type="http://schemas.openxmlformats.org/officeDocument/2006/relationships/image" Target="../media/image90.jpeg"/></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848" y="1600200"/>
            <a:ext cx="7298952" cy="1447800"/>
          </a:xfrm>
          <a:effectLst>
            <a:reflection blurRad="6350" stA="52000" endA="300" endPos="35000" dir="5400000" sy="-100000" algn="bl" rotWithShape="0"/>
          </a:effectLst>
        </p:spPr>
        <p:txBody>
          <a:bodyPr/>
          <a:lstStyle/>
          <a:p>
            <a:r>
              <a:rPr lang="en-US" dirty="0" smtClean="0"/>
              <a:t>Database Modeling and  Introduction to SQL</a:t>
            </a:r>
            <a:endParaRPr lang="en-US" dirty="0"/>
          </a:p>
        </p:txBody>
      </p:sp>
      <p:sp>
        <p:nvSpPr>
          <p:cNvPr id="3" name="Subtitle 2"/>
          <p:cNvSpPr>
            <a:spLocks noGrp="1"/>
          </p:cNvSpPr>
          <p:nvPr>
            <p:ph type="subTitle" idx="1"/>
          </p:nvPr>
        </p:nvSpPr>
        <p:spPr>
          <a:xfrm>
            <a:off x="1752600" y="3077272"/>
            <a:ext cx="6858000" cy="961328"/>
          </a:xfrm>
        </p:spPr>
        <p:txBody>
          <a:bodyPr/>
          <a:lstStyle/>
          <a:p>
            <a:r>
              <a:rPr lang="en-US" dirty="0" smtClean="0"/>
              <a:t>Creating E/R Diagrams with SQL Server Management Studio, Writing SQL Queries</a:t>
            </a:r>
            <a:endParaRPr lang="bg-BG" dirty="0" smtClean="0"/>
          </a:p>
        </p:txBody>
      </p:sp>
      <p:sp>
        <p:nvSpPr>
          <p:cNvPr id="4" name="Text Placeholder 3"/>
          <p:cNvSpPr>
            <a:spLocks noGrp="1"/>
          </p:cNvSpPr>
          <p:nvPr>
            <p:ph type="body" sz="quarter" idx="10"/>
          </p:nvPr>
        </p:nvSpPr>
        <p:spPr>
          <a:xfrm>
            <a:off x="457200" y="5224046"/>
            <a:ext cx="3352800" cy="954107"/>
          </a:xfrm>
        </p:spPr>
        <p:txBody>
          <a:bodyPr/>
          <a:lstStyle/>
          <a:p>
            <a:r>
              <a:rPr lang="en-US" dirty="0" smtClean="0"/>
              <a:t>D0ncho Minkov</a:t>
            </a:r>
            <a:endParaRPr lang="en-US" dirty="0"/>
          </a:p>
          <a:p>
            <a:endParaRPr lang="en-US" dirty="0"/>
          </a:p>
        </p:txBody>
      </p:sp>
      <p:sp>
        <p:nvSpPr>
          <p:cNvPr id="5" name="Text Placeholder 4"/>
          <p:cNvSpPr>
            <a:spLocks noGrp="1"/>
          </p:cNvSpPr>
          <p:nvPr>
            <p:ph type="body" sz="quarter" idx="11"/>
          </p:nvPr>
        </p:nvSpPr>
        <p:spPr>
          <a:xfrm>
            <a:off x="457200" y="5715000"/>
            <a:ext cx="2090957" cy="380999"/>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5943600"/>
            <a:ext cx="1707903" cy="338554"/>
          </a:xfrm>
        </p:spPr>
        <p:txBody>
          <a:bodyPr/>
          <a:lstStyle/>
          <a:p>
            <a:r>
              <a:rPr lang="en-US" dirty="0" smtClean="0">
                <a:hlinkClick r:id="rId2"/>
              </a:rPr>
              <a:t>www.telerik.com</a:t>
            </a:r>
            <a:endParaRPr lang="en-US" dirty="0"/>
          </a:p>
        </p:txBody>
      </p:sp>
      <p:pic>
        <p:nvPicPr>
          <p:cNvPr id="46082" name="Picture 2" descr="http://www.filebuzz.com/software_screenshot/full/27769-database_icon_library.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91200" y="4559300"/>
            <a:ext cx="2762250" cy="1841500"/>
          </a:xfrm>
          <a:prstGeom prst="roundRect">
            <a:avLst>
              <a:gd name="adj" fmla="val 3536"/>
            </a:avLst>
          </a:prstGeom>
          <a:noFill/>
        </p:spPr>
      </p:pic>
      <p:pic>
        <p:nvPicPr>
          <p:cNvPr id="46084" name="Picture 4" descr="http://zenagile.files.wordpress.com/2009/07/icon-patterns-to-apply.png?w=128&amp;h=128"/>
          <p:cNvPicPr>
            <a:picLocks noChangeAspect="1" noChangeArrowheads="1"/>
          </p:cNvPicPr>
          <p:nvPr/>
        </p:nvPicPr>
        <p:blipFill>
          <a:blip r:embed="rId4" cstate="screen"/>
          <a:srcRect/>
          <a:stretch>
            <a:fillRect/>
          </a:stretch>
        </p:blipFill>
        <p:spPr bwMode="auto">
          <a:xfrm rot="8558516">
            <a:off x="625028" y="2497532"/>
            <a:ext cx="1068440" cy="1068440"/>
          </a:xfrm>
          <a:prstGeom prst="roundRect">
            <a:avLst>
              <a:gd name="adj" fmla="val 5504"/>
            </a:avLst>
          </a:prstGeom>
          <a:noFill/>
        </p:spPr>
      </p:pic>
      <p:pic>
        <p:nvPicPr>
          <p:cNvPr id="46086" name="Picture 6" descr="http://www.artistsvalley.com/images/icon-packs/data-icons.jpg"/>
          <p:cNvPicPr>
            <a:picLocks noChangeAspect="1" noChangeArrowheads="1"/>
          </p:cNvPicPr>
          <p:nvPr/>
        </p:nvPicPr>
        <p:blipFill>
          <a:blip r:embed="rId5" cstate="screen"/>
          <a:srcRect/>
          <a:stretch>
            <a:fillRect/>
          </a:stretch>
        </p:blipFill>
        <p:spPr bwMode="auto">
          <a:xfrm rot="20569168">
            <a:off x="4656044" y="342657"/>
            <a:ext cx="1010093" cy="999365"/>
          </a:xfrm>
          <a:prstGeom prst="roundRect">
            <a:avLst>
              <a:gd name="adj" fmla="val 9694"/>
            </a:avLst>
          </a:prstGeom>
          <a:noFill/>
        </p:spPr>
      </p:pic>
      <p:pic>
        <p:nvPicPr>
          <p:cNvPr id="11" name="Picture 10" descr="http://www.thesug.org/mossasaurus/Wiki%20Documents/PivotTable_Data.JPG"/>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3124200" y="4572000"/>
            <a:ext cx="2362200" cy="1828800"/>
          </a:xfrm>
          <a:prstGeom prst="roundRect">
            <a:avLst>
              <a:gd name="adj" fmla="val 3624"/>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2" name="Picture 2" descr="http://www.fordesigner.com/pic/zip/20097815454615577801.jpg"/>
          <p:cNvPicPr>
            <a:picLocks noChangeAspect="1" noChangeArrowheads="1"/>
          </p:cNvPicPr>
          <p:nvPr/>
        </p:nvPicPr>
        <p:blipFill>
          <a:blip r:embed="rId7" cstate="screen"/>
          <a:srcRect/>
          <a:stretch>
            <a:fillRect/>
          </a:stretch>
        </p:blipFill>
        <p:spPr bwMode="auto">
          <a:xfrm rot="362325">
            <a:off x="2534596" y="349882"/>
            <a:ext cx="1179206" cy="1113694"/>
          </a:xfrm>
          <a:prstGeom prst="roundRect">
            <a:avLst>
              <a:gd name="adj" fmla="val 6693"/>
            </a:avLst>
          </a:prstGeom>
          <a:noFill/>
        </p:spPr>
      </p:pic>
      <p:pic>
        <p:nvPicPr>
          <p:cNvPr id="13" name="Picture 2" descr="http://hafizeaslan.com/sql.gif"/>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rot="434294">
            <a:off x="6344483" y="313161"/>
            <a:ext cx="2156864" cy="1214845"/>
          </a:xfrm>
          <a:prstGeom prst="ellipse">
            <a:avLst/>
          </a:prstGeom>
          <a:noFill/>
          <a:ln>
            <a:noFill/>
          </a:ln>
          <a:effectLst>
            <a:softEdge rad="63500"/>
          </a:effectLst>
        </p:spPr>
      </p:pic>
      <p:pic>
        <p:nvPicPr>
          <p:cNvPr id="14" name="Picture 6" descr="http://azerdark.files.wordpress.com/2009/11/sql_server_2008_logo.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86586" y="4158947"/>
            <a:ext cx="1280314" cy="800705"/>
          </a:xfrm>
          <a:prstGeom prst="roundRect">
            <a:avLst>
              <a:gd name="adj" fmla="val 3505"/>
            </a:avLst>
          </a:prstGeom>
          <a:solidFill>
            <a:srgbClr val="FFFFFF"/>
          </a:solidFill>
        </p:spPr>
      </p:pic>
    </p:spTree>
    <p:extLst>
      <p:ext uri="{BB962C8B-B14F-4D97-AF65-F5344CB8AC3E}">
        <p14:creationId xmlns:p14="http://schemas.microsoft.com/office/powerpoint/2010/main" val="1815909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the Columns</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Columns are clarifications for the entities in the text of the specification</a:t>
            </a:r>
            <a:r>
              <a:rPr lang="bg-BG" dirty="0" smtClean="0"/>
              <a:t>, </a:t>
            </a:r>
            <a:r>
              <a:rPr lang="en-US" dirty="0" smtClean="0"/>
              <a:t>for example</a:t>
            </a:r>
            <a:r>
              <a:rPr lang="bg-BG" dirty="0" smtClean="0"/>
              <a:t>:</a:t>
            </a:r>
          </a:p>
          <a:p>
            <a:pPr lvl="1">
              <a:lnSpc>
                <a:spcPct val="100000"/>
              </a:lnSpc>
              <a:spcBef>
                <a:spcPts val="0"/>
              </a:spcBef>
            </a:pPr>
            <a:endParaRPr lang="bg-BG" dirty="0" smtClean="0"/>
          </a:p>
          <a:p>
            <a:pPr lvl="1">
              <a:lnSpc>
                <a:spcPct val="100000"/>
              </a:lnSpc>
              <a:spcBef>
                <a:spcPts val="0"/>
              </a:spcBef>
            </a:pPr>
            <a:endParaRPr lang="bg-BG" dirty="0" smtClean="0"/>
          </a:p>
          <a:p>
            <a:pPr lvl="1">
              <a:lnSpc>
                <a:spcPct val="100000"/>
              </a:lnSpc>
              <a:spcBef>
                <a:spcPts val="0"/>
              </a:spcBef>
            </a:pPr>
            <a:endParaRPr lang="en-US" dirty="0" smtClean="0"/>
          </a:p>
          <a:p>
            <a:pPr lvl="1">
              <a:lnSpc>
                <a:spcPct val="100000"/>
              </a:lnSpc>
              <a:spcBef>
                <a:spcPts val="0"/>
              </a:spcBef>
            </a:pPr>
            <a:endParaRPr lang="bg-BG" dirty="0" smtClean="0"/>
          </a:p>
          <a:p>
            <a:pPr>
              <a:lnSpc>
                <a:spcPct val="100000"/>
              </a:lnSpc>
            </a:pPr>
            <a:r>
              <a:rPr lang="en-US" dirty="0" smtClean="0"/>
              <a:t>Students have the following characteristics</a:t>
            </a:r>
            <a:r>
              <a:rPr lang="bg-BG" dirty="0" smtClean="0"/>
              <a:t>:</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Name</a:t>
            </a:r>
            <a:r>
              <a:rPr lang="bg-BG" dirty="0" smtClean="0"/>
              <a:t>, </a:t>
            </a:r>
            <a:r>
              <a:rPr lang="en-US" dirty="0" smtClean="0">
                <a:solidFill>
                  <a:schemeClr val="accent5">
                    <a:lumMod val="20000"/>
                    <a:lumOff val="80000"/>
                  </a:schemeClr>
                </a:solidFill>
                <a:latin typeface="Consolas" pitchFamily="49" charset="0"/>
                <a:cs typeface="Consolas" pitchFamily="49" charset="0"/>
              </a:rPr>
              <a:t>faculty number</a:t>
            </a:r>
            <a:r>
              <a:rPr lang="bg-BG" dirty="0" smtClean="0"/>
              <a:t>, </a:t>
            </a:r>
            <a:r>
              <a:rPr lang="en-US" dirty="0" smtClean="0">
                <a:solidFill>
                  <a:schemeClr val="accent5">
                    <a:lumMod val="20000"/>
                    <a:lumOff val="80000"/>
                  </a:schemeClr>
                </a:solidFill>
                <a:latin typeface="Consolas" pitchFamily="49" charset="0"/>
                <a:cs typeface="Consolas" pitchFamily="49" charset="0"/>
              </a:rPr>
              <a:t>photo</a:t>
            </a:r>
            <a:r>
              <a:rPr lang="bg-BG" dirty="0" smtClean="0"/>
              <a:t>, </a:t>
            </a:r>
            <a:r>
              <a:rPr lang="en-US" dirty="0" smtClean="0">
                <a:solidFill>
                  <a:schemeClr val="accent5">
                    <a:lumMod val="20000"/>
                    <a:lumOff val="80000"/>
                  </a:schemeClr>
                </a:solidFill>
                <a:latin typeface="Consolas" pitchFamily="49" charset="0"/>
                <a:cs typeface="Consolas" pitchFamily="49" charset="0"/>
              </a:rPr>
              <a:t>date of enlistment </a:t>
            </a:r>
            <a:r>
              <a:rPr lang="en-US" dirty="0" smtClean="0"/>
              <a:t>and a list of </a:t>
            </a:r>
            <a:r>
              <a:rPr lang="en-US" dirty="0" smtClean="0">
                <a:solidFill>
                  <a:schemeClr val="accent5">
                    <a:lumMod val="20000"/>
                    <a:lumOff val="80000"/>
                  </a:schemeClr>
                </a:solidFill>
                <a:latin typeface="Consolas" pitchFamily="49" charset="0"/>
                <a:cs typeface="Consolas" pitchFamily="49" charset="0"/>
              </a:rPr>
              <a:t>courses </a:t>
            </a:r>
            <a:r>
              <a:rPr lang="en-US" dirty="0" smtClean="0"/>
              <a:t>they visit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6" name="Rectangle 5"/>
          <p:cNvSpPr>
            <a:spLocks noChangeArrowheads="1"/>
          </p:cNvSpPr>
          <p:nvPr/>
        </p:nvSpPr>
        <p:spPr bwMode="auto">
          <a:xfrm>
            <a:off x="609600" y="2286000"/>
            <a:ext cx="78486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are trained in various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and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10" name="Rectangle 9"/>
          <p:cNvSpPr>
            <a:spLocks noChangeArrowheads="1"/>
          </p:cNvSpPr>
          <p:nvPr/>
        </p:nvSpPr>
        <p:spPr bwMode="auto">
          <a:xfrm>
            <a:off x="1878495" y="3773556"/>
            <a:ext cx="71230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1" name="Rectangle 10"/>
          <p:cNvSpPr>
            <a:spLocks noChangeArrowheads="1"/>
          </p:cNvSpPr>
          <p:nvPr/>
        </p:nvSpPr>
        <p:spPr bwMode="auto">
          <a:xfrm>
            <a:off x="2723322" y="3773556"/>
            <a:ext cx="2097156"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2" name="Rectangle 11"/>
          <p:cNvSpPr>
            <a:spLocks noChangeArrowheads="1"/>
          </p:cNvSpPr>
          <p:nvPr/>
        </p:nvSpPr>
        <p:spPr bwMode="auto">
          <a:xfrm>
            <a:off x="4972878" y="3770244"/>
            <a:ext cx="81832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3" name="Rectangle 12"/>
          <p:cNvSpPr>
            <a:spLocks noChangeArrowheads="1"/>
          </p:cNvSpPr>
          <p:nvPr/>
        </p:nvSpPr>
        <p:spPr bwMode="auto">
          <a:xfrm>
            <a:off x="6344478" y="3766307"/>
            <a:ext cx="71230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27951702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a:t>Group Functions in SQL</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COUNT(*)</a:t>
            </a:r>
            <a:r>
              <a:rPr lang="en-US" dirty="0"/>
              <a:t> – count of the selected rows</a:t>
            </a:r>
          </a:p>
          <a:p>
            <a:pPr>
              <a:lnSpc>
                <a:spcPct val="100000"/>
              </a:lnSpc>
            </a:pPr>
            <a:r>
              <a:rPr lang="en-US" noProof="1">
                <a:solidFill>
                  <a:schemeClr val="accent5">
                    <a:lumMod val="20000"/>
                    <a:lumOff val="80000"/>
                  </a:schemeClr>
                </a:solidFill>
                <a:latin typeface="Consolas" pitchFamily="49" charset="0"/>
              </a:rPr>
              <a:t>SUM(column</a:t>
            </a:r>
            <a:r>
              <a:rPr lang="en-US" dirty="0">
                <a:solidFill>
                  <a:schemeClr val="accent5">
                    <a:lumMod val="20000"/>
                    <a:lumOff val="80000"/>
                  </a:schemeClr>
                </a:solidFill>
                <a:latin typeface="Consolas" pitchFamily="49" charset="0"/>
              </a:rPr>
              <a:t>)</a:t>
            </a:r>
            <a:r>
              <a:rPr lang="en-US" dirty="0"/>
              <a:t> – sum of the values in given column from the selected rows</a:t>
            </a:r>
          </a:p>
          <a:p>
            <a:pPr>
              <a:lnSpc>
                <a:spcPct val="100000"/>
              </a:lnSpc>
            </a:pPr>
            <a:r>
              <a:rPr lang="en-US" noProof="1">
                <a:solidFill>
                  <a:schemeClr val="accent5">
                    <a:lumMod val="20000"/>
                    <a:lumOff val="80000"/>
                  </a:schemeClr>
                </a:solidFill>
                <a:latin typeface="Consolas" pitchFamily="49" charset="0"/>
              </a:rPr>
              <a:t>AVG(column</a:t>
            </a:r>
            <a:r>
              <a:rPr lang="en-US" dirty="0">
                <a:solidFill>
                  <a:schemeClr val="accent5">
                    <a:lumMod val="20000"/>
                    <a:lumOff val="80000"/>
                  </a:schemeClr>
                </a:solidFill>
                <a:latin typeface="Consolas" pitchFamily="49" charset="0"/>
              </a:rPr>
              <a:t>)</a:t>
            </a:r>
            <a:r>
              <a:rPr lang="en-US" dirty="0"/>
              <a:t> – average of the values in given column</a:t>
            </a:r>
          </a:p>
          <a:p>
            <a:pPr>
              <a:lnSpc>
                <a:spcPct val="100000"/>
              </a:lnSpc>
            </a:pPr>
            <a:r>
              <a:rPr lang="en-US" noProof="1">
                <a:solidFill>
                  <a:schemeClr val="accent5">
                    <a:lumMod val="20000"/>
                    <a:lumOff val="80000"/>
                  </a:schemeClr>
                </a:solidFill>
                <a:latin typeface="Consolas" pitchFamily="49" charset="0"/>
              </a:rPr>
              <a:t>MAX(column</a:t>
            </a:r>
            <a:r>
              <a:rPr lang="en-US" dirty="0">
                <a:solidFill>
                  <a:schemeClr val="accent5">
                    <a:lumMod val="20000"/>
                    <a:lumOff val="80000"/>
                  </a:schemeClr>
                </a:solidFill>
                <a:latin typeface="Consolas" pitchFamily="49" charset="0"/>
              </a:rPr>
              <a:t>)</a:t>
            </a:r>
            <a:r>
              <a:rPr lang="en-US" dirty="0"/>
              <a:t> – the maximal value in given column</a:t>
            </a:r>
          </a:p>
          <a:p>
            <a:pPr>
              <a:lnSpc>
                <a:spcPct val="100000"/>
              </a:lnSpc>
            </a:pPr>
            <a:r>
              <a:rPr lang="en-US" noProof="1">
                <a:solidFill>
                  <a:schemeClr val="accent5">
                    <a:lumMod val="20000"/>
                    <a:lumOff val="80000"/>
                  </a:schemeClr>
                </a:solidFill>
                <a:latin typeface="Consolas" pitchFamily="49" charset="0"/>
              </a:rPr>
              <a:t>MIN(column</a:t>
            </a:r>
            <a:r>
              <a:rPr lang="en-US" dirty="0">
                <a:solidFill>
                  <a:schemeClr val="accent5">
                    <a:lumMod val="20000"/>
                    <a:lumOff val="80000"/>
                  </a:schemeClr>
                </a:solidFill>
                <a:latin typeface="Consolas" pitchFamily="49" charset="0"/>
              </a:rPr>
              <a:t>)</a:t>
            </a:r>
            <a:r>
              <a:rPr lang="en-US" dirty="0"/>
              <a:t> – the minimal value in given column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100</a:t>
            </a:fld>
            <a:endParaRPr lang="en-US" dirty="0"/>
          </a:p>
        </p:txBody>
      </p:sp>
    </p:spTree>
    <p:extLst>
      <p:ext uri="{BB962C8B-B14F-4D97-AF65-F5344CB8AC3E}">
        <p14:creationId xmlns:p14="http://schemas.microsoft.com/office/powerpoint/2010/main" val="89731307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dirty="0"/>
              <a:t>AVG() and SUM() Functions</a:t>
            </a:r>
          </a:p>
        </p:txBody>
      </p:sp>
      <p:sp>
        <p:nvSpPr>
          <p:cNvPr id="582659" name="Rectangle 3"/>
          <p:cNvSpPr>
            <a:spLocks noGrp="1" noChangeArrowheads="1"/>
          </p:cNvSpPr>
          <p:nvPr>
            <p:ph idx="1"/>
          </p:nvPr>
        </p:nvSpPr>
        <p:spPr/>
        <p:txBody>
          <a:bodyPr/>
          <a:lstStyle/>
          <a:p>
            <a:pPr>
              <a:lnSpc>
                <a:spcPct val="100000"/>
              </a:lnSpc>
            </a:pPr>
            <a:r>
              <a:rPr lang="en-US" dirty="0"/>
              <a:t>You can use </a:t>
            </a:r>
            <a:r>
              <a:rPr lang="en-US" dirty="0">
                <a:solidFill>
                  <a:schemeClr val="accent5">
                    <a:lumMod val="20000"/>
                    <a:lumOff val="80000"/>
                  </a:schemeClr>
                </a:solidFill>
                <a:latin typeface="Consolas" pitchFamily="49" charset="0"/>
              </a:rPr>
              <a:t>AVG()</a:t>
            </a:r>
            <a:r>
              <a:rPr lang="en-US" dirty="0"/>
              <a:t> and </a:t>
            </a:r>
            <a:r>
              <a:rPr lang="en-US" dirty="0">
                <a:solidFill>
                  <a:schemeClr val="accent5">
                    <a:lumMod val="20000"/>
                    <a:lumOff val="80000"/>
                  </a:schemeClr>
                </a:solidFill>
                <a:latin typeface="Consolas" pitchFamily="49" charset="0"/>
              </a:rPr>
              <a:t>SUM()</a:t>
            </a:r>
            <a:r>
              <a:rPr lang="en-US" dirty="0"/>
              <a:t> only for numeric data types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101</a:t>
            </a:fld>
            <a:endParaRPr lang="en-US" dirty="0"/>
          </a:p>
        </p:txBody>
      </p:sp>
      <p:sp>
        <p:nvSpPr>
          <p:cNvPr id="582660" name="Rectangle 4"/>
          <p:cNvSpPr>
            <a:spLocks noChangeArrowheads="1"/>
          </p:cNvSpPr>
          <p:nvPr/>
        </p:nvSpPr>
        <p:spPr bwMode="auto">
          <a:xfrm>
            <a:off x="755650" y="2362200"/>
            <a:ext cx="76327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[Average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MIN(Salary) [Min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SUM(Salary)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JobTitle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'Design Engineer'</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2661" name="Group 5"/>
          <p:cNvGraphicFramePr>
            <a:graphicFrameLocks noGrp="1"/>
          </p:cNvGraphicFramePr>
          <p:nvPr/>
        </p:nvGraphicFramePr>
        <p:xfrm>
          <a:off x="755650" y="5175250"/>
          <a:ext cx="7626349" cy="790956"/>
        </p:xfrm>
        <a:graphic>
          <a:graphicData uri="http://schemas.openxmlformats.org/drawingml/2006/table">
            <a:tbl>
              <a:tblPr/>
              <a:tblGrid>
                <a:gridCol w="2196931"/>
                <a:gridCol w="1877496"/>
                <a:gridCol w="1721038"/>
                <a:gridCol w="1830884"/>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Average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Max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Min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Salary Sum</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98100.00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425953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MIN() and MAX() Functions</a:t>
            </a:r>
          </a:p>
        </p:txBody>
      </p:sp>
      <p:sp>
        <p:nvSpPr>
          <p:cNvPr id="584707" name="Rectangle 3"/>
          <p:cNvSpPr>
            <a:spLocks noGrp="1" noChangeArrowheads="1"/>
          </p:cNvSpPr>
          <p:nvPr>
            <p:ph idx="1"/>
          </p:nvPr>
        </p:nvSpPr>
        <p:spPr/>
        <p:txBody>
          <a:bodyPr/>
          <a:lstStyle/>
          <a:p>
            <a:pPr>
              <a:lnSpc>
                <a:spcPct val="100000"/>
              </a:lnSpc>
            </a:pPr>
            <a:r>
              <a:rPr lang="en-US" dirty="0"/>
              <a:t>You can use </a:t>
            </a:r>
            <a:r>
              <a:rPr lang="en-US" dirty="0">
                <a:solidFill>
                  <a:schemeClr val="accent5">
                    <a:lumMod val="20000"/>
                    <a:lumOff val="80000"/>
                  </a:schemeClr>
                </a:solidFill>
                <a:latin typeface="Consolas" pitchFamily="49" charset="0"/>
              </a:rPr>
              <a:t>MIN()</a:t>
            </a:r>
            <a:r>
              <a:rPr lang="en-US" dirty="0"/>
              <a:t> and </a:t>
            </a:r>
            <a:r>
              <a:rPr lang="en-US" dirty="0">
                <a:solidFill>
                  <a:schemeClr val="accent5">
                    <a:lumMod val="20000"/>
                    <a:lumOff val="80000"/>
                  </a:schemeClr>
                </a:solidFill>
                <a:latin typeface="Consolas" pitchFamily="49" charset="0"/>
              </a:rPr>
              <a:t>MAX()</a:t>
            </a:r>
            <a:r>
              <a:rPr lang="en-US" dirty="0"/>
              <a:t> for </a:t>
            </a:r>
            <a:r>
              <a:rPr lang="en-US" dirty="0" smtClean="0"/>
              <a:t>almost any data </a:t>
            </a:r>
            <a:r>
              <a:rPr lang="en-US" dirty="0"/>
              <a:t>type (</a:t>
            </a:r>
            <a:r>
              <a:rPr lang="en-US" noProof="1">
                <a:solidFill>
                  <a:schemeClr val="accent5">
                    <a:lumMod val="20000"/>
                    <a:lumOff val="80000"/>
                  </a:schemeClr>
                </a:solidFill>
                <a:latin typeface="Consolas" pitchFamily="49" charset="0"/>
              </a:rPr>
              <a:t>int</a:t>
            </a:r>
            <a:r>
              <a:rPr lang="en-US" noProof="1"/>
              <a:t>, </a:t>
            </a:r>
            <a:r>
              <a:rPr lang="en-US" noProof="1">
                <a:solidFill>
                  <a:schemeClr val="accent5">
                    <a:lumMod val="20000"/>
                    <a:lumOff val="80000"/>
                  </a:schemeClr>
                </a:solidFill>
                <a:latin typeface="Consolas" pitchFamily="49" charset="0"/>
              </a:rPr>
              <a:t>datetime</a:t>
            </a:r>
            <a:r>
              <a:rPr lang="en-US" noProof="1"/>
              <a:t>, </a:t>
            </a:r>
            <a:r>
              <a:rPr lang="en-US" noProof="1">
                <a:solidFill>
                  <a:schemeClr val="accent5">
                    <a:lumMod val="20000"/>
                    <a:lumOff val="80000"/>
                  </a:schemeClr>
                </a:solidFill>
                <a:latin typeface="Consolas" pitchFamily="49" charset="0"/>
              </a:rPr>
              <a:t>varchar</a:t>
            </a:r>
            <a:r>
              <a:rPr lang="en-US" dirty="0"/>
              <a:t>, ...)</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Displaying the first and last </a:t>
            </a:r>
            <a:r>
              <a:rPr lang="en-US" dirty="0" smtClean="0"/>
              <a:t>employee's </a:t>
            </a:r>
            <a:r>
              <a:rPr lang="en-US" dirty="0"/>
              <a:t>name in alphabetical order:</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102</a:t>
            </a:fld>
            <a:endParaRPr lang="en-US" dirty="0"/>
          </a:p>
        </p:txBody>
      </p:sp>
      <p:sp>
        <p:nvSpPr>
          <p:cNvPr id="584708" name="Rectangle 4"/>
          <p:cNvSpPr>
            <a:spLocks noChangeArrowheads="1"/>
          </p:cNvSpPr>
          <p:nvPr/>
        </p:nvSpPr>
        <p:spPr bwMode="auto">
          <a:xfrm>
            <a:off x="838200" y="2343912"/>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MinHD,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MAX(</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MaxHD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4709" name="Group 5"/>
          <p:cNvGraphicFramePr>
            <a:graphicFrameLocks noGrp="1"/>
          </p:cNvGraphicFramePr>
          <p:nvPr/>
        </p:nvGraphicFramePr>
        <p:xfrm>
          <a:off x="838200" y="3334512"/>
          <a:ext cx="7478713" cy="790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MinHD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1996-07-31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2003-06-03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4720" name="Rectangle 16"/>
          <p:cNvSpPr>
            <a:spLocks noChangeArrowheads="1"/>
          </p:cNvSpPr>
          <p:nvPr/>
        </p:nvSpPr>
        <p:spPr bwMode="auto">
          <a:xfrm>
            <a:off x="838200" y="5616714"/>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MIN(LastName), MAX(LastName)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91533362"/>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dirty="0"/>
              <a:t>The COUNT(</a:t>
            </a:r>
            <a:r>
              <a:rPr lang="en-US" dirty="0">
                <a:cs typeface="Courier New" pitchFamily="49" charset="0"/>
              </a:rPr>
              <a:t>…</a:t>
            </a:r>
            <a:r>
              <a:rPr lang="en-US" dirty="0"/>
              <a:t>) Function</a:t>
            </a:r>
          </a:p>
        </p:txBody>
      </p:sp>
      <p:sp>
        <p:nvSpPr>
          <p:cNvPr id="585731" name="Rectangle 3"/>
          <p:cNvSpPr>
            <a:spLocks noGrp="1" noChangeArrowheads="1"/>
          </p:cNvSpPr>
          <p:nvPr>
            <p:ph idx="1"/>
          </p:nvPr>
        </p:nvSpPr>
        <p:spPr/>
        <p:txBody>
          <a:bodyPr/>
          <a:lstStyle/>
          <a:p>
            <a:pPr>
              <a:lnSpc>
                <a:spcPct val="100000"/>
              </a:lnSpc>
            </a:pPr>
            <a:r>
              <a:rPr lang="en-US" sz="3000" dirty="0">
                <a:solidFill>
                  <a:schemeClr val="accent5">
                    <a:lumMod val="20000"/>
                    <a:lumOff val="80000"/>
                  </a:schemeClr>
                </a:solidFill>
                <a:latin typeface="Consolas" pitchFamily="49" charset="0"/>
              </a:rPr>
              <a:t>COUNT(*)</a:t>
            </a:r>
            <a:r>
              <a:rPr lang="en-US" sz="3000" dirty="0"/>
              <a:t> returns the number of rows in the result </a:t>
            </a:r>
            <a:r>
              <a:rPr lang="en-US" sz="3000" dirty="0" smtClean="0"/>
              <a:t>record set</a:t>
            </a:r>
            <a:endParaRPr lang="en-US" sz="3000" dirty="0"/>
          </a:p>
          <a:p>
            <a:pPr>
              <a:lnSpc>
                <a:spcPct val="100000"/>
              </a:lnSpc>
            </a:pPr>
            <a:endParaRPr lang="en-US" sz="3000" dirty="0"/>
          </a:p>
          <a:p>
            <a:pPr>
              <a:lnSpc>
                <a:spcPct val="100000"/>
              </a:lnSpc>
            </a:pPr>
            <a:endParaRPr lang="en-US" sz="3000" dirty="0"/>
          </a:p>
          <a:p>
            <a:pPr>
              <a:lnSpc>
                <a:spcPct val="100000"/>
              </a:lnSpc>
            </a:pPr>
            <a:r>
              <a:rPr lang="en-US" sz="3000" noProof="1">
                <a:solidFill>
                  <a:schemeClr val="accent5">
                    <a:lumMod val="20000"/>
                    <a:lumOff val="80000"/>
                  </a:schemeClr>
                </a:solidFill>
                <a:latin typeface="Consolas" pitchFamily="49" charset="0"/>
              </a:rPr>
              <a:t>COUNT(expr)</a:t>
            </a:r>
            <a:r>
              <a:rPr lang="en-US" sz="3000" dirty="0"/>
              <a:t> returns the number of rows with </a:t>
            </a:r>
            <a:r>
              <a:rPr lang="en-US" sz="3000" dirty="0">
                <a:solidFill>
                  <a:schemeClr val="accent5">
                    <a:lumMod val="20000"/>
                    <a:lumOff val="80000"/>
                  </a:schemeClr>
                </a:solidFill>
                <a:effectLst>
                  <a:outerShdw blurRad="38100" dist="38100" dir="2700000" algn="tl">
                    <a:srgbClr val="000000"/>
                  </a:outerShdw>
                </a:effectLst>
              </a:rPr>
              <a:t>non-null</a:t>
            </a:r>
            <a:r>
              <a:rPr lang="en-US" sz="3000" dirty="0"/>
              <a:t> values for the </a:t>
            </a:r>
            <a:r>
              <a:rPr lang="en-US" sz="3000" noProof="1">
                <a:solidFill>
                  <a:schemeClr val="accent5">
                    <a:lumMod val="20000"/>
                    <a:lumOff val="80000"/>
                  </a:schemeClr>
                </a:solidFill>
                <a:latin typeface="Consolas" pitchFamily="49" charset="0"/>
              </a:rPr>
              <a:t>expr</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103</a:t>
            </a:fld>
            <a:endParaRPr lang="en-US" dirty="0"/>
          </a:p>
        </p:txBody>
      </p:sp>
      <p:sp>
        <p:nvSpPr>
          <p:cNvPr id="585732" name="Rectangle 4"/>
          <p:cNvSpPr>
            <a:spLocks noChangeArrowheads="1"/>
          </p:cNvSpPr>
          <p:nvPr/>
        </p:nvSpPr>
        <p:spPr bwMode="auto">
          <a:xfrm>
            <a:off x="609600" y="2444750"/>
            <a:ext cx="495141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Cnt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graphicFrame>
        <p:nvGraphicFramePr>
          <p:cNvPr id="585733" name="Group 5"/>
          <p:cNvGraphicFramePr>
            <a:graphicFrameLocks noGrp="1"/>
          </p:cNvGraphicFramePr>
          <p:nvPr/>
        </p:nvGraphicFramePr>
        <p:xfrm>
          <a:off x="6110287" y="2438400"/>
          <a:ext cx="2424113" cy="805244"/>
        </p:xfrm>
        <a:graphic>
          <a:graphicData uri="http://schemas.openxmlformats.org/drawingml/2006/table">
            <a:tbl>
              <a:tblPr/>
              <a:tblGrid>
                <a:gridCol w="2424113"/>
              </a:tblGrid>
              <a:tr h="396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95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5741" name="Rectangle 13"/>
          <p:cNvSpPr>
            <a:spLocks noChangeArrowheads="1"/>
          </p:cNvSpPr>
          <p:nvPr/>
        </p:nvSpPr>
        <p:spPr bwMode="auto">
          <a:xfrm>
            <a:off x="609600" y="4620161"/>
            <a:ext cx="49514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COUNT(ManagerID)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MgrCount,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AllCount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16</a:t>
            </a:r>
          </a:p>
        </p:txBody>
      </p:sp>
      <p:graphicFrame>
        <p:nvGraphicFramePr>
          <p:cNvPr id="585742" name="Group 14"/>
          <p:cNvGraphicFramePr>
            <a:graphicFrameLocks noGrp="1"/>
          </p:cNvGraphicFramePr>
          <p:nvPr>
            <p:extLst>
              <p:ext uri="{D42A27DB-BD31-4B8C-83A1-F6EECF244321}">
                <p14:modId xmlns:p14="http://schemas.microsoft.com/office/powerpoint/2010/main" val="795883136"/>
              </p:ext>
            </p:extLst>
          </p:nvPr>
        </p:nvGraphicFramePr>
        <p:xfrm>
          <a:off x="6162674" y="4645561"/>
          <a:ext cx="2371725" cy="704088"/>
        </p:xfrm>
        <a:graphic>
          <a:graphicData uri="http://schemas.openxmlformats.org/drawingml/2006/table">
            <a:tbl>
              <a:tblPr/>
              <a:tblGrid>
                <a:gridCol w="1251681"/>
                <a:gridCol w="1120044"/>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AllCount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6579912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dirty="0"/>
              <a:t>Group Functions and </a:t>
            </a:r>
            <a:r>
              <a:rPr lang="en-US" noProof="1"/>
              <a:t>NULLs</a:t>
            </a:r>
          </a:p>
        </p:txBody>
      </p:sp>
      <p:sp>
        <p:nvSpPr>
          <p:cNvPr id="587779" name="Rectangle 3"/>
          <p:cNvSpPr>
            <a:spLocks noGrp="1" noChangeArrowheads="1"/>
          </p:cNvSpPr>
          <p:nvPr>
            <p:ph idx="1"/>
          </p:nvPr>
        </p:nvSpPr>
        <p:spPr/>
        <p:txBody>
          <a:bodyPr/>
          <a:lstStyle/>
          <a:p>
            <a:pPr>
              <a:lnSpc>
                <a:spcPct val="100000"/>
              </a:lnSpc>
            </a:pPr>
            <a:r>
              <a:rPr lang="en-US" dirty="0"/>
              <a:t>Group functions ignore </a:t>
            </a:r>
            <a:r>
              <a:rPr lang="en-US" dirty="0">
                <a:solidFill>
                  <a:schemeClr val="accent5">
                    <a:lumMod val="20000"/>
                    <a:lumOff val="80000"/>
                  </a:schemeClr>
                </a:solidFill>
                <a:latin typeface="Consolas" pitchFamily="49" charset="0"/>
              </a:rPr>
              <a:t>NULL</a:t>
            </a:r>
            <a:r>
              <a:rPr lang="en-US" dirty="0"/>
              <a:t> values in the </a:t>
            </a:r>
            <a:r>
              <a:rPr lang="en-US" dirty="0" smtClean="0"/>
              <a:t>target column</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If each </a:t>
            </a:r>
            <a:r>
              <a:rPr lang="en-US" dirty="0">
                <a:solidFill>
                  <a:schemeClr val="accent5">
                    <a:lumMod val="20000"/>
                    <a:lumOff val="80000"/>
                  </a:schemeClr>
                </a:solidFill>
                <a:latin typeface="Consolas" pitchFamily="49" charset="0"/>
              </a:rPr>
              <a:t>NULL</a:t>
            </a:r>
            <a:r>
              <a:rPr lang="en-US" dirty="0"/>
              <a:t> value in the </a:t>
            </a:r>
            <a:r>
              <a:rPr lang="en-US" noProof="1">
                <a:solidFill>
                  <a:schemeClr val="accent5">
                    <a:lumMod val="20000"/>
                    <a:lumOff val="80000"/>
                  </a:schemeClr>
                </a:solidFill>
                <a:latin typeface="Consolas" pitchFamily="49" charset="0"/>
              </a:rPr>
              <a:t>ManagerID</a:t>
            </a:r>
            <a:r>
              <a:rPr lang="en-US" dirty="0"/>
              <a:t> column </a:t>
            </a:r>
            <a:r>
              <a:rPr lang="en-US" dirty="0" smtClean="0"/>
              <a:t>were considered </a:t>
            </a:r>
            <a:r>
              <a:rPr lang="en-US" dirty="0"/>
              <a:t>as </a:t>
            </a:r>
            <a:r>
              <a:rPr lang="en-US" dirty="0">
                <a:latin typeface="Consolas" pitchFamily="49" charset="0"/>
                <a:cs typeface="Consolas" pitchFamily="49" charset="0"/>
              </a:rPr>
              <a:t>0</a:t>
            </a:r>
            <a:r>
              <a:rPr lang="en-US" dirty="0"/>
              <a:t> in the calculation, the result </a:t>
            </a:r>
            <a:r>
              <a:rPr lang="en-US" dirty="0" smtClean="0"/>
              <a:t>would be </a:t>
            </a:r>
            <a:r>
              <a:rPr lang="en-US" dirty="0">
                <a:latin typeface="Consolas" pitchFamily="49" charset="0"/>
                <a:cs typeface="Consolas" pitchFamily="49" charset="0"/>
              </a:rPr>
              <a:t>106</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104</a:t>
            </a:fld>
            <a:endParaRPr lang="en-US" dirty="0"/>
          </a:p>
        </p:txBody>
      </p:sp>
      <p:sp>
        <p:nvSpPr>
          <p:cNvPr id="587780" name="Rectangle 4"/>
          <p:cNvSpPr>
            <a:spLocks noChangeArrowheads="1"/>
          </p:cNvSpPr>
          <p:nvPr/>
        </p:nvSpPr>
        <p:spPr bwMode="auto">
          <a:xfrm>
            <a:off x="755650" y="2337137"/>
            <a:ext cx="76279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AVG(ManagerID) Avg,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SUM(ManagerID) / COUNT(*) AvgAll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7781" name="Group 5"/>
          <p:cNvGraphicFramePr>
            <a:graphicFrameLocks noGrp="1"/>
          </p:cNvGraphicFramePr>
          <p:nvPr/>
        </p:nvGraphicFramePr>
        <p:xfrm>
          <a:off x="755650" y="3733800"/>
          <a:ext cx="2952750" cy="704088"/>
        </p:xfrm>
        <a:graphic>
          <a:graphicData uri="http://schemas.openxmlformats.org/drawingml/2006/table">
            <a:tbl>
              <a:tblPr/>
              <a:tblGrid>
                <a:gridCol w="1562100"/>
                <a:gridCol w="1390650"/>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108</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106</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4901679"/>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z="3600" dirty="0"/>
              <a:t>Group Functions in Nested Queries</a:t>
            </a:r>
            <a:endParaRPr lang="bg-BG" sz="3600" dirty="0"/>
          </a:p>
        </p:txBody>
      </p:sp>
      <p:sp>
        <p:nvSpPr>
          <p:cNvPr id="588803" name="Rectangle 3"/>
          <p:cNvSpPr>
            <a:spLocks noGrp="1" noChangeArrowheads="1"/>
          </p:cNvSpPr>
          <p:nvPr>
            <p:ph idx="1"/>
          </p:nvPr>
        </p:nvSpPr>
        <p:spPr>
          <a:xfrm>
            <a:off x="228600" y="990600"/>
            <a:ext cx="8686800" cy="5638800"/>
          </a:xfrm>
        </p:spPr>
        <p:txBody>
          <a:bodyPr/>
          <a:lstStyle/>
          <a:p>
            <a:pPr>
              <a:lnSpc>
                <a:spcPct val="100000"/>
              </a:lnSpc>
              <a:spcBef>
                <a:spcPct val="45000"/>
              </a:spcBef>
            </a:pPr>
            <a:r>
              <a:rPr lang="en-US" dirty="0" smtClean="0"/>
              <a:t>Find </a:t>
            </a:r>
            <a:r>
              <a:rPr lang="en-US" dirty="0"/>
              <a:t>the earliest hired </a:t>
            </a:r>
            <a:r>
              <a:rPr lang="en-US" dirty="0" smtClean="0"/>
              <a:t>employee for each department</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105</a:t>
            </a:fld>
            <a:endParaRPr lang="en-US" dirty="0"/>
          </a:p>
        </p:txBody>
      </p:sp>
      <p:sp>
        <p:nvSpPr>
          <p:cNvPr id="588804" name="Rectangle 4"/>
          <p:cNvSpPr>
            <a:spLocks noChangeArrowheads="1"/>
          </p:cNvSpPr>
          <p:nvPr/>
        </p:nvSpPr>
        <p:spPr bwMode="auto">
          <a:xfrm>
            <a:off x="685801" y="2204136"/>
            <a:ext cx="76946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e.HireDate, d.Name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MIN(HireDate)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 d.DepartmentID)</a:t>
            </a:r>
          </a:p>
        </p:txBody>
      </p:sp>
      <p:graphicFrame>
        <p:nvGraphicFramePr>
          <p:cNvPr id="588805" name="Group 5"/>
          <p:cNvGraphicFramePr>
            <a:graphicFrameLocks noGrp="1"/>
          </p:cNvGraphicFramePr>
          <p:nvPr/>
        </p:nvGraphicFramePr>
        <p:xfrm>
          <a:off x="685800" y="4831905"/>
          <a:ext cx="7694612" cy="1552956"/>
        </p:xfrm>
        <a:graphic>
          <a:graphicData uri="http://schemas.openxmlformats.org/drawingml/2006/table">
            <a:tbl>
              <a:tblPr/>
              <a:tblGrid>
                <a:gridCol w="1657350"/>
                <a:gridCol w="1727200"/>
                <a:gridCol w="2481262"/>
                <a:gridCol w="1828800"/>
              </a:tblGrid>
              <a:tr h="3603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1998-07-31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1999-02-26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1999-12-12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125666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ctrTitle"/>
          </p:nvPr>
        </p:nvSpPr>
        <p:spPr>
          <a:xfrm>
            <a:off x="990600" y="4191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5069680"/>
            <a:ext cx="7162800" cy="1026320"/>
          </a:xfrm>
        </p:spPr>
        <p:txBody>
          <a:bodyPr/>
          <a:lstStyle/>
          <a:p>
            <a:pPr>
              <a:spcBef>
                <a:spcPts val="0"/>
              </a:spcBef>
            </a:pPr>
            <a:r>
              <a:rPr dirty="0" smtClean="0"/>
              <a:t>Group Functions and the</a:t>
            </a:r>
          </a:p>
          <a:p>
            <a:pPr>
              <a:spcBef>
                <a:spcPts val="0"/>
              </a:spcBef>
            </a:pPr>
            <a:r>
              <a:rPr dirty="0" smtClean="0"/>
              <a:t>GROUP BY Statement</a:t>
            </a:r>
            <a:endParaRPr lang="bg-BG" dirty="0"/>
          </a:p>
        </p:txBody>
      </p:sp>
      <p:pic>
        <p:nvPicPr>
          <p:cNvPr id="53250" name="Picture 2" descr="http://chaletkillington.com/images/header_function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81107" y="1225765"/>
            <a:ext cx="4543425" cy="2584235"/>
          </a:xfrm>
          <a:prstGeom prst="rect">
            <a:avLst/>
          </a:prstGeom>
          <a:ln>
            <a:noFill/>
          </a:ln>
          <a:effectLst>
            <a:softEdge rad="112500"/>
          </a:effectLst>
        </p:spPr>
      </p:pic>
      <p:pic>
        <p:nvPicPr>
          <p:cNvPr id="72706" name="Picture 2" descr="http://burtlebackups.com/images/sql-icon.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1211521">
            <a:off x="3931816" y="860068"/>
            <a:ext cx="1526667" cy="1335833"/>
          </a:xfrm>
          <a:prstGeom prst="roundRect">
            <a:avLst/>
          </a:prstGeom>
          <a:ln>
            <a:noFill/>
          </a:ln>
          <a:effectLst>
            <a:softEdge rad="112500"/>
          </a:effectLst>
        </p:spPr>
      </p:pic>
      <p:pic>
        <p:nvPicPr>
          <p:cNvPr id="72708" name="Picture 4" descr="http://www.nsynergy.com/Image/solutions_bi_reporting.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28331" y="1301966"/>
            <a:ext cx="3423013" cy="2503967"/>
          </a:xfrm>
          <a:prstGeom prst="rect">
            <a:avLst/>
          </a:prstGeom>
          <a:ln>
            <a:noFill/>
          </a:ln>
          <a:effectLst>
            <a:softEdge rad="112500"/>
          </a:effectLst>
        </p:spPr>
      </p:pic>
    </p:spTree>
    <p:extLst>
      <p:ext uri="{BB962C8B-B14F-4D97-AF65-F5344CB8AC3E}">
        <p14:creationId xmlns:p14="http://schemas.microsoft.com/office/powerpoint/2010/main" val="1366169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p:txBody>
          <a:bodyPr/>
          <a:lstStyle/>
          <a:p>
            <a:r>
              <a:rPr lang="en-US" dirty="0"/>
              <a:t>Creating Groups of Data</a:t>
            </a:r>
            <a:endParaRPr lang="bg-BG" dirty="0"/>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107</a:t>
            </a:fld>
            <a:endParaRPr lang="en-US" dirty="0"/>
          </a:p>
        </p:txBody>
      </p:sp>
      <p:graphicFrame>
        <p:nvGraphicFramePr>
          <p:cNvPr id="591876" name="Group 4"/>
          <p:cNvGraphicFramePr>
            <a:graphicFrameLocks noGrp="1"/>
          </p:cNvGraphicFramePr>
          <p:nvPr/>
        </p:nvGraphicFramePr>
        <p:xfrm>
          <a:off x="918845" y="1346200"/>
          <a:ext cx="3043555" cy="4981956"/>
        </p:xfrm>
        <a:graphic>
          <a:graphicData uri="http://schemas.openxmlformats.org/drawingml/2006/table">
            <a:tbl>
              <a:tblPr/>
              <a:tblGrid>
                <a:gridCol w="1991043"/>
                <a:gridCol w="1052512"/>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17800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28800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29800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125500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60100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91920" name="Rectangle 48"/>
          <p:cNvSpPr>
            <a:spLocks noChangeArrowheads="1"/>
          </p:cNvSpPr>
          <p:nvPr/>
        </p:nvSpPr>
        <p:spPr bwMode="auto">
          <a:xfrm>
            <a:off x="839470" y="871868"/>
            <a:ext cx="1455527" cy="400752"/>
          </a:xfrm>
          <a:prstGeom prst="rect">
            <a:avLst/>
          </a:prstGeom>
          <a:noFill/>
          <a:ln w="9525">
            <a:noFill/>
            <a:miter lim="800000"/>
            <a:headEnd/>
            <a:tailEnd/>
          </a:ln>
          <a:effectLst/>
        </p:spPr>
        <p:txBody>
          <a:bodyPr wrap="none" lIns="92075" tIns="46038" rIns="92075" bIns="46038">
            <a:spAutoFit/>
          </a:bodyPr>
          <a:lstStyle/>
          <a:p>
            <a:pPr>
              <a:lnSpc>
                <a:spcPct val="100000"/>
              </a:lnSpc>
            </a:pPr>
            <a:r>
              <a:rPr kumimoji="0" lang="en-US" sz="2000" b="1" dirty="0" smtClean="0">
                <a:solidFill>
                  <a:schemeClr val="tx1">
                    <a:lumMod val="20000"/>
                    <a:lumOff val="80000"/>
                  </a:schemeClr>
                </a:solidFill>
                <a:effectLst>
                  <a:outerShdw blurRad="38100" dist="38100" dir="2700000" algn="tl">
                    <a:srgbClr val="000000">
                      <a:alpha val="43137"/>
                    </a:srgbClr>
                  </a:outerShdw>
                </a:effectLst>
                <a:latin typeface="Consolas" pitchFamily="49" charset="0"/>
              </a:rPr>
              <a:t>Employees</a:t>
            </a:r>
            <a:endParaRPr kumimoji="0" lang="en-US" sz="2000" b="1" dirty="0">
              <a:solidFill>
                <a:schemeClr val="tx1">
                  <a:lumMod val="20000"/>
                  <a:lumOff val="80000"/>
                </a:schemeClr>
              </a:solidFill>
              <a:effectLst>
                <a:outerShdw blurRad="38100" dist="38100" dir="2700000" algn="tl">
                  <a:srgbClr val="000000">
                    <a:alpha val="43137"/>
                  </a:srgbClr>
                </a:outerShdw>
              </a:effectLst>
              <a:latin typeface="Consolas" pitchFamily="49" charset="0"/>
            </a:endParaRPr>
          </a:p>
        </p:txBody>
      </p:sp>
      <p:graphicFrame>
        <p:nvGraphicFramePr>
          <p:cNvPr id="591927" name="Group 55"/>
          <p:cNvGraphicFramePr>
            <a:graphicFrameLocks noGrp="1"/>
          </p:cNvGraphicFramePr>
          <p:nvPr/>
        </p:nvGraphicFramePr>
        <p:xfrm>
          <a:off x="5662613" y="3089755"/>
          <a:ext cx="2414587" cy="2252472"/>
        </p:xfrm>
        <a:graphic>
          <a:graphicData uri="http://schemas.openxmlformats.org/drawingml/2006/table">
            <a:tbl>
              <a:tblPr/>
              <a:tblGrid>
                <a:gridCol w="1271587"/>
                <a:gridCol w="1143000"/>
              </a:tblGrid>
              <a:tr h="3508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SUM (Salary)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14"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0" y="3200400"/>
            <a:ext cx="838200" cy="838200"/>
          </a:xfrm>
          <a:prstGeom prst="rect">
            <a:avLst/>
          </a:prstGeom>
          <a:noFill/>
        </p:spPr>
      </p:pic>
      <p:sp>
        <p:nvSpPr>
          <p:cNvPr id="15" name="Freeform 5"/>
          <p:cNvSpPr>
            <a:spLocks/>
          </p:cNvSpPr>
          <p:nvPr/>
        </p:nvSpPr>
        <p:spPr bwMode="auto">
          <a:xfrm>
            <a:off x="3962400" y="1741966"/>
            <a:ext cx="1700293" cy="4584406"/>
          </a:xfrm>
          <a:custGeom>
            <a:avLst/>
            <a:gdLst>
              <a:gd name="connsiteX0" fmla="*/ 0 w 9993"/>
              <a:gd name="connsiteY0" fmla="*/ 9996 h 9996"/>
              <a:gd name="connsiteX1" fmla="*/ 0 w 9993"/>
              <a:gd name="connsiteY1" fmla="*/ 0 h 9996"/>
              <a:gd name="connsiteX2" fmla="*/ 9746 w 9993"/>
              <a:gd name="connsiteY2" fmla="*/ 2890 h 9996"/>
              <a:gd name="connsiteX3" fmla="*/ 9993 w 9993"/>
              <a:gd name="connsiteY3" fmla="*/ 6693 h 9996"/>
              <a:gd name="connsiteX4" fmla="*/ 0 w 9993"/>
              <a:gd name="connsiteY4" fmla="*/ 9996 h 9996"/>
              <a:gd name="connsiteX0" fmla="*/ 0 w 10000"/>
              <a:gd name="connsiteY0" fmla="*/ 10000 h 10000"/>
              <a:gd name="connsiteX1" fmla="*/ 0 w 10000"/>
              <a:gd name="connsiteY1" fmla="*/ 0 h 10000"/>
              <a:gd name="connsiteX2" fmla="*/ 9749 w 10000"/>
              <a:gd name="connsiteY2" fmla="*/ 2979 h 10000"/>
              <a:gd name="connsiteX3" fmla="*/ 10000 w 10000"/>
              <a:gd name="connsiteY3" fmla="*/ 6696 h 10000"/>
              <a:gd name="connsiteX4" fmla="*/ 0 w 10000"/>
              <a:gd name="connsiteY4" fmla="*/ 10000 h 10000"/>
              <a:gd name="connsiteX0" fmla="*/ 0 w 10000"/>
              <a:gd name="connsiteY0" fmla="*/ 10000 h 10000"/>
              <a:gd name="connsiteX1" fmla="*/ 0 w 10000"/>
              <a:gd name="connsiteY1" fmla="*/ 0 h 10000"/>
              <a:gd name="connsiteX2" fmla="*/ 9915 w 10000"/>
              <a:gd name="connsiteY2" fmla="*/ 2927 h 10000"/>
              <a:gd name="connsiteX3" fmla="*/ 10000 w 10000"/>
              <a:gd name="connsiteY3" fmla="*/ 6696 h 10000"/>
              <a:gd name="connsiteX4" fmla="*/ 0 w 10000"/>
              <a:gd name="connsiteY4" fmla="*/ 10000 h 10000"/>
              <a:gd name="connsiteX0" fmla="*/ 0 w 9997"/>
              <a:gd name="connsiteY0" fmla="*/ 10000 h 10000"/>
              <a:gd name="connsiteX1" fmla="*/ 0 w 9997"/>
              <a:gd name="connsiteY1" fmla="*/ 0 h 10000"/>
              <a:gd name="connsiteX2" fmla="*/ 9915 w 9997"/>
              <a:gd name="connsiteY2" fmla="*/ 2927 h 10000"/>
              <a:gd name="connsiteX3" fmla="*/ 9917 w 9997"/>
              <a:gd name="connsiteY3" fmla="*/ 7824 h 10000"/>
              <a:gd name="connsiteX4" fmla="*/ 0 w 9997"/>
              <a:gd name="connsiteY4" fmla="*/ 10000 h 10000"/>
              <a:gd name="connsiteX0" fmla="*/ 0 w 10000"/>
              <a:gd name="connsiteY0" fmla="*/ 10000 h 10000"/>
              <a:gd name="connsiteX1" fmla="*/ 0 w 10000"/>
              <a:gd name="connsiteY1" fmla="*/ 0 h 10000"/>
              <a:gd name="connsiteX2" fmla="*/ 9918 w 10000"/>
              <a:gd name="connsiteY2" fmla="*/ 2927 h 10000"/>
              <a:gd name="connsiteX3" fmla="*/ 9837 w 10000"/>
              <a:gd name="connsiteY3" fmla="*/ 7824 h 10000"/>
              <a:gd name="connsiteX4" fmla="*/ 0 w 10000"/>
              <a:gd name="connsiteY4" fmla="*/ 10000 h 10000"/>
              <a:gd name="connsiteX0" fmla="*/ 0 w 9918"/>
              <a:gd name="connsiteY0" fmla="*/ 10000 h 10000"/>
              <a:gd name="connsiteX1" fmla="*/ 0 w 9918"/>
              <a:gd name="connsiteY1" fmla="*/ 0 h 10000"/>
              <a:gd name="connsiteX2" fmla="*/ 9918 w 9918"/>
              <a:gd name="connsiteY2" fmla="*/ 2927 h 10000"/>
              <a:gd name="connsiteX3" fmla="*/ 0 w 9918"/>
              <a:gd name="connsiteY3" fmla="*/ 10000 h 10000"/>
              <a:gd name="connsiteX0" fmla="*/ 0 w 10936"/>
              <a:gd name="connsiteY0" fmla="*/ 10000 h 10000"/>
              <a:gd name="connsiteX1" fmla="*/ 0 w 10936"/>
              <a:gd name="connsiteY1" fmla="*/ 0 h 10000"/>
              <a:gd name="connsiteX2" fmla="*/ 10000 w 10936"/>
              <a:gd name="connsiteY2" fmla="*/ 2927 h 10000"/>
              <a:gd name="connsiteX3" fmla="*/ 5615 w 10936"/>
              <a:gd name="connsiteY3" fmla="*/ 6641 h 10000"/>
              <a:gd name="connsiteX4" fmla="*/ 0 w 10936"/>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9833 w 10000"/>
              <a:gd name="connsiteY3" fmla="*/ 7779 h 10000"/>
              <a:gd name="connsiteX4" fmla="*/ 0 w 10000"/>
              <a:gd name="connsiteY4" fmla="*/ 10000 h 10000"/>
              <a:gd name="connsiteX0" fmla="*/ 0 w 9889"/>
              <a:gd name="connsiteY0" fmla="*/ 10000 h 10000"/>
              <a:gd name="connsiteX1" fmla="*/ 0 w 9889"/>
              <a:gd name="connsiteY1" fmla="*/ 0 h 10000"/>
              <a:gd name="connsiteX2" fmla="*/ 9833 w 9889"/>
              <a:gd name="connsiteY2" fmla="*/ 2814 h 10000"/>
              <a:gd name="connsiteX3" fmla="*/ 9833 w 9889"/>
              <a:gd name="connsiteY3" fmla="*/ 7779 h 10000"/>
              <a:gd name="connsiteX4" fmla="*/ 0 w 9889"/>
              <a:gd name="connsiteY4" fmla="*/ 10000 h 10000"/>
              <a:gd name="connsiteX0" fmla="*/ 0 w 10000"/>
              <a:gd name="connsiteY0" fmla="*/ 10000 h 10000"/>
              <a:gd name="connsiteX1" fmla="*/ 0 w 10000"/>
              <a:gd name="connsiteY1" fmla="*/ 0 h 10000"/>
              <a:gd name="connsiteX2" fmla="*/ 9943 w 10000"/>
              <a:gd name="connsiteY2" fmla="*/ 2814 h 10000"/>
              <a:gd name="connsiteX3" fmla="*/ 9943 w 10000"/>
              <a:gd name="connsiteY3" fmla="*/ 7779 h 10000"/>
              <a:gd name="connsiteX4" fmla="*/ 0 w 10000"/>
              <a:gd name="connsiteY4" fmla="*/ 10000 h 10000"/>
              <a:gd name="connsiteX0" fmla="*/ 0 w 10000"/>
              <a:gd name="connsiteY0" fmla="*/ 10000 h 10000"/>
              <a:gd name="connsiteX1" fmla="*/ 0 w 10000"/>
              <a:gd name="connsiteY1" fmla="*/ 0 h 10000"/>
              <a:gd name="connsiteX2" fmla="*/ 9943 w 10000"/>
              <a:gd name="connsiteY2" fmla="*/ 2979 h 10000"/>
              <a:gd name="connsiteX3" fmla="*/ 9943 w 10000"/>
              <a:gd name="connsiteY3" fmla="*/ 7779 h 10000"/>
              <a:gd name="connsiteX4" fmla="*/ 0 w 10000"/>
              <a:gd name="connsiteY4" fmla="*/ 10000 h 10000"/>
              <a:gd name="connsiteX0" fmla="*/ 0 w 10084"/>
              <a:gd name="connsiteY0" fmla="*/ 10000 h 10000"/>
              <a:gd name="connsiteX1" fmla="*/ 0 w 10084"/>
              <a:gd name="connsiteY1" fmla="*/ 0 h 10000"/>
              <a:gd name="connsiteX2" fmla="*/ 10084 w 10084"/>
              <a:gd name="connsiteY2" fmla="*/ 2917 h 10000"/>
              <a:gd name="connsiteX3" fmla="*/ 9943 w 10084"/>
              <a:gd name="connsiteY3" fmla="*/ 7779 h 10000"/>
              <a:gd name="connsiteX4" fmla="*/ 0 w 10084"/>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31 h 10000"/>
              <a:gd name="connsiteX4" fmla="*/ 0 w 10085"/>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73 h 10000"/>
              <a:gd name="connsiteX4" fmla="*/ 0 w 1008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5" h="10000">
                <a:moveTo>
                  <a:pt x="0" y="10000"/>
                </a:moveTo>
                <a:lnTo>
                  <a:pt x="0" y="0"/>
                </a:lnTo>
                <a:lnTo>
                  <a:pt x="10084" y="2917"/>
                </a:lnTo>
                <a:cubicBezTo>
                  <a:pt x="10028" y="4534"/>
                  <a:pt x="10085" y="6256"/>
                  <a:pt x="10028" y="7873"/>
                </a:cubicBezTo>
                <a:lnTo>
                  <a:pt x="0" y="10000"/>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1921" name="AutoShape 49"/>
          <p:cNvSpPr>
            <a:spLocks/>
          </p:cNvSpPr>
          <p:nvPr/>
        </p:nvSpPr>
        <p:spPr bwMode="auto">
          <a:xfrm>
            <a:off x="3986848" y="1771650"/>
            <a:ext cx="263525" cy="1879599"/>
          </a:xfrm>
          <a:prstGeom prst="rightBrace">
            <a:avLst>
              <a:gd name="adj1" fmla="val 52811"/>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2" name="Text Box 50"/>
          <p:cNvSpPr txBox="1">
            <a:spLocks noChangeArrowheads="1"/>
          </p:cNvSpPr>
          <p:nvPr/>
        </p:nvSpPr>
        <p:spPr bwMode="auto">
          <a:xfrm>
            <a:off x="4274658" y="2525233"/>
            <a:ext cx="759182"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72000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3" name="AutoShape 51"/>
          <p:cNvSpPr>
            <a:spLocks/>
          </p:cNvSpPr>
          <p:nvPr/>
        </p:nvSpPr>
        <p:spPr bwMode="auto">
          <a:xfrm>
            <a:off x="3985578" y="3684892"/>
            <a:ext cx="258762" cy="1481468"/>
          </a:xfrm>
          <a:prstGeom prst="rightBrace">
            <a:avLst>
              <a:gd name="adj1" fmla="val 43312"/>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4" name="Text Box 52"/>
          <p:cNvSpPr txBox="1">
            <a:spLocks noChangeArrowheads="1"/>
          </p:cNvSpPr>
          <p:nvPr/>
        </p:nvSpPr>
        <p:spPr bwMode="auto">
          <a:xfrm>
            <a:off x="4267200" y="4267200"/>
            <a:ext cx="90922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108600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5" name="AutoShape 53"/>
          <p:cNvSpPr>
            <a:spLocks/>
          </p:cNvSpPr>
          <p:nvPr/>
        </p:nvSpPr>
        <p:spPr bwMode="auto">
          <a:xfrm>
            <a:off x="3982403" y="5204461"/>
            <a:ext cx="261937" cy="739140"/>
          </a:xfrm>
          <a:prstGeom prst="rightBrace">
            <a:avLst>
              <a:gd name="adj1" fmla="val 19747"/>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6" name="Text Box 54"/>
          <p:cNvSpPr txBox="1">
            <a:spLocks noChangeArrowheads="1"/>
          </p:cNvSpPr>
          <p:nvPr/>
        </p:nvSpPr>
        <p:spPr bwMode="auto">
          <a:xfrm>
            <a:off x="4252913" y="5410200"/>
            <a:ext cx="90281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185600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257537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dirty="0"/>
              <a:t>The GROUP BY Statement</a:t>
            </a:r>
            <a:endParaRPr lang="bg-BG" dirty="0"/>
          </a:p>
        </p:txBody>
      </p:sp>
      <p:sp>
        <p:nvSpPr>
          <p:cNvPr id="592899" name="Rectangle 3"/>
          <p:cNvSpPr>
            <a:spLocks noGrp="1" noChangeArrowheads="1"/>
          </p:cNvSpPr>
          <p:nvPr>
            <p:ph idx="1"/>
          </p:nvPr>
        </p:nvSpPr>
        <p:spPr/>
        <p:txBody>
          <a:bodyPr/>
          <a:lstStyle/>
          <a:p>
            <a:pPr>
              <a:lnSpc>
                <a:spcPct val="100000"/>
              </a:lnSpc>
              <a:spcBef>
                <a:spcPct val="50000"/>
              </a:spcBef>
            </a:pPr>
            <a:r>
              <a:rPr lang="en-US" sz="3000" dirty="0"/>
              <a:t>We can divide rows in a table into smaller groups by using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clause</a:t>
            </a:r>
          </a:p>
          <a:p>
            <a:pPr>
              <a:lnSpc>
                <a:spcPct val="100000"/>
              </a:lnSpc>
              <a:spcBef>
                <a:spcPts val="1200"/>
              </a:spcBef>
            </a:pPr>
            <a:r>
              <a:rPr lang="en-US" sz="3000" dirty="0"/>
              <a:t>The </a:t>
            </a:r>
            <a:r>
              <a:rPr lang="en-US" sz="3000" dirty="0" smtClean="0">
                <a:solidFill>
                  <a:schemeClr val="accent5">
                    <a:lumMod val="20000"/>
                    <a:lumOff val="80000"/>
                  </a:schemeClr>
                </a:solidFill>
                <a:latin typeface="Consolas" pitchFamily="49" charset="0"/>
                <a:cs typeface="Consolas" pitchFamily="49" charset="0"/>
              </a:rPr>
              <a:t>SELECT</a:t>
            </a:r>
            <a:r>
              <a:rPr lang="en-US" sz="3000" dirty="0" smtClean="0"/>
              <a:t> + </a:t>
            </a:r>
            <a:r>
              <a:rPr lang="en-US" sz="3000" dirty="0" smtClean="0">
                <a:solidFill>
                  <a:schemeClr val="accent5">
                    <a:lumMod val="20000"/>
                    <a:lumOff val="80000"/>
                  </a:schemeClr>
                </a:solidFill>
                <a:latin typeface="Consolas" pitchFamily="49" charset="0"/>
                <a:cs typeface="Consolas" pitchFamily="49" charset="0"/>
              </a:rPr>
              <a:t>GROUP</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BY</a:t>
            </a:r>
            <a:r>
              <a:rPr lang="en-US" sz="3000" dirty="0" smtClean="0"/>
              <a:t> syntax</a:t>
            </a:r>
            <a:r>
              <a:rPr lang="en-US" sz="3000" dirty="0"/>
              <a:t>:</a:t>
            </a:r>
          </a:p>
          <a:p>
            <a:pPr>
              <a:lnSpc>
                <a:spcPct val="100000"/>
              </a:lnSpc>
              <a:spcBef>
                <a:spcPct val="50000"/>
              </a:spcBef>
            </a:pPr>
            <a:endParaRPr lang="en-US" sz="3000" dirty="0"/>
          </a:p>
          <a:p>
            <a:pPr>
              <a:lnSpc>
                <a:spcPct val="100000"/>
              </a:lnSpc>
              <a:spcBef>
                <a:spcPct val="50000"/>
              </a:spcBef>
            </a:pPr>
            <a:endParaRPr lang="en-US" sz="3000" dirty="0"/>
          </a:p>
          <a:p>
            <a:pPr>
              <a:lnSpc>
                <a:spcPct val="100000"/>
              </a:lnSpc>
              <a:spcBef>
                <a:spcPct val="50000"/>
              </a:spcBef>
            </a:pPr>
            <a:endParaRPr lang="en-US" sz="3000" dirty="0"/>
          </a:p>
          <a:p>
            <a:pPr>
              <a:lnSpc>
                <a:spcPct val="100000"/>
              </a:lnSpc>
              <a:spcBef>
                <a:spcPts val="1200"/>
              </a:spcBef>
            </a:pPr>
            <a:r>
              <a:rPr lang="en-US" sz="3000" dirty="0"/>
              <a:t>The </a:t>
            </a:r>
            <a:r>
              <a:rPr lang="en-US" sz="3000" noProof="1">
                <a:solidFill>
                  <a:schemeClr val="accent5">
                    <a:lumMod val="20000"/>
                    <a:lumOff val="80000"/>
                  </a:schemeClr>
                </a:solidFill>
                <a:latin typeface="Consolas" pitchFamily="49" charset="0"/>
              </a:rPr>
              <a:t>&lt;group_by_expression&gt;</a:t>
            </a:r>
            <a:r>
              <a:rPr lang="en-US" sz="3000" dirty="0"/>
              <a:t> is a list of columns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108</a:t>
            </a:fld>
            <a:endParaRPr lang="en-US" dirty="0"/>
          </a:p>
        </p:txBody>
      </p:sp>
      <p:sp>
        <p:nvSpPr>
          <p:cNvPr id="592900" name="Rectangle 4"/>
          <p:cNvSpPr>
            <a:spLocks noChangeArrowheads="1"/>
          </p:cNvSpPr>
          <p:nvPr/>
        </p:nvSpPr>
        <p:spPr bwMode="auto">
          <a:xfrm>
            <a:off x="827088" y="3048000"/>
            <a:ext cx="7489825" cy="20755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&lt;columns&gt;, &lt;group_function(column)&gt;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&lt;table&gt;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&lt;condition&gt;]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&lt;group_by_expression&gt; ]</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[HAVING   &lt;filtering_expression&gt;]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&lt;columns&gt;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42715904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The GROUP </a:t>
            </a:r>
            <a:r>
              <a:rPr lang="en-US"/>
              <a:t>BY </a:t>
            </a:r>
            <a:r>
              <a:rPr lang="en-US" smtClean="0"/>
              <a:t>Statement (2)</a:t>
            </a:r>
            <a:endParaRPr lang="bg-BG" dirty="0"/>
          </a:p>
        </p:txBody>
      </p:sp>
      <p:sp>
        <p:nvSpPr>
          <p:cNvPr id="593923" name="Rectangle 3"/>
          <p:cNvSpPr>
            <a:spLocks noGrp="1" noChangeArrowheads="1"/>
          </p:cNvSpPr>
          <p:nvPr>
            <p:ph idx="1"/>
          </p:nvPr>
        </p:nvSpPr>
        <p:spPr/>
        <p:txBody>
          <a:bodyPr/>
          <a:lstStyle/>
          <a:p>
            <a:pPr>
              <a:lnSpc>
                <a:spcPct val="100000"/>
              </a:lnSpc>
              <a:spcBef>
                <a:spcPct val="45000"/>
              </a:spcBef>
            </a:pPr>
            <a:r>
              <a:rPr lang="en-US" dirty="0"/>
              <a:t>Example of grouping data:</a:t>
            </a:r>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a:lnSpc>
                <a:spcPct val="100000"/>
              </a:lnSpc>
              <a:spcBef>
                <a:spcPts val="1200"/>
              </a:spcBef>
            </a:pPr>
            <a:r>
              <a:rPr lang="en-US" dirty="0"/>
              <a:t>The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column </a:t>
            </a:r>
            <a:r>
              <a:rPr lang="en-US" dirty="0" smtClean="0"/>
              <a:t>is not necessary needed to </a:t>
            </a:r>
            <a:r>
              <a:rPr lang="en-US" dirty="0"/>
              <a:t>be in the </a:t>
            </a:r>
            <a:r>
              <a:rPr lang="en-US" dirty="0">
                <a:solidFill>
                  <a:schemeClr val="accent5">
                    <a:lumMod val="20000"/>
                    <a:lumOff val="80000"/>
                  </a:schemeClr>
                </a:solidFill>
                <a:latin typeface="Consolas" pitchFamily="49" charset="0"/>
              </a:rPr>
              <a:t>SELECT</a:t>
            </a:r>
            <a:r>
              <a:rPr lang="en-US" dirty="0"/>
              <a:t> list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109</a:t>
            </a:fld>
            <a:endParaRPr lang="en-US" dirty="0"/>
          </a:p>
        </p:txBody>
      </p:sp>
      <p:sp>
        <p:nvSpPr>
          <p:cNvPr id="593924" name="Rectangle 4"/>
          <p:cNvSpPr>
            <a:spLocks noChangeArrowheads="1"/>
          </p:cNvSpPr>
          <p:nvPr/>
        </p:nvSpPr>
        <p:spPr bwMode="auto">
          <a:xfrm>
            <a:off x="755650" y="19050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SUM(Salary) as SalariesCost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graphicFrame>
        <p:nvGraphicFramePr>
          <p:cNvPr id="593925" name="Group 5"/>
          <p:cNvGraphicFramePr>
            <a:graphicFrameLocks noGrp="1"/>
          </p:cNvGraphicFramePr>
          <p:nvPr/>
        </p:nvGraphicFramePr>
        <p:xfrm>
          <a:off x="755650" y="3323844"/>
          <a:ext cx="4537075" cy="1933956"/>
        </p:xfrm>
        <a:graphic>
          <a:graphicData uri="http://schemas.openxmlformats.org/drawingml/2006/table">
            <a:tbl>
              <a:tblPr/>
              <a:tblGrid>
                <a:gridCol w="2520950"/>
                <a:gridCol w="2016125"/>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SalariesCost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41507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a Primary Key</a:t>
            </a:r>
            <a:r>
              <a:rPr lang="bg-BG" dirty="0" smtClean="0"/>
              <a:t>?</a:t>
            </a:r>
            <a:endParaRPr lang="en-US" dirty="0"/>
          </a:p>
        </p:txBody>
      </p:sp>
      <p:sp>
        <p:nvSpPr>
          <p:cNvPr id="3" name="Content Placeholder 2"/>
          <p:cNvSpPr>
            <a:spLocks noGrp="1"/>
          </p:cNvSpPr>
          <p:nvPr>
            <p:ph idx="1"/>
          </p:nvPr>
        </p:nvSpPr>
        <p:spPr>
          <a:xfrm>
            <a:off x="228600" y="838200"/>
            <a:ext cx="8686800" cy="5638800"/>
          </a:xfrm>
        </p:spPr>
        <p:txBody>
          <a:bodyPr/>
          <a:lstStyle/>
          <a:p>
            <a:pPr>
              <a:spcBef>
                <a:spcPts val="300"/>
              </a:spcBef>
            </a:pPr>
            <a:r>
              <a:rPr lang="en-US" dirty="0" smtClean="0"/>
              <a:t>Always define an additional column for the primary key</a:t>
            </a:r>
          </a:p>
          <a:p>
            <a:pPr lvl="1">
              <a:spcBef>
                <a:spcPts val="300"/>
              </a:spcBef>
            </a:pPr>
            <a:r>
              <a:rPr lang="en-US" dirty="0" smtClean="0"/>
              <a:t>Don't use an existing column</a:t>
            </a:r>
            <a:r>
              <a:rPr lang="bg-BG" dirty="0" smtClean="0"/>
              <a:t> (</a:t>
            </a:r>
            <a:r>
              <a:rPr lang="en-US" dirty="0" smtClean="0"/>
              <a:t>for example</a:t>
            </a:r>
            <a:r>
              <a:rPr lang="bg-BG" dirty="0" smtClean="0"/>
              <a:t> </a:t>
            </a:r>
            <a:r>
              <a:rPr lang="en-US" dirty="0" smtClean="0"/>
              <a:t>SSN</a:t>
            </a:r>
            <a:r>
              <a:rPr lang="bg-BG" dirty="0" smtClean="0"/>
              <a:t>)</a:t>
            </a:r>
          </a:p>
          <a:p>
            <a:pPr lvl="1">
              <a:spcBef>
                <a:spcPts val="300"/>
              </a:spcBef>
            </a:pPr>
            <a:r>
              <a:rPr lang="en-US" dirty="0" smtClean="0"/>
              <a:t>Must be an integer number</a:t>
            </a:r>
          </a:p>
          <a:p>
            <a:pPr lvl="1">
              <a:spcBef>
                <a:spcPts val="300"/>
              </a:spcBef>
            </a:pPr>
            <a:r>
              <a:rPr lang="en-US" dirty="0" smtClean="0"/>
              <a:t>Must be declared as a</a:t>
            </a:r>
            <a:r>
              <a:rPr lang="bg-BG" dirty="0" smtClean="0"/>
              <a:t> </a:t>
            </a:r>
            <a:r>
              <a:rPr lang="en-US" dirty="0" smtClean="0"/>
              <a:t>primary key</a:t>
            </a:r>
          </a:p>
          <a:p>
            <a:pPr lvl="1">
              <a:spcBef>
                <a:spcPts val="300"/>
              </a:spcBef>
            </a:pPr>
            <a:r>
              <a:rPr lang="en-US" dirty="0" smtClean="0"/>
              <a:t>Use</a:t>
            </a:r>
            <a:r>
              <a:rPr lang="bg-BG" dirty="0" smtClean="0"/>
              <a:t> </a:t>
            </a:r>
            <a:r>
              <a:rPr lang="en-US" noProof="1" smtClean="0">
                <a:solidFill>
                  <a:schemeClr val="accent5">
                    <a:lumMod val="20000"/>
                    <a:lumOff val="80000"/>
                  </a:schemeClr>
                </a:solidFill>
                <a:latin typeface="Consolas" pitchFamily="49" charset="0"/>
                <a:cs typeface="Consolas" pitchFamily="49" charset="0"/>
                <a:sym typeface="Wingdings" pitchFamily="2" charset="2"/>
              </a:rPr>
              <a:t>identity</a:t>
            </a:r>
            <a:r>
              <a:rPr lang="en-US" dirty="0" smtClean="0">
                <a:solidFill>
                  <a:schemeClr val="accent5">
                    <a:lumMod val="20000"/>
                    <a:lumOff val="80000"/>
                  </a:schemeClr>
                </a:solidFill>
              </a:rPr>
              <a:t> </a:t>
            </a:r>
            <a:r>
              <a:rPr lang="en-US" dirty="0" smtClean="0"/>
              <a:t>to implement auto-increment</a:t>
            </a:r>
            <a:endParaRPr lang="bg-BG" dirty="0" smtClean="0"/>
          </a:p>
          <a:p>
            <a:pPr lvl="1">
              <a:spcBef>
                <a:spcPts val="300"/>
              </a:spcBef>
            </a:pPr>
            <a:r>
              <a:rPr lang="en-US" dirty="0" smtClean="0"/>
              <a:t>Put the primary key as a first column</a:t>
            </a:r>
          </a:p>
          <a:p>
            <a:pPr>
              <a:spcBef>
                <a:spcPts val="300"/>
              </a:spcBef>
            </a:pPr>
            <a:r>
              <a:rPr lang="en-US" dirty="0" smtClean="0"/>
              <a:t>Exceptions</a:t>
            </a:r>
          </a:p>
          <a:p>
            <a:pPr lvl="1">
              <a:spcBef>
                <a:spcPts val="300"/>
              </a:spcBef>
            </a:pPr>
            <a:r>
              <a:rPr lang="en-US" dirty="0" smtClean="0"/>
              <a:t>Entities that have well known ID, e.g. countries (BG, DE, US) and currencies (USD, EUR, BGN)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3403292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68184" y="3321050"/>
            <a:ext cx="533400" cy="533400"/>
          </a:xfrm>
          <a:prstGeom prst="rect">
            <a:avLst/>
          </a:prstGeom>
          <a:noFill/>
        </p:spPr>
      </p:pic>
      <p:sp>
        <p:nvSpPr>
          <p:cNvPr id="594946" name="Rectangle 2"/>
          <p:cNvSpPr>
            <a:spLocks noGrp="1" noChangeArrowheads="1"/>
          </p:cNvSpPr>
          <p:nvPr>
            <p:ph type="title"/>
          </p:nvPr>
        </p:nvSpPr>
        <p:spPr/>
        <p:txBody>
          <a:bodyPr/>
          <a:lstStyle/>
          <a:p>
            <a:r>
              <a:rPr lang="en-US" dirty="0"/>
              <a:t>Grouping by Several Columns</a:t>
            </a:r>
            <a:endParaRPr lang="bg-BG" dirty="0"/>
          </a:p>
        </p:txBody>
      </p:sp>
      <p:sp>
        <p:nvSpPr>
          <p:cNvPr id="16" name="Slide Number Placeholder 3"/>
          <p:cNvSpPr>
            <a:spLocks noGrp="1"/>
          </p:cNvSpPr>
          <p:nvPr>
            <p:ph type="sldNum" sz="quarter" idx="10"/>
          </p:nvPr>
        </p:nvSpPr>
        <p:spPr/>
        <p:txBody>
          <a:bodyPr/>
          <a:lstStyle/>
          <a:p>
            <a:pPr>
              <a:defRPr/>
            </a:pPr>
            <a:fld id="{58452FF4-89E3-4D1B-9927-2DBDC00E58D7}" type="slidenum">
              <a:rPr lang="en-US" smtClean="0"/>
              <a:pPr>
                <a:defRPr/>
              </a:pPr>
              <a:t>110</a:t>
            </a:fld>
            <a:endParaRPr lang="en-US" dirty="0"/>
          </a:p>
        </p:txBody>
      </p:sp>
      <p:sp>
        <p:nvSpPr>
          <p:cNvPr id="594947" name="Freeform 3"/>
          <p:cNvSpPr>
            <a:spLocks/>
          </p:cNvSpPr>
          <p:nvPr/>
        </p:nvSpPr>
        <p:spPr bwMode="auto">
          <a:xfrm>
            <a:off x="3963839" y="1219199"/>
            <a:ext cx="1207128" cy="5160335"/>
          </a:xfrm>
          <a:custGeom>
            <a:avLst/>
            <a:gdLst/>
            <a:ahLst/>
            <a:cxnLst>
              <a:cxn ang="0">
                <a:pos x="0" y="3238"/>
              </a:cxn>
              <a:cxn ang="0">
                <a:pos x="0" y="0"/>
              </a:cxn>
              <a:cxn ang="0">
                <a:pos x="966" y="550"/>
              </a:cxn>
              <a:cxn ang="0">
                <a:pos x="966" y="2827"/>
              </a:cxn>
              <a:cxn ang="0">
                <a:pos x="0" y="3238"/>
              </a:cxn>
            </a:cxnLst>
            <a:rect l="0" t="0" r="r" b="b"/>
            <a:pathLst>
              <a:path w="966" h="3238">
                <a:moveTo>
                  <a:pt x="0" y="3238"/>
                </a:moveTo>
                <a:lnTo>
                  <a:pt x="0" y="0"/>
                </a:lnTo>
                <a:lnTo>
                  <a:pt x="966" y="550"/>
                </a:lnTo>
                <a:lnTo>
                  <a:pt x="966" y="2827"/>
                </a:lnTo>
                <a:lnTo>
                  <a:pt x="0" y="3238"/>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4994" name="AutoShape 50"/>
          <p:cNvSpPr>
            <a:spLocks/>
          </p:cNvSpPr>
          <p:nvPr/>
        </p:nvSpPr>
        <p:spPr bwMode="auto">
          <a:xfrm>
            <a:off x="4007809" y="1849438"/>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4995" name="Text Box 51"/>
          <p:cNvSpPr txBox="1">
            <a:spLocks noChangeArrowheads="1"/>
          </p:cNvSpPr>
          <p:nvPr/>
        </p:nvSpPr>
        <p:spPr bwMode="auto">
          <a:xfrm>
            <a:off x="4218947" y="1905000"/>
            <a:ext cx="77296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39700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6" name="Text Box 52"/>
          <p:cNvSpPr txBox="1">
            <a:spLocks noChangeArrowheads="1"/>
          </p:cNvSpPr>
          <p:nvPr/>
        </p:nvSpPr>
        <p:spPr bwMode="auto">
          <a:xfrm>
            <a:off x="4218947" y="3961772"/>
            <a:ext cx="76495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77000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7" name="Text Box 53"/>
          <p:cNvSpPr txBox="1">
            <a:spLocks noChangeArrowheads="1"/>
          </p:cNvSpPr>
          <p:nvPr/>
        </p:nvSpPr>
        <p:spPr bwMode="auto">
          <a:xfrm>
            <a:off x="4218947" y="4884109"/>
            <a:ext cx="777777"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52800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2" name="AutoShape 88"/>
          <p:cNvSpPr>
            <a:spLocks/>
          </p:cNvSpPr>
          <p:nvPr/>
        </p:nvSpPr>
        <p:spPr bwMode="auto">
          <a:xfrm>
            <a:off x="4023684" y="2427288"/>
            <a:ext cx="195263" cy="1109662"/>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3" name="AutoShape 89"/>
          <p:cNvSpPr>
            <a:spLocks/>
          </p:cNvSpPr>
          <p:nvPr/>
        </p:nvSpPr>
        <p:spPr bwMode="auto">
          <a:xfrm>
            <a:off x="4023684" y="3594100"/>
            <a:ext cx="195263" cy="1109663"/>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4" name="AutoShape 90"/>
          <p:cNvSpPr>
            <a:spLocks/>
          </p:cNvSpPr>
          <p:nvPr/>
        </p:nvSpPr>
        <p:spPr bwMode="auto">
          <a:xfrm flipV="1">
            <a:off x="4015747" y="4789488"/>
            <a:ext cx="203200" cy="574675"/>
          </a:xfrm>
          <a:prstGeom prst="rightBrace">
            <a:avLst>
              <a:gd name="adj1" fmla="val 2356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5" name="AutoShape 91"/>
          <p:cNvSpPr>
            <a:spLocks/>
          </p:cNvSpPr>
          <p:nvPr/>
        </p:nvSpPr>
        <p:spPr bwMode="auto">
          <a:xfrm>
            <a:off x="4007809" y="5467350"/>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6" name="Text Box 92"/>
          <p:cNvSpPr txBox="1">
            <a:spLocks noChangeArrowheads="1"/>
          </p:cNvSpPr>
          <p:nvPr/>
        </p:nvSpPr>
        <p:spPr bwMode="auto">
          <a:xfrm>
            <a:off x="4218947" y="2816225"/>
            <a:ext cx="76508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65000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7" name="Text Box 93"/>
          <p:cNvSpPr txBox="1">
            <a:spLocks noChangeArrowheads="1"/>
          </p:cNvSpPr>
          <p:nvPr/>
        </p:nvSpPr>
        <p:spPr bwMode="auto">
          <a:xfrm>
            <a:off x="4218947" y="5507666"/>
            <a:ext cx="76815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43300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graphicFrame>
        <p:nvGraphicFramePr>
          <p:cNvPr id="594948" name="Group 4"/>
          <p:cNvGraphicFramePr>
            <a:graphicFrameLocks noGrp="1"/>
          </p:cNvGraphicFramePr>
          <p:nvPr/>
        </p:nvGraphicFramePr>
        <p:xfrm>
          <a:off x="641499" y="1227138"/>
          <a:ext cx="3331534" cy="5158620"/>
        </p:xfrm>
        <a:graphic>
          <a:graphicData uri="http://schemas.openxmlformats.org/drawingml/2006/table">
            <a:tbl>
              <a:tblPr/>
              <a:tblGrid>
                <a:gridCol w="969334"/>
                <a:gridCol w="1524000"/>
                <a:gridCol w="8382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94998" name="Group 54"/>
          <p:cNvGraphicFramePr>
            <a:graphicFrameLocks noGrp="1"/>
          </p:cNvGraphicFramePr>
          <p:nvPr/>
        </p:nvGraphicFramePr>
        <p:xfrm>
          <a:off x="5170967" y="2097088"/>
          <a:ext cx="3251517" cy="3635248"/>
        </p:xfrm>
        <a:graphic>
          <a:graphicData uri="http://schemas.openxmlformats.org/drawingml/2006/table">
            <a:tbl>
              <a:tblPr/>
              <a:tblGrid>
                <a:gridCol w="940428"/>
                <a:gridCol w="1496384"/>
                <a:gridCol w="814705"/>
              </a:tblGrid>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65000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77000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52800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03057484"/>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514600" y="152400"/>
            <a:ext cx="6400800" cy="914400"/>
          </a:xfrm>
        </p:spPr>
        <p:txBody>
          <a:bodyPr/>
          <a:lstStyle/>
          <a:p>
            <a:r>
              <a:rPr lang="en-US" dirty="0"/>
              <a:t>Grouping by Several Columns – Example</a:t>
            </a:r>
            <a:endParaRPr lang="bg-BG" dirty="0"/>
          </a:p>
        </p:txBody>
      </p:sp>
      <p:sp>
        <p:nvSpPr>
          <p:cNvPr id="595971" name="Rectangle 3"/>
          <p:cNvSpPr>
            <a:spLocks noGrp="1" noChangeArrowheads="1"/>
          </p:cNvSpPr>
          <p:nvPr>
            <p:ph idx="1"/>
          </p:nvPr>
        </p:nvSpPr>
        <p:spPr>
          <a:xfrm>
            <a:off x="228600" y="1371600"/>
            <a:ext cx="8686800" cy="5334000"/>
          </a:xfrm>
        </p:spPr>
        <p:txBody>
          <a:bodyPr/>
          <a:lstStyle/>
          <a:p>
            <a:pPr>
              <a:lnSpc>
                <a:spcPct val="100000"/>
              </a:lnSpc>
              <a:spcBef>
                <a:spcPct val="45000"/>
              </a:spcBef>
            </a:pPr>
            <a:r>
              <a:rPr lang="en-US" dirty="0"/>
              <a:t>Example of grouping data by several columns: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111</a:t>
            </a:fld>
            <a:endParaRPr lang="en-US" dirty="0"/>
          </a:p>
        </p:txBody>
      </p:sp>
      <p:sp>
        <p:nvSpPr>
          <p:cNvPr id="595972" name="Rectangle 4"/>
          <p:cNvSpPr>
            <a:spLocks noChangeArrowheads="1"/>
          </p:cNvSpPr>
          <p:nvPr/>
        </p:nvSpPr>
        <p:spPr bwMode="auto">
          <a:xfrm>
            <a:off x="827088" y="2181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SUM(Salary) as Salaries, COUNT(*) as Count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 JobTitle</a:t>
            </a:r>
          </a:p>
        </p:txBody>
      </p:sp>
      <p:graphicFrame>
        <p:nvGraphicFramePr>
          <p:cNvPr id="595973" name="Group 5"/>
          <p:cNvGraphicFramePr>
            <a:graphicFrameLocks noGrp="1"/>
          </p:cNvGraphicFramePr>
          <p:nvPr/>
        </p:nvGraphicFramePr>
        <p:xfrm>
          <a:off x="827088" y="3962400"/>
          <a:ext cx="7489825" cy="2314956"/>
        </p:xfrm>
        <a:graphic>
          <a:graphicData uri="http://schemas.openxmlformats.org/drawingml/2006/table">
            <a:tbl>
              <a:tblPr/>
              <a:tblGrid>
                <a:gridCol w="1944687"/>
                <a:gridCol w="3024188"/>
                <a:gridCol w="1439862"/>
                <a:gridCol w="10810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JobTitle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Senior 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Supervisor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Technician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1926000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157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25713618"/>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dirty="0"/>
              <a:t>Illegal </a:t>
            </a:r>
            <a:r>
              <a:rPr lang="en-US" dirty="0" smtClean="0"/>
              <a:t>Use of Group Functions</a:t>
            </a:r>
            <a:endParaRPr lang="bg-BG" dirty="0"/>
          </a:p>
        </p:txBody>
      </p:sp>
      <p:sp>
        <p:nvSpPr>
          <p:cNvPr id="596995" name="Rectangle 3"/>
          <p:cNvSpPr>
            <a:spLocks noGrp="1" noChangeArrowheads="1"/>
          </p:cNvSpPr>
          <p:nvPr>
            <p:ph idx="1"/>
          </p:nvPr>
        </p:nvSpPr>
        <p:spPr>
          <a:xfrm>
            <a:off x="228600" y="990600"/>
            <a:ext cx="8686800" cy="5715000"/>
          </a:xfrm>
        </p:spPr>
        <p:txBody>
          <a:bodyPr/>
          <a:lstStyle/>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t>
            </a:r>
            <a:r>
              <a:rPr lang="en-US" dirty="0" smtClean="0"/>
              <a:t>illegal:</a:t>
            </a:r>
            <a:endParaRPr lang="en-US" dirty="0"/>
          </a:p>
          <a:p>
            <a:pPr lvl="1">
              <a:spcBef>
                <a:spcPct val="20000"/>
              </a:spcBef>
              <a:buNone/>
            </a:pPr>
            <a:endParaRPr lang="en-US" dirty="0"/>
          </a:p>
          <a:p>
            <a:pPr lvl="1">
              <a:spcBef>
                <a:spcPts val="3000"/>
              </a:spcBef>
            </a:pPr>
            <a:r>
              <a:rPr lang="en-US" dirty="0"/>
              <a:t>Can not combine columns with groups functions unless when using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also illegal</a:t>
            </a:r>
          </a:p>
          <a:p>
            <a:pPr lvl="1">
              <a:spcBef>
                <a:spcPct val="20000"/>
              </a:spcBef>
            </a:pPr>
            <a:endParaRPr lang="en-US" dirty="0"/>
          </a:p>
          <a:p>
            <a:pPr lvl="1">
              <a:spcBef>
                <a:spcPct val="20000"/>
              </a:spcBef>
              <a:buNone/>
            </a:pPr>
            <a:endParaRPr lang="en-US" dirty="0"/>
          </a:p>
          <a:p>
            <a:pPr lvl="1">
              <a:spcBef>
                <a:spcPts val="3000"/>
              </a:spcBef>
            </a:pPr>
            <a:r>
              <a:rPr lang="en-US" dirty="0"/>
              <a:t>Can not use </a:t>
            </a:r>
            <a:r>
              <a:rPr lang="en-US" dirty="0">
                <a:solidFill>
                  <a:schemeClr val="accent5">
                    <a:lumMod val="20000"/>
                    <a:lumOff val="80000"/>
                  </a:schemeClr>
                </a:solidFill>
                <a:latin typeface="Consolas" pitchFamily="49" charset="0"/>
              </a:rPr>
              <a:t>WHERE</a:t>
            </a:r>
            <a:r>
              <a:rPr lang="en-US" dirty="0"/>
              <a:t> for group functions</a:t>
            </a:r>
            <a:endParaRPr lang="bg-BG"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112</a:t>
            </a:fld>
            <a:endParaRPr lang="en-US" dirty="0"/>
          </a:p>
        </p:txBody>
      </p:sp>
      <p:sp>
        <p:nvSpPr>
          <p:cNvPr id="596996" name="Rectangle 4"/>
          <p:cNvSpPr>
            <a:spLocks noChangeArrowheads="1"/>
          </p:cNvSpPr>
          <p:nvPr/>
        </p:nvSpPr>
        <p:spPr bwMode="auto">
          <a:xfrm>
            <a:off x="827088" y="17305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COUNT(LastName)</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96997" name="Rectangle 5"/>
          <p:cNvSpPr>
            <a:spLocks noChangeArrowheads="1"/>
          </p:cNvSpPr>
          <p:nvPr/>
        </p:nvSpPr>
        <p:spPr bwMode="auto">
          <a:xfrm>
            <a:off x="827088" y="4467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 </a:t>
            </a: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&gt; 30</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pic>
        <p:nvPicPr>
          <p:cNvPr id="60418" name="Picture 2" descr="http://www.clker.com/cliparts/a/f/b/2/11949838351652632215bb_stop_.svg.med.png"/>
          <p:cNvPicPr>
            <a:picLocks noChangeAspect="1" noChangeArrowheads="1"/>
          </p:cNvPicPr>
          <p:nvPr/>
        </p:nvPicPr>
        <p:blipFill>
          <a:blip r:embed="rId3" cstate="email">
            <a:duotone>
              <a:prstClr val="black"/>
              <a:schemeClr val="accent2">
                <a:lumMod val="75000"/>
                <a:tint val="45000"/>
                <a:satMod val="400000"/>
              </a:schemeClr>
            </a:duotone>
            <a:lum bright="20000"/>
            <a:extLst>
              <a:ext uri="{28A0092B-C50C-407E-A947-70E740481C1C}">
                <a14:useLocalDpi xmlns:a14="http://schemas.microsoft.com/office/drawing/2010/main"/>
              </a:ext>
            </a:extLst>
          </a:blip>
          <a:srcRect/>
          <a:stretch>
            <a:fillRect/>
          </a:stretch>
        </p:blipFill>
        <p:spPr bwMode="auto">
          <a:xfrm>
            <a:off x="7732446" y="1366773"/>
            <a:ext cx="878153" cy="843028"/>
          </a:xfrm>
          <a:prstGeom prst="rect">
            <a:avLst/>
          </a:prstGeom>
          <a:noFill/>
        </p:spPr>
      </p:pic>
      <p:pic>
        <p:nvPicPr>
          <p:cNvPr id="8" name="Picture 2" descr="http://www.clker.com/cliparts/a/f/b/2/11949838351652632215bb_stop_.svg.med.png"/>
          <p:cNvPicPr>
            <a:picLocks noChangeAspect="1" noChangeArrowheads="1"/>
          </p:cNvPicPr>
          <p:nvPr/>
        </p:nvPicPr>
        <p:blipFill>
          <a:blip r:embed="rId3" cstate="email">
            <a:duotone>
              <a:prstClr val="black"/>
              <a:schemeClr val="accent2">
                <a:lumMod val="75000"/>
                <a:tint val="45000"/>
                <a:satMod val="400000"/>
              </a:schemeClr>
            </a:duotone>
            <a:lum bright="20000"/>
            <a:extLst>
              <a:ext uri="{28A0092B-C50C-407E-A947-70E740481C1C}">
                <a14:useLocalDpi xmlns:a14="http://schemas.microsoft.com/office/drawing/2010/main"/>
              </a:ext>
            </a:extLst>
          </a:blip>
          <a:srcRect/>
          <a:stretch>
            <a:fillRect/>
          </a:stretch>
        </p:blipFill>
        <p:spPr bwMode="auto">
          <a:xfrm>
            <a:off x="7772400" y="4109972"/>
            <a:ext cx="878153" cy="843028"/>
          </a:xfrm>
          <a:prstGeom prst="rect">
            <a:avLst/>
          </a:prstGeom>
          <a:noFill/>
        </p:spPr>
      </p:pic>
    </p:spTree>
    <p:extLst>
      <p:ext uri="{BB962C8B-B14F-4D97-AF65-F5344CB8AC3E}">
        <p14:creationId xmlns:p14="http://schemas.microsoft.com/office/powerpoint/2010/main" val="72708248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smtClean="0"/>
              <a:t>Restrictions for Grouping</a:t>
            </a:r>
            <a:endParaRPr lang="bg-BG" dirty="0"/>
          </a:p>
        </p:txBody>
      </p:sp>
      <p:sp>
        <p:nvSpPr>
          <p:cNvPr id="598019" name="Rectangle 3"/>
          <p:cNvSpPr>
            <a:spLocks noGrp="1" noChangeArrowheads="1"/>
          </p:cNvSpPr>
          <p:nvPr>
            <p:ph idx="1"/>
          </p:nvPr>
        </p:nvSpPr>
        <p:spPr/>
        <p:txBody>
          <a:bodyPr/>
          <a:lstStyle/>
          <a:p>
            <a:pPr>
              <a:lnSpc>
                <a:spcPct val="100000"/>
              </a:lnSpc>
            </a:pPr>
            <a:r>
              <a:rPr lang="en-US" sz="3000" dirty="0"/>
              <a:t>When using groups we can select only columns listed in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and grouping functions over the other columns</a:t>
            </a:r>
          </a:p>
          <a:p>
            <a:pPr lvl="1">
              <a:lnSpc>
                <a:spcPct val="100000"/>
              </a:lnSpc>
            </a:pPr>
            <a:endParaRPr lang="en-US" dirty="0"/>
          </a:p>
          <a:p>
            <a:pPr lvl="1">
              <a:lnSpc>
                <a:spcPct val="100000"/>
              </a:lnSpc>
              <a:buNone/>
            </a:pPr>
            <a:endParaRPr lang="en-US" dirty="0"/>
          </a:p>
          <a:p>
            <a:pPr lvl="1">
              <a:lnSpc>
                <a:spcPct val="100000"/>
              </a:lnSpc>
              <a:spcBef>
                <a:spcPts val="3600"/>
              </a:spcBef>
            </a:pPr>
            <a:r>
              <a:rPr lang="en-US" sz="2800" dirty="0"/>
              <a:t>Can not select columns not listed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clause</a:t>
            </a:r>
          </a:p>
          <a:p>
            <a:pPr lvl="1">
              <a:lnSpc>
                <a:spcPct val="100000"/>
              </a:lnSpc>
            </a:pPr>
            <a:r>
              <a:rPr lang="en-US" sz="2800" dirty="0" smtClean="0"/>
              <a:t>It is allowed to </a:t>
            </a:r>
            <a:r>
              <a:rPr lang="en-US" sz="2800" dirty="0"/>
              <a:t>apply group functions over the columns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a:t>
            </a:r>
            <a:r>
              <a:rPr lang="en-US" sz="2800" dirty="0" smtClean="0"/>
              <a:t>clause, but has no sense</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113</a:t>
            </a:fld>
            <a:endParaRPr lang="en-US" dirty="0"/>
          </a:p>
        </p:txBody>
      </p:sp>
      <p:sp>
        <p:nvSpPr>
          <p:cNvPr id="598020" name="Rectangle 4"/>
          <p:cNvSpPr>
            <a:spLocks noChangeArrowheads="1"/>
          </p:cNvSpPr>
          <p:nvPr/>
        </p:nvSpPr>
        <p:spPr bwMode="auto">
          <a:xfrm>
            <a:off x="684213" y="2791361"/>
            <a:ext cx="7777162"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SUM(Salary) AS Cost, MIN(HireDate) as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JobTitle</a:t>
            </a:r>
          </a:p>
        </p:txBody>
      </p:sp>
    </p:spTree>
    <p:extLst>
      <p:ext uri="{BB962C8B-B14F-4D97-AF65-F5344CB8AC3E}">
        <p14:creationId xmlns:p14="http://schemas.microsoft.com/office/powerpoint/2010/main" val="373997971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3352800" y="152400"/>
            <a:ext cx="5562600" cy="914400"/>
          </a:xfrm>
        </p:spPr>
        <p:txBody>
          <a:bodyPr/>
          <a:lstStyle/>
          <a:p>
            <a:r>
              <a:rPr lang="en-US" dirty="0"/>
              <a:t>Using GROUP BY with HAVING Clause</a:t>
            </a:r>
            <a:endParaRPr lang="bg-BG" dirty="0"/>
          </a:p>
        </p:txBody>
      </p:sp>
      <p:sp>
        <p:nvSpPr>
          <p:cNvPr id="599043" name="Rectangle 3"/>
          <p:cNvSpPr>
            <a:spLocks noGrp="1" noChangeArrowheads="1"/>
          </p:cNvSpPr>
          <p:nvPr>
            <p:ph idx="1"/>
          </p:nvPr>
        </p:nvSpPr>
        <p:spPr>
          <a:xfrm>
            <a:off x="228600" y="1219200"/>
            <a:ext cx="8686800" cy="5486400"/>
          </a:xfrm>
        </p:spPr>
        <p:txBody>
          <a:bodyPr/>
          <a:lstStyle/>
          <a:p>
            <a:pPr>
              <a:lnSpc>
                <a:spcPct val="100000"/>
              </a:lnSpc>
              <a:spcBef>
                <a:spcPct val="45000"/>
              </a:spcBef>
            </a:pPr>
            <a:r>
              <a:rPr lang="en-US" dirty="0">
                <a:solidFill>
                  <a:schemeClr val="accent5">
                    <a:lumMod val="20000"/>
                    <a:lumOff val="80000"/>
                  </a:schemeClr>
                </a:solidFill>
                <a:latin typeface="Consolas" pitchFamily="49" charset="0"/>
              </a:rPr>
              <a:t>HAVING</a:t>
            </a:r>
            <a:r>
              <a:rPr lang="en-US" dirty="0"/>
              <a:t> works like </a:t>
            </a:r>
            <a:r>
              <a:rPr lang="en-US" dirty="0">
                <a:solidFill>
                  <a:schemeClr val="accent5">
                    <a:lumMod val="20000"/>
                    <a:lumOff val="80000"/>
                  </a:schemeClr>
                </a:solidFill>
                <a:latin typeface="Consolas" pitchFamily="49" charset="0"/>
              </a:rPr>
              <a:t>WHERE</a:t>
            </a:r>
            <a:r>
              <a:rPr lang="en-US" dirty="0"/>
              <a:t> but is used for the grouping functions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114</a:t>
            </a:fld>
            <a:endParaRPr lang="en-US" dirty="0"/>
          </a:p>
        </p:txBody>
      </p:sp>
      <p:sp>
        <p:nvSpPr>
          <p:cNvPr id="599044" name="Rectangle 4"/>
          <p:cNvSpPr>
            <a:spLocks noChangeArrowheads="1"/>
          </p:cNvSpPr>
          <p:nvPr/>
        </p:nvSpPr>
        <p:spPr bwMode="auto">
          <a:xfrm>
            <a:off x="827088" y="2559784"/>
            <a:ext cx="748982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 AVG(Salary) AverageSalary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DepartmentID</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HAVING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BETWEEN 3 AND 5</a:t>
            </a:r>
          </a:p>
        </p:txBody>
      </p:sp>
      <p:graphicFrame>
        <p:nvGraphicFramePr>
          <p:cNvPr id="599045" name="Group 5"/>
          <p:cNvGraphicFramePr>
            <a:graphicFrameLocks noGrp="1"/>
          </p:cNvGraphicFramePr>
          <p:nvPr/>
        </p:nvGraphicFramePr>
        <p:xfrm>
          <a:off x="827088" y="4611624"/>
          <a:ext cx="7489825" cy="1552956"/>
        </p:xfrm>
        <a:graphic>
          <a:graphicData uri="http://schemas.openxmlformats.org/drawingml/2006/table">
            <a:tbl>
              <a:tblPr/>
              <a:tblGrid>
                <a:gridCol w="2376487"/>
                <a:gridCol w="2305050"/>
                <a:gridCol w="28082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AverageSalary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27150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14400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46576113"/>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3048000" y="152400"/>
            <a:ext cx="5867400" cy="914400"/>
          </a:xfrm>
        </p:spPr>
        <p:txBody>
          <a:bodyPr/>
          <a:lstStyle/>
          <a:p>
            <a:r>
              <a:rPr lang="en-US" dirty="0"/>
              <a:t>Using Grouping Functions and Table Joins</a:t>
            </a:r>
            <a:endParaRPr lang="bg-BG" dirty="0"/>
          </a:p>
        </p:txBody>
      </p:sp>
      <p:sp>
        <p:nvSpPr>
          <p:cNvPr id="600067" name="Rectangle 3"/>
          <p:cNvSpPr>
            <a:spLocks noGrp="1" noChangeArrowheads="1"/>
          </p:cNvSpPr>
          <p:nvPr>
            <p:ph idx="1"/>
          </p:nvPr>
        </p:nvSpPr>
        <p:spPr>
          <a:xfrm>
            <a:off x="228600" y="1143000"/>
            <a:ext cx="8686800" cy="5562600"/>
          </a:xfrm>
        </p:spPr>
        <p:txBody>
          <a:bodyPr/>
          <a:lstStyle/>
          <a:p>
            <a:pPr>
              <a:spcBef>
                <a:spcPct val="45000"/>
              </a:spcBef>
            </a:pPr>
            <a:r>
              <a:rPr lang="en-US" dirty="0" smtClean="0"/>
              <a:t>Grouping </a:t>
            </a:r>
            <a:r>
              <a:rPr lang="en-US" dirty="0"/>
              <a:t>function </a:t>
            </a:r>
            <a:r>
              <a:rPr lang="en-US" dirty="0" smtClean="0"/>
              <a:t>can be applied on </a:t>
            </a:r>
            <a:r>
              <a:rPr lang="en-US" dirty="0"/>
              <a:t>columns from joined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115</a:t>
            </a:fld>
            <a:endParaRPr lang="en-US" dirty="0"/>
          </a:p>
        </p:txBody>
      </p:sp>
      <p:sp>
        <p:nvSpPr>
          <p:cNvPr id="600068" name="Rectangle 4"/>
          <p:cNvSpPr>
            <a:spLocks noChangeArrowheads="1"/>
          </p:cNvSpPr>
          <p:nvPr/>
        </p:nvSpPr>
        <p:spPr bwMode="auto">
          <a:xfrm>
            <a:off x="677863" y="2371064"/>
            <a:ext cx="7780338"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COUNT(*) AS EmpCount, d.Name AS DeptName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e JOIN 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BETWEEN '1999-2-1' AND '2002-12-31'</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HAVING COUNT(*) &gt;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EmpCount DESC</a:t>
            </a:r>
          </a:p>
        </p:txBody>
      </p:sp>
      <p:graphicFrame>
        <p:nvGraphicFramePr>
          <p:cNvPr id="600069" name="Group 5"/>
          <p:cNvGraphicFramePr>
            <a:graphicFrameLocks noGrp="1"/>
          </p:cNvGraphicFramePr>
          <p:nvPr/>
        </p:nvGraphicFramePr>
        <p:xfrm>
          <a:off x="685800" y="4919332"/>
          <a:ext cx="4465637" cy="1552956"/>
        </p:xfrm>
        <a:graphic>
          <a:graphicData uri="http://schemas.openxmlformats.org/drawingml/2006/table">
            <a:tbl>
              <a:tblPr/>
              <a:tblGrid>
                <a:gridCol w="1512887"/>
                <a:gridCol w="2952750"/>
              </a:tblGrid>
              <a:tr h="4048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95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Information Services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7619993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sisd.nl/img/artikelen/server_room.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43050" y="1123950"/>
            <a:ext cx="6076950" cy="3067050"/>
          </a:xfrm>
          <a:prstGeom prst="roundRect">
            <a:avLst>
              <a:gd name="adj" fmla="val 263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
        <p:nvSpPr>
          <p:cNvPr id="601090" name="Rectangle 2"/>
          <p:cNvSpPr>
            <a:spLocks noGrp="1" noChangeArrowheads="1"/>
          </p:cNvSpPr>
          <p:nvPr>
            <p:ph type="ctrTitle"/>
          </p:nvPr>
        </p:nvSpPr>
        <p:spPr>
          <a:xfrm>
            <a:off x="1447800" y="4724401"/>
            <a:ext cx="6248400" cy="685800"/>
          </a:xfrm>
        </p:spPr>
        <p:txBody>
          <a:bodyPr/>
          <a:lstStyle/>
          <a:p>
            <a:r>
              <a:rPr lang="en-US" dirty="0"/>
              <a:t>SQL Language</a:t>
            </a:r>
            <a:endParaRPr lang="bg-BG" dirty="0"/>
          </a:p>
        </p:txBody>
      </p:sp>
      <p:sp>
        <p:nvSpPr>
          <p:cNvPr id="4" name="Subtitle 3"/>
          <p:cNvSpPr>
            <a:spLocks noGrp="1"/>
          </p:cNvSpPr>
          <p:nvPr>
            <p:ph type="subTitle" idx="1"/>
          </p:nvPr>
        </p:nvSpPr>
        <p:spPr>
          <a:xfrm>
            <a:off x="1447800" y="5526880"/>
            <a:ext cx="6248400" cy="569120"/>
          </a:xfrm>
        </p:spPr>
        <p:txBody>
          <a:bodyPr/>
          <a:lstStyle/>
          <a:p>
            <a:r>
              <a:rPr dirty="0" smtClean="0"/>
              <a:t>SQL Server Functions</a:t>
            </a:r>
            <a:endParaRPr lang="bg-BG" dirty="0"/>
          </a:p>
        </p:txBody>
      </p:sp>
      <p:pic>
        <p:nvPicPr>
          <p:cNvPr id="5" name="Picture 2" descr="http://hafizeaslan.com/sql.gif"/>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674713" y="2285999"/>
            <a:ext cx="1748080" cy="984600"/>
          </a:xfrm>
          <a:prstGeom prst="ellipse">
            <a:avLst/>
          </a:prstGeom>
          <a:noFill/>
          <a:ln>
            <a:noFill/>
          </a:ln>
          <a:effectLst>
            <a:softEdge rad="63500"/>
          </a:effectLst>
        </p:spPr>
      </p:pic>
    </p:spTree>
    <p:extLst>
      <p:ext uri="{BB962C8B-B14F-4D97-AF65-F5344CB8AC3E}">
        <p14:creationId xmlns:p14="http://schemas.microsoft.com/office/powerpoint/2010/main" val="41990232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1828800" y="152400"/>
            <a:ext cx="7086600" cy="914400"/>
          </a:xfrm>
        </p:spPr>
        <p:txBody>
          <a:bodyPr/>
          <a:lstStyle/>
          <a:p>
            <a:r>
              <a:rPr lang="en-US" dirty="0"/>
              <a:t>Standard Functions in Microsoft </a:t>
            </a:r>
            <a:r>
              <a:rPr lang="en-US" dirty="0" smtClean="0"/>
              <a:t>SQL Server</a:t>
            </a:r>
            <a:endParaRPr lang="bg-BG" dirty="0"/>
          </a:p>
        </p:txBody>
      </p:sp>
      <p:sp>
        <p:nvSpPr>
          <p:cNvPr id="603139" name="Rectangle 3"/>
          <p:cNvSpPr>
            <a:spLocks noGrp="1" noChangeArrowheads="1"/>
          </p:cNvSpPr>
          <p:nvPr>
            <p:ph idx="1"/>
          </p:nvPr>
        </p:nvSpPr>
        <p:spPr>
          <a:xfrm>
            <a:off x="228600" y="1219200"/>
            <a:ext cx="8686800" cy="5486400"/>
          </a:xfrm>
        </p:spPr>
        <p:txBody>
          <a:bodyPr/>
          <a:lstStyle/>
          <a:p>
            <a:pPr>
              <a:lnSpc>
                <a:spcPct val="100000"/>
              </a:lnSpc>
            </a:pPr>
            <a:r>
              <a:rPr lang="en-US" dirty="0"/>
              <a:t>Single-row functions</a:t>
            </a:r>
          </a:p>
          <a:p>
            <a:pPr lvl="1">
              <a:lnSpc>
                <a:spcPct val="100000"/>
              </a:lnSpc>
            </a:pPr>
            <a:r>
              <a:rPr lang="en-US" dirty="0"/>
              <a:t>String functions</a:t>
            </a:r>
          </a:p>
          <a:p>
            <a:pPr lvl="1">
              <a:lnSpc>
                <a:spcPct val="100000"/>
              </a:lnSpc>
            </a:pPr>
            <a:r>
              <a:rPr lang="en-US" dirty="0"/>
              <a:t>Mathematical functions</a:t>
            </a:r>
          </a:p>
          <a:p>
            <a:pPr lvl="1">
              <a:lnSpc>
                <a:spcPct val="100000"/>
              </a:lnSpc>
            </a:pPr>
            <a:r>
              <a:rPr lang="en-US" dirty="0"/>
              <a:t>Date functions</a:t>
            </a:r>
          </a:p>
          <a:p>
            <a:pPr lvl="1">
              <a:lnSpc>
                <a:spcPct val="100000"/>
              </a:lnSpc>
            </a:pPr>
            <a:r>
              <a:rPr lang="en-US" dirty="0"/>
              <a:t>Conversion functions</a:t>
            </a:r>
          </a:p>
          <a:p>
            <a:pPr>
              <a:lnSpc>
                <a:spcPct val="100000"/>
              </a:lnSpc>
            </a:pPr>
            <a:r>
              <a:rPr lang="en-US" dirty="0"/>
              <a:t>Multiple-row functions</a:t>
            </a:r>
          </a:p>
          <a:p>
            <a:pPr lvl="1">
              <a:lnSpc>
                <a:spcPct val="100000"/>
              </a:lnSpc>
            </a:pPr>
            <a:r>
              <a:rPr lang="en-US" dirty="0"/>
              <a:t>Aggregate functions</a:t>
            </a:r>
            <a:endParaRPr lang="en-US" noProof="1"/>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117</a:t>
            </a:fld>
            <a:endParaRPr lang="en-US" dirty="0"/>
          </a:p>
        </p:txBody>
      </p:sp>
      <p:pic>
        <p:nvPicPr>
          <p:cNvPr id="39938" name="Picture 2" descr="http://deepanjalidecor.files.wordpress.com/2009/10/87798_wall-abstrac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1763358"/>
            <a:ext cx="2438400" cy="1818042"/>
          </a:xfrm>
          <a:prstGeom prst="roundRect">
            <a:avLst>
              <a:gd name="adj" fmla="val 8327"/>
            </a:avLst>
          </a:prstGeom>
          <a:noFill/>
          <a:ln>
            <a:solidFill>
              <a:schemeClr val="accent5">
                <a:lumMod val="75000"/>
              </a:schemeClr>
            </a:solidFill>
          </a:ln>
          <a:scene3d>
            <a:camera prst="orthographicFront"/>
            <a:lightRig rig="threePt" dir="t"/>
          </a:scene3d>
          <a:sp3d>
            <a:bevelT/>
          </a:sp3d>
        </p:spPr>
      </p:pic>
      <p:pic>
        <p:nvPicPr>
          <p:cNvPr id="50178" name="Picture 2" descr="http://www.nhcs.k12.nc.us/freeman/images/practice/images/mathlogo.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96000" y="4572000"/>
            <a:ext cx="2453400" cy="1657350"/>
          </a:xfrm>
          <a:prstGeom prst="roundRect">
            <a:avLst>
              <a:gd name="adj" fmla="val 8327"/>
            </a:avLst>
          </a:prstGeom>
          <a:noFill/>
          <a:scene3d>
            <a:camera prst="orthographicFront"/>
            <a:lightRig rig="threePt" dir="t"/>
          </a:scene3d>
          <a:sp3d>
            <a:bevelT w="152400" h="50800" prst="softRound"/>
          </a:sp3d>
        </p:spPr>
      </p:pic>
      <p:sp>
        <p:nvSpPr>
          <p:cNvPr id="7" name="TextBox 6"/>
          <p:cNvSpPr txBox="1"/>
          <p:nvPr/>
        </p:nvSpPr>
        <p:spPr>
          <a:xfrm rot="21368992">
            <a:off x="6197169" y="1828800"/>
            <a:ext cx="2209800" cy="1600200"/>
          </a:xfrm>
          <a:prstGeom prst="roundRect">
            <a:avLst>
              <a:gd name="adj" fmla="val 6724"/>
            </a:avLst>
          </a:prstGeom>
          <a:noFill/>
          <a:ln>
            <a:noFill/>
          </a:ln>
          <a:effectLst>
            <a:outerShdw blurRad="50800" dist="38100" dir="2700000" algn="tl" rotWithShape="0">
              <a:schemeClr val="bg1">
                <a:lumMod val="85000"/>
                <a:lumOff val="15000"/>
                <a:alpha val="40000"/>
              </a:schemeClr>
            </a:outerShdw>
          </a:effectLst>
          <a:scene3d>
            <a:camera prst="orthographicFront"/>
            <a:lightRig rig="contrasting" dir="t">
              <a:rot lat="0" lon="0" rev="16500000"/>
            </a:lightRig>
          </a:scene3d>
          <a:sp3d prstMaterial="matte">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ctr" anchorCtr="0">
            <a:noAutofit/>
            <a:sp3d contourW="25400" prstMaterial="translucentPowder">
              <a:contourClr>
                <a:schemeClr val="accent5">
                  <a:lumMod val="75000"/>
                </a:schemeClr>
              </a:contourClr>
            </a:sp3d>
          </a:bodyPr>
          <a:lstStyle/>
          <a:p>
            <a:pPr algn="ctr"/>
            <a:r>
              <a:rPr lang="en-US" sz="6600" b="1" dirty="0" smtClean="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Tree>
    <p:extLst>
      <p:ext uri="{BB962C8B-B14F-4D97-AF65-F5344CB8AC3E}">
        <p14:creationId xmlns:p14="http://schemas.microsoft.com/office/powerpoint/2010/main" val="1523564486"/>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dirty="0"/>
              <a:t>COALESCE() Function</a:t>
            </a:r>
            <a:endParaRPr lang="bg-BG" dirty="0"/>
          </a:p>
        </p:txBody>
      </p:sp>
      <p:sp>
        <p:nvSpPr>
          <p:cNvPr id="604163" name="Rectangle 3"/>
          <p:cNvSpPr>
            <a:spLocks noGrp="1" noChangeArrowheads="1"/>
          </p:cNvSpPr>
          <p:nvPr>
            <p:ph idx="1"/>
          </p:nvPr>
        </p:nvSpPr>
        <p:spPr/>
        <p:txBody>
          <a:bodyPr/>
          <a:lstStyle/>
          <a:p>
            <a:pPr>
              <a:lnSpc>
                <a:spcPct val="100000"/>
              </a:lnSpc>
            </a:pPr>
            <a:r>
              <a:rPr lang="en-US" sz="3000" dirty="0">
                <a:solidFill>
                  <a:schemeClr val="accent5">
                    <a:lumMod val="20000"/>
                    <a:lumOff val="80000"/>
                  </a:schemeClr>
                </a:solidFill>
                <a:latin typeface="Consolas" pitchFamily="49" charset="0"/>
              </a:rPr>
              <a:t>COALESCE</a:t>
            </a:r>
            <a:r>
              <a:rPr lang="en-US" sz="3000" noProof="1">
                <a:solidFill>
                  <a:schemeClr val="accent5">
                    <a:lumMod val="20000"/>
                    <a:lumOff val="80000"/>
                  </a:schemeClr>
                </a:solidFill>
                <a:latin typeface="Consolas" pitchFamily="49" charset="0"/>
              </a:rPr>
              <a:t>(&lt;value&gt;,&lt;default_value&gt;)</a:t>
            </a:r>
            <a:r>
              <a:rPr lang="en-US" sz="3000" noProof="1"/>
              <a:t> – converts </a:t>
            </a:r>
            <a:r>
              <a:rPr lang="en-US" sz="3000" noProof="1">
                <a:solidFill>
                  <a:schemeClr val="accent5">
                    <a:lumMod val="20000"/>
                    <a:lumOff val="80000"/>
                  </a:schemeClr>
                </a:solidFill>
                <a:latin typeface="Consolas" pitchFamily="49" charset="0"/>
              </a:rPr>
              <a:t>NULL</a:t>
            </a:r>
            <a:r>
              <a:rPr lang="en-US" sz="3000" noProof="1"/>
              <a:t> values to given default value</a:t>
            </a:r>
            <a:endParaRPr lang="en-US" noProof="1"/>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118</a:t>
            </a:fld>
            <a:endParaRPr lang="en-US" dirty="0"/>
          </a:p>
        </p:txBody>
      </p:sp>
      <p:sp>
        <p:nvSpPr>
          <p:cNvPr id="604164" name="Rectangle 4"/>
          <p:cNvSpPr>
            <a:spLocks noChangeArrowheads="1"/>
          </p:cNvSpPr>
          <p:nvPr/>
        </p:nvSpPr>
        <p:spPr bwMode="auto">
          <a:xfrm>
            <a:off x="838200" y="2286000"/>
            <a:ext cx="7478713"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COALESCE(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EndDate,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 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04165" name="Group 5"/>
          <p:cNvGraphicFramePr>
            <a:graphicFrameLocks noGrp="1"/>
          </p:cNvGraphicFramePr>
          <p:nvPr/>
        </p:nvGraphicFramePr>
        <p:xfrm>
          <a:off x="838200" y="3657600"/>
          <a:ext cx="7478713" cy="2695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End Date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2006-07-02 08:19:43.983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Cycling Cap</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Full-Finger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Half-Finger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Mountain Frame</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7985974"/>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String Functions</a:t>
            </a:r>
            <a:endParaRPr lang="bg-BG" dirty="0"/>
          </a:p>
        </p:txBody>
      </p:sp>
      <p:sp>
        <p:nvSpPr>
          <p:cNvPr id="605187" name="Rectangle 3"/>
          <p:cNvSpPr>
            <a:spLocks noGrp="1" noChangeArrowheads="1"/>
          </p:cNvSpPr>
          <p:nvPr>
            <p:ph idx="1"/>
          </p:nvPr>
        </p:nvSpPr>
        <p:spPr>
          <a:xfrm>
            <a:off x="228600" y="990600"/>
            <a:ext cx="8686800" cy="5715000"/>
          </a:xfrm>
        </p:spPr>
        <p:txBody>
          <a:bodyPr/>
          <a:lstStyle/>
          <a:p>
            <a:pPr>
              <a:lnSpc>
                <a:spcPct val="100000"/>
              </a:lnSpc>
            </a:pPr>
            <a:r>
              <a:rPr lang="en-US" dirty="0"/>
              <a:t>Changing the casing – </a:t>
            </a:r>
            <a:r>
              <a:rPr lang="en-US" dirty="0">
                <a:solidFill>
                  <a:schemeClr val="accent5">
                    <a:lumMod val="20000"/>
                    <a:lumOff val="80000"/>
                  </a:schemeClr>
                </a:solidFill>
                <a:latin typeface="Consolas" pitchFamily="49" charset="0"/>
              </a:rPr>
              <a:t>LOWER</a:t>
            </a:r>
            <a:r>
              <a:rPr lang="en-US" dirty="0"/>
              <a:t>, </a:t>
            </a:r>
            <a:r>
              <a:rPr lang="en-US" dirty="0">
                <a:solidFill>
                  <a:schemeClr val="accent5">
                    <a:lumMod val="20000"/>
                    <a:lumOff val="80000"/>
                  </a:schemeClr>
                </a:solidFill>
                <a:latin typeface="Consolas" pitchFamily="49" charset="0"/>
              </a:rPr>
              <a:t>UPPER</a:t>
            </a:r>
          </a:p>
          <a:p>
            <a:pPr>
              <a:lnSpc>
                <a:spcPct val="100000"/>
              </a:lnSpc>
            </a:pPr>
            <a:r>
              <a:rPr lang="en-US" dirty="0"/>
              <a:t>Manipulating characters – </a:t>
            </a:r>
            <a:r>
              <a:rPr kumimoji="0" lang="en-US" dirty="0">
                <a:solidFill>
                  <a:schemeClr val="accent5">
                    <a:lumMod val="20000"/>
                    <a:lumOff val="80000"/>
                  </a:schemeClr>
                </a:solidFill>
                <a:latin typeface="Consolas" pitchFamily="49" charset="0"/>
              </a:rPr>
              <a:t>SUBSTRING</a:t>
            </a:r>
            <a:r>
              <a:rPr kumimoji="0" lang="en-US" dirty="0"/>
              <a:t>, </a:t>
            </a:r>
            <a:r>
              <a:rPr lang="en-US" dirty="0">
                <a:solidFill>
                  <a:schemeClr val="accent5">
                    <a:lumMod val="20000"/>
                    <a:lumOff val="80000"/>
                  </a:schemeClr>
                </a:solidFill>
                <a:latin typeface="Consolas" pitchFamily="49" charset="0"/>
              </a:rPr>
              <a:t>LEN</a:t>
            </a:r>
            <a:r>
              <a:rPr lang="en-US" dirty="0"/>
              <a:t>, </a:t>
            </a:r>
            <a:r>
              <a:rPr lang="en-US" dirty="0">
                <a:solidFill>
                  <a:schemeClr val="accent5">
                    <a:lumMod val="20000"/>
                    <a:lumOff val="80000"/>
                  </a:schemeClr>
                </a:solidFill>
                <a:latin typeface="Consolas" pitchFamily="49" charset="0"/>
              </a:rPr>
              <a:t>LEFT</a:t>
            </a:r>
            <a:r>
              <a:rPr lang="en-US" dirty="0"/>
              <a:t>, </a:t>
            </a:r>
            <a:r>
              <a:rPr lang="en-US" dirty="0">
                <a:solidFill>
                  <a:schemeClr val="accent5">
                    <a:lumMod val="20000"/>
                    <a:lumOff val="80000"/>
                  </a:schemeClr>
                </a:solidFill>
                <a:latin typeface="Consolas" pitchFamily="49" charset="0"/>
              </a:rPr>
              <a:t>RIGHT</a:t>
            </a:r>
            <a:r>
              <a:rPr lang="en-US" dirty="0"/>
              <a:t>, </a:t>
            </a:r>
            <a:r>
              <a:rPr lang="en-US" dirty="0">
                <a:solidFill>
                  <a:schemeClr val="accent5">
                    <a:lumMod val="20000"/>
                    <a:lumOff val="80000"/>
                  </a:schemeClr>
                </a:solidFill>
                <a:latin typeface="Consolas" pitchFamily="49" charset="0"/>
              </a:rPr>
              <a:t>LTRIM</a:t>
            </a:r>
            <a:r>
              <a:rPr lang="en-US" dirty="0"/>
              <a:t>, </a:t>
            </a:r>
            <a:r>
              <a:rPr lang="en-US" dirty="0">
                <a:solidFill>
                  <a:schemeClr val="accent5">
                    <a:lumMod val="20000"/>
                    <a:lumOff val="80000"/>
                  </a:schemeClr>
                </a:solidFill>
                <a:latin typeface="Consolas" pitchFamily="49" charset="0"/>
              </a:rPr>
              <a:t>REPLACE</a:t>
            </a:r>
            <a:endParaRPr kumimoji="0" lang="en-US" noProof="1">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119</a:t>
            </a:fld>
            <a:endParaRPr lang="en-US" dirty="0"/>
          </a:p>
        </p:txBody>
      </p:sp>
      <p:sp>
        <p:nvSpPr>
          <p:cNvPr id="605188" name="Rectangle 4"/>
          <p:cNvSpPr>
            <a:spLocks noChangeArrowheads="1"/>
          </p:cNvSpPr>
          <p:nvPr/>
        </p:nvSpPr>
        <p:spPr bwMode="auto">
          <a:xfrm>
            <a:off x="838200" y="2819400"/>
            <a:ext cx="74787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LEN(LastName)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LastNameLen,</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UPPER(LastName)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UpperLastName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RIGHT(LastName, 3)</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'son'</a:t>
            </a:r>
          </a:p>
        </p:txBody>
      </p:sp>
      <p:graphicFrame>
        <p:nvGraphicFramePr>
          <p:cNvPr id="605189" name="Group 5"/>
          <p:cNvGraphicFramePr>
            <a:graphicFrameLocks noGrp="1"/>
          </p:cNvGraphicFramePr>
          <p:nvPr/>
        </p:nvGraphicFramePr>
        <p:xfrm>
          <a:off x="838200" y="4495800"/>
          <a:ext cx="7478713" cy="1933956"/>
        </p:xfrm>
        <a:graphic>
          <a:graphicData uri="http://schemas.openxmlformats.org/drawingml/2006/table">
            <a:tbl>
              <a:tblPr/>
              <a:tblGrid>
                <a:gridCol w="2365375"/>
                <a:gridCol w="2520950"/>
                <a:gridCol w="2592388"/>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LastNameLen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UpperLastName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676581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Relationships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Relationships are dependencies between the entities</a:t>
            </a:r>
            <a:r>
              <a:rPr lang="bg-BG" dirty="0" smtClean="0"/>
              <a:t>:</a:t>
            </a:r>
          </a:p>
          <a:p>
            <a:pPr lvl="1"/>
            <a:endParaRPr lang="en-US" dirty="0" smtClean="0"/>
          </a:p>
          <a:p>
            <a:pPr lvl="1"/>
            <a:endParaRPr lang="en-US" dirty="0" smtClean="0"/>
          </a:p>
          <a:p>
            <a:pPr lvl="1">
              <a:buNone/>
            </a:pPr>
            <a:endParaRPr lang="bg-BG" dirty="0" smtClean="0"/>
          </a:p>
          <a:p>
            <a:pPr lvl="1">
              <a:spcBef>
                <a:spcPts val="3000"/>
              </a:spcBef>
            </a:pPr>
            <a:r>
              <a:rPr lang="bg-BG" dirty="0" smtClean="0"/>
              <a:t>"</a:t>
            </a:r>
            <a:r>
              <a:rPr lang="en-US" dirty="0" smtClean="0">
                <a:solidFill>
                  <a:schemeClr val="accent5">
                    <a:lumMod val="20000"/>
                    <a:lumOff val="80000"/>
                  </a:schemeClr>
                </a:solidFill>
                <a:latin typeface="Consolas" pitchFamily="49" charset="0"/>
                <a:cs typeface="Consolas" pitchFamily="49" charset="0"/>
              </a:rPr>
              <a:t>Students</a:t>
            </a:r>
            <a:r>
              <a:rPr lang="en-US" dirty="0" smtClean="0">
                <a:solidFill>
                  <a:schemeClr val="accent5">
                    <a:lumMod val="20000"/>
                    <a:lumOff val="80000"/>
                  </a:schemeClr>
                </a:solidFill>
              </a:rPr>
              <a:t> </a:t>
            </a:r>
            <a:r>
              <a:rPr lang="en-US" dirty="0" smtClean="0"/>
              <a:t>are trained in </a:t>
            </a:r>
            <a:r>
              <a:rPr lang="en-US" dirty="0" smtClean="0">
                <a:solidFill>
                  <a:schemeClr val="accent5">
                    <a:lumMod val="20000"/>
                    <a:lumOff val="80000"/>
                  </a:schemeClr>
                </a:solidFill>
                <a:latin typeface="Consolas" pitchFamily="49" charset="0"/>
                <a:cs typeface="Consolas" pitchFamily="49" charset="0"/>
              </a:rPr>
              <a:t>courses</a:t>
            </a:r>
            <a:r>
              <a:rPr lang="bg-BG" dirty="0" smtClean="0"/>
              <a:t>"</a:t>
            </a:r>
            <a:r>
              <a:rPr lang="en-US" dirty="0" smtClean="0"/>
              <a:t> – many-to-many relationship</a:t>
            </a:r>
          </a:p>
          <a:p>
            <a:pPr lvl="1"/>
            <a:r>
              <a:rPr lang="bg-BG" dirty="0" smtClean="0"/>
              <a:t>"</a:t>
            </a:r>
            <a:r>
              <a:rPr lang="en-US" dirty="0" smtClean="0">
                <a:solidFill>
                  <a:schemeClr val="accent5">
                    <a:lumMod val="20000"/>
                    <a:lumOff val="80000"/>
                  </a:schemeClr>
                </a:solidFill>
                <a:latin typeface="Consolas" pitchFamily="49" charset="0"/>
                <a:cs typeface="Consolas" pitchFamily="49" charset="0"/>
              </a:rPr>
              <a:t>Courses</a:t>
            </a:r>
            <a:r>
              <a:rPr lang="en-US" dirty="0" smtClean="0">
                <a:solidFill>
                  <a:schemeClr val="accent5">
                    <a:lumMod val="20000"/>
                    <a:lumOff val="80000"/>
                  </a:schemeClr>
                </a:solidFill>
              </a:rPr>
              <a:t> </a:t>
            </a:r>
            <a:r>
              <a:rPr lang="en-US" dirty="0" smtClean="0"/>
              <a:t>are held in </a:t>
            </a:r>
            <a:r>
              <a:rPr lang="en-US" dirty="0" smtClean="0">
                <a:solidFill>
                  <a:schemeClr val="accent5">
                    <a:lumMod val="20000"/>
                    <a:lumOff val="80000"/>
                  </a:schemeClr>
                </a:solidFill>
                <a:latin typeface="Consolas" pitchFamily="49" charset="0"/>
                <a:cs typeface="Consolas" pitchFamily="49" charset="0"/>
              </a:rPr>
              <a:t>towns</a:t>
            </a:r>
            <a:r>
              <a:rPr lang="bg-BG" dirty="0" smtClean="0"/>
              <a:t>" – </a:t>
            </a:r>
            <a:r>
              <a:rPr lang="en-US" dirty="0" smtClean="0"/>
              <a:t>many-to-one (or many-to-many) relationship</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 name="Rectangle 5"/>
          <p:cNvSpPr>
            <a:spLocks noChangeArrowheads="1"/>
          </p:cNvSpPr>
          <p:nvPr/>
        </p:nvSpPr>
        <p:spPr bwMode="auto">
          <a:xfrm>
            <a:off x="609600" y="2286000"/>
            <a:ext cx="78486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trained in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various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 and 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10" name="Rectangle 9"/>
          <p:cNvSpPr>
            <a:spLocks noChangeArrowheads="1"/>
          </p:cNvSpPr>
          <p:nvPr/>
        </p:nvSpPr>
        <p:spPr bwMode="auto">
          <a:xfrm>
            <a:off x="1467678" y="2713383"/>
            <a:ext cx="1225826"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1" name="Rectangle 10"/>
          <p:cNvSpPr>
            <a:spLocks noChangeArrowheads="1"/>
          </p:cNvSpPr>
          <p:nvPr/>
        </p:nvSpPr>
        <p:spPr bwMode="auto">
          <a:xfrm>
            <a:off x="3703983" y="2713383"/>
            <a:ext cx="2103783"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2" name="Rectangle 11"/>
          <p:cNvSpPr>
            <a:spLocks noChangeArrowheads="1"/>
          </p:cNvSpPr>
          <p:nvPr/>
        </p:nvSpPr>
        <p:spPr bwMode="auto">
          <a:xfrm>
            <a:off x="6927574" y="2713383"/>
            <a:ext cx="1113183"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3" name="Rectangle 12"/>
          <p:cNvSpPr>
            <a:spLocks noChangeArrowheads="1"/>
          </p:cNvSpPr>
          <p:nvPr/>
        </p:nvSpPr>
        <p:spPr bwMode="auto">
          <a:xfrm>
            <a:off x="1189384" y="3067878"/>
            <a:ext cx="1086677"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4" name="Rectangle 13"/>
          <p:cNvSpPr>
            <a:spLocks noChangeArrowheads="1"/>
          </p:cNvSpPr>
          <p:nvPr/>
        </p:nvSpPr>
        <p:spPr bwMode="auto">
          <a:xfrm>
            <a:off x="2332383" y="3067878"/>
            <a:ext cx="1630017"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5" name="Rectangle 14"/>
          <p:cNvSpPr>
            <a:spLocks noChangeArrowheads="1"/>
          </p:cNvSpPr>
          <p:nvPr/>
        </p:nvSpPr>
        <p:spPr bwMode="auto">
          <a:xfrm>
            <a:off x="5380384" y="3067878"/>
            <a:ext cx="85145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29439399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Other Functions</a:t>
            </a:r>
            <a:endParaRPr lang="bg-BG" dirty="0"/>
          </a:p>
        </p:txBody>
      </p:sp>
      <p:sp>
        <p:nvSpPr>
          <p:cNvPr id="606211" name="Rectangle 3"/>
          <p:cNvSpPr>
            <a:spLocks noGrp="1" noChangeArrowheads="1"/>
          </p:cNvSpPr>
          <p:nvPr>
            <p:ph idx="1"/>
          </p:nvPr>
        </p:nvSpPr>
        <p:spPr/>
        <p:txBody>
          <a:bodyPr/>
          <a:lstStyle/>
          <a:p>
            <a:pPr>
              <a:lnSpc>
                <a:spcPct val="100000"/>
              </a:lnSpc>
              <a:spcBef>
                <a:spcPct val="20000"/>
              </a:spcBef>
            </a:pPr>
            <a:r>
              <a:rPr lang="en-US" dirty="0"/>
              <a:t>Mathematical Functions – </a:t>
            </a:r>
            <a:r>
              <a:rPr lang="en-US" sz="3000" dirty="0">
                <a:solidFill>
                  <a:schemeClr val="accent5">
                    <a:lumMod val="20000"/>
                    <a:lumOff val="80000"/>
                  </a:schemeClr>
                </a:solidFill>
                <a:latin typeface="Consolas" pitchFamily="49" charset="0"/>
              </a:rPr>
              <a:t>ROUND</a:t>
            </a:r>
            <a:r>
              <a:rPr lang="en-US" sz="3000" dirty="0"/>
              <a:t>, </a:t>
            </a:r>
            <a:r>
              <a:rPr lang="en-US" sz="3000" dirty="0">
                <a:solidFill>
                  <a:schemeClr val="accent5">
                    <a:lumMod val="20000"/>
                    <a:lumOff val="80000"/>
                  </a:schemeClr>
                </a:solidFill>
                <a:latin typeface="Consolas" pitchFamily="49" charset="0"/>
              </a:rPr>
              <a:t>FLOOR</a:t>
            </a:r>
            <a:r>
              <a:rPr lang="en-US" sz="3000" dirty="0"/>
              <a:t>, </a:t>
            </a:r>
            <a:r>
              <a:rPr lang="en-US" sz="3000" dirty="0">
                <a:solidFill>
                  <a:schemeClr val="accent5">
                    <a:lumMod val="20000"/>
                    <a:lumOff val="80000"/>
                  </a:schemeClr>
                </a:solidFill>
                <a:latin typeface="Consolas" pitchFamily="49" charset="0"/>
              </a:rPr>
              <a:t>POWER</a:t>
            </a:r>
            <a:r>
              <a:rPr lang="en-US" sz="3000" dirty="0"/>
              <a:t>, </a:t>
            </a:r>
            <a:r>
              <a:rPr lang="en-US" sz="3000" dirty="0">
                <a:solidFill>
                  <a:schemeClr val="accent5">
                    <a:lumMod val="20000"/>
                    <a:lumOff val="80000"/>
                  </a:schemeClr>
                </a:solidFill>
                <a:latin typeface="Consolas" pitchFamily="49" charset="0"/>
              </a:rPr>
              <a:t>ABS</a:t>
            </a:r>
            <a:r>
              <a:rPr lang="en-US" sz="3000" dirty="0"/>
              <a:t>, </a:t>
            </a:r>
            <a:r>
              <a:rPr lang="en-US" sz="3000" dirty="0">
                <a:solidFill>
                  <a:schemeClr val="accent5">
                    <a:lumMod val="20000"/>
                    <a:lumOff val="80000"/>
                  </a:schemeClr>
                </a:solidFill>
                <a:latin typeface="Consolas" pitchFamily="49" charset="0"/>
              </a:rPr>
              <a:t>SQRT</a:t>
            </a:r>
            <a:r>
              <a:rPr lang="en-US" sz="3000" dirty="0"/>
              <a:t>, </a:t>
            </a:r>
            <a:r>
              <a:rPr lang="en-US" sz="3000" dirty="0">
                <a:latin typeface="Courier New" pitchFamily="49" charset="0"/>
              </a:rPr>
              <a:t>…</a:t>
            </a:r>
          </a:p>
          <a:p>
            <a:pPr>
              <a:lnSpc>
                <a:spcPct val="100000"/>
              </a:lnSpc>
              <a:spcBef>
                <a:spcPct val="20000"/>
              </a:spcBef>
              <a:buNone/>
            </a:pPr>
            <a:endParaRPr lang="en-US" sz="3000" dirty="0">
              <a:latin typeface="Courier New" pitchFamily="49" charset="0"/>
            </a:endParaRPr>
          </a:p>
          <a:p>
            <a:pPr>
              <a:lnSpc>
                <a:spcPct val="100000"/>
              </a:lnSpc>
              <a:spcBef>
                <a:spcPts val="3600"/>
              </a:spcBef>
            </a:pPr>
            <a:r>
              <a:rPr lang="en-US" dirty="0"/>
              <a:t>Date Functions – </a:t>
            </a:r>
            <a:r>
              <a:rPr lang="en-US" sz="3000" dirty="0">
                <a:solidFill>
                  <a:schemeClr val="accent5">
                    <a:lumMod val="20000"/>
                    <a:lumOff val="80000"/>
                  </a:schemeClr>
                </a:solidFill>
                <a:latin typeface="Consolas" pitchFamily="49" charset="0"/>
              </a:rPr>
              <a:t>GETDATE</a:t>
            </a:r>
            <a:r>
              <a:rPr lang="en-US" sz="3000" dirty="0"/>
              <a:t>, </a:t>
            </a:r>
            <a:r>
              <a:rPr lang="en-US" sz="3000" dirty="0">
                <a:solidFill>
                  <a:schemeClr val="accent5">
                    <a:lumMod val="20000"/>
                    <a:lumOff val="80000"/>
                  </a:schemeClr>
                </a:solidFill>
                <a:latin typeface="Consolas" pitchFamily="49" charset="0"/>
              </a:rPr>
              <a:t>DATEADD</a:t>
            </a:r>
            <a:r>
              <a:rPr lang="en-US" sz="3000" dirty="0"/>
              <a:t>, </a:t>
            </a:r>
            <a:r>
              <a:rPr lang="en-US" sz="3000" dirty="0">
                <a:solidFill>
                  <a:schemeClr val="accent5">
                    <a:lumMod val="20000"/>
                    <a:lumOff val="80000"/>
                  </a:schemeClr>
                </a:solidFill>
                <a:latin typeface="Consolas" pitchFamily="49" charset="0"/>
              </a:rPr>
              <a:t>DAY</a:t>
            </a:r>
            <a:r>
              <a:rPr lang="en-US" sz="3000" dirty="0"/>
              <a:t>, </a:t>
            </a:r>
            <a:r>
              <a:rPr lang="en-US" sz="3000" dirty="0">
                <a:solidFill>
                  <a:schemeClr val="accent5">
                    <a:lumMod val="20000"/>
                    <a:lumOff val="80000"/>
                  </a:schemeClr>
                </a:solidFill>
                <a:latin typeface="Consolas" pitchFamily="49" charset="0"/>
              </a:rPr>
              <a:t>MONTH</a:t>
            </a:r>
            <a:r>
              <a:rPr lang="en-US" sz="3000" dirty="0"/>
              <a:t>, </a:t>
            </a:r>
            <a:r>
              <a:rPr lang="en-US" sz="3000" dirty="0">
                <a:solidFill>
                  <a:schemeClr val="accent5">
                    <a:lumMod val="20000"/>
                    <a:lumOff val="80000"/>
                  </a:schemeClr>
                </a:solidFill>
                <a:latin typeface="Consolas" pitchFamily="49" charset="0"/>
              </a:rPr>
              <a:t>YEAR</a:t>
            </a:r>
            <a:r>
              <a:rPr lang="en-US" sz="3000" dirty="0"/>
              <a:t>, </a:t>
            </a:r>
            <a:r>
              <a:rPr lang="en-US" sz="3000" dirty="0">
                <a:latin typeface="Courier New" pitchFamily="49" charset="0"/>
              </a:rPr>
              <a:t>…</a:t>
            </a:r>
          </a:p>
          <a:p>
            <a:pPr>
              <a:lnSpc>
                <a:spcPct val="100000"/>
              </a:lnSpc>
              <a:spcBef>
                <a:spcPct val="20000"/>
              </a:spcBef>
            </a:pPr>
            <a:r>
              <a:rPr lang="en-US" dirty="0"/>
              <a:t>Conversion Functions – </a:t>
            </a:r>
            <a:r>
              <a:rPr lang="en-US" sz="3000" dirty="0">
                <a:solidFill>
                  <a:schemeClr val="accent5">
                    <a:lumMod val="20000"/>
                    <a:lumOff val="80000"/>
                  </a:schemeClr>
                </a:solidFill>
                <a:latin typeface="Consolas" pitchFamily="49" charset="0"/>
              </a:rPr>
              <a:t>CONVERT</a:t>
            </a:r>
            <a:r>
              <a:rPr lang="en-US" sz="3000" dirty="0"/>
              <a:t>, </a:t>
            </a:r>
            <a:r>
              <a:rPr lang="en-US" sz="3000" dirty="0">
                <a:solidFill>
                  <a:schemeClr val="accent5">
                    <a:lumMod val="20000"/>
                    <a:lumOff val="80000"/>
                  </a:schemeClr>
                </a:solidFill>
                <a:latin typeface="Consolas" pitchFamily="49" charset="0"/>
              </a:rPr>
              <a:t>CAST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120</a:t>
            </a:fld>
            <a:endParaRPr lang="en-US" dirty="0"/>
          </a:p>
        </p:txBody>
      </p:sp>
      <p:sp>
        <p:nvSpPr>
          <p:cNvPr id="606212" name="Rectangle 4"/>
          <p:cNvSpPr>
            <a:spLocks noChangeArrowheads="1"/>
          </p:cNvSpPr>
          <p:nvPr/>
        </p:nvSpPr>
        <p:spPr bwMode="auto">
          <a:xfrm>
            <a:off x="755650" y="2286000"/>
            <a:ext cx="756126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FLOOR(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3.14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3</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ROUND(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5.86, 0</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6.00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606213" name="Rectangle 5"/>
          <p:cNvSpPr>
            <a:spLocks noChangeArrowheads="1"/>
          </p:cNvSpPr>
          <p:nvPr/>
        </p:nvSpPr>
        <p:spPr bwMode="auto">
          <a:xfrm>
            <a:off x="755650" y="5156537"/>
            <a:ext cx="7561263"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CONVERT(DATETIME, '20051231', 112)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2005-12-31 00:00:00.000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-- 112 is the ISO formatting style YYYYMMDD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pic>
        <p:nvPicPr>
          <p:cNvPr id="44034" name="Picture 2" descr="Вижте изображението в пълен размер">
            <a:hlinkClick r:id="rId3"/>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67600" y="2133600"/>
            <a:ext cx="952500" cy="842211"/>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95641477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a:t>Combining </a:t>
            </a:r>
            <a:r>
              <a:rPr lang="en-US" dirty="0" smtClean="0"/>
              <a:t>Functions</a:t>
            </a:r>
            <a:endParaRPr lang="bg-BG" dirty="0"/>
          </a:p>
        </p:txBody>
      </p:sp>
      <p:sp>
        <p:nvSpPr>
          <p:cNvPr id="608259" name="Rectangle 3"/>
          <p:cNvSpPr>
            <a:spLocks noGrp="1" noChangeArrowheads="1"/>
          </p:cNvSpPr>
          <p:nvPr>
            <p:ph idx="1"/>
          </p:nvPr>
        </p:nvSpPr>
        <p:spPr/>
        <p:txBody>
          <a:bodyPr/>
          <a:lstStyle/>
          <a:p>
            <a:pPr>
              <a:lnSpc>
                <a:spcPct val="100000"/>
              </a:lnSpc>
            </a:pPr>
            <a:r>
              <a:rPr lang="en-US" dirty="0"/>
              <a:t>We can combine functions to achieve more complex behavior</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121</a:t>
            </a:fld>
            <a:endParaRPr lang="en-US" dirty="0"/>
          </a:p>
        </p:txBody>
      </p:sp>
      <p:sp>
        <p:nvSpPr>
          <p:cNvPr id="608260" name="Rectangle 4"/>
          <p:cNvSpPr>
            <a:spLocks noChangeArrowheads="1"/>
          </p:cNvSpPr>
          <p:nvPr/>
        </p:nvSpPr>
        <p:spPr bwMode="auto">
          <a:xfrm>
            <a:off x="827088" y="2362200"/>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COALESCE(CONVERT(nvarchar(50), EndDate),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'Not Finished') AS [Date Finished]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graphicFrame>
        <p:nvGraphicFramePr>
          <p:cNvPr id="608261" name="Group 5"/>
          <p:cNvGraphicFramePr>
            <a:graphicFrameLocks noGrp="1"/>
          </p:cNvGraphicFramePr>
          <p:nvPr/>
        </p:nvGraphicFramePr>
        <p:xfrm>
          <a:off x="838200" y="4066639"/>
          <a:ext cx="7478713" cy="2314956"/>
        </p:xfrm>
        <a:graphic>
          <a:graphicData uri="http://schemas.openxmlformats.org/drawingml/2006/table">
            <a:tbl>
              <a:tblPr/>
              <a:tblGrid>
                <a:gridCol w="3733800"/>
                <a:gridCol w="3744913"/>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Date Finished</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HL Mountain Front Wheel</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Road Front Wheel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33671635"/>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plus.maths.org/issue23/features/data/data.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52750" y="1143000"/>
            <a:ext cx="3676650" cy="3009901"/>
          </a:xfrm>
          <a:prstGeom prst="roundRect">
            <a:avLst>
              <a:gd name="adj" fmla="val 4164"/>
            </a:avLst>
          </a:prstGeom>
          <a:solidFill>
            <a:srgbClr val="FFFFFF">
              <a:shade val="85000"/>
            </a:srgbClr>
          </a:solidFill>
          <a:ln>
            <a:solidFill>
              <a:schemeClr val="bg1">
                <a:lumMod val="50000"/>
                <a:lumOff val="50000"/>
              </a:schemeClr>
            </a:solidFill>
          </a:ln>
          <a:effectLst>
            <a:reflection blurRad="12700" stA="38000" endPos="28000" dist="5000" dir="5400000" sy="-100000" algn="bl" rotWithShape="0"/>
          </a:effectLst>
        </p:spPr>
      </p:pic>
      <p:pic>
        <p:nvPicPr>
          <p:cNvPr id="39938" name="Picture 2" descr="http://www.hermetechnz.com/EasyHL7/Images/sql_Logo_128.jpg"/>
          <p:cNvPicPr>
            <a:picLocks noChangeAspect="1" noChangeArrowheads="1"/>
          </p:cNvPicPr>
          <p:nvPr/>
        </p:nvPicPr>
        <p:blipFill>
          <a:blip r:embed="rId4" cstate="screen">
            <a:lum bright="-10000"/>
            <a:extLst>
              <a:ext uri="{28A0092B-C50C-407E-A947-70E740481C1C}">
                <a14:useLocalDpi xmlns:a14="http://schemas.microsoft.com/office/drawing/2010/main"/>
              </a:ext>
            </a:extLst>
          </a:blip>
          <a:srcRect/>
          <a:stretch>
            <a:fillRect/>
          </a:stretch>
        </p:blipFill>
        <p:spPr bwMode="auto">
          <a:xfrm>
            <a:off x="6172200" y="914400"/>
            <a:ext cx="1371600" cy="1371600"/>
          </a:xfrm>
          <a:prstGeom prst="roundRect">
            <a:avLst>
              <a:gd name="adj" fmla="val 8818"/>
            </a:avLst>
          </a:prstGeom>
          <a:noFill/>
          <a:ln>
            <a:solidFill>
              <a:schemeClr val="bg1">
                <a:lumMod val="50000"/>
                <a:lumOff val="50000"/>
              </a:schemeClr>
            </a:solidFill>
          </a:ln>
          <a:effectLst>
            <a:reflection blurRad="6350" stA="52000" endA="300" endPos="35000" dir="5400000" sy="-100000" algn="bl" rotWithShape="0"/>
          </a:effectLst>
        </p:spPr>
      </p:pic>
      <p:pic>
        <p:nvPicPr>
          <p:cNvPr id="39940" name="Picture 4" descr="http://www.database-repair-software.com/images/dbf_logo.jpg"/>
          <p:cNvPicPr>
            <a:picLocks noChangeAspect="1" noChangeArrowheads="1"/>
          </p:cNvPicPr>
          <p:nvPr/>
        </p:nvPicPr>
        <p:blipFill>
          <a:blip r:embed="rId5" cstate="email">
            <a:lum bright="-10000"/>
            <a:extLst>
              <a:ext uri="{28A0092B-C50C-407E-A947-70E740481C1C}">
                <a14:useLocalDpi xmlns:a14="http://schemas.microsoft.com/office/drawing/2010/main"/>
              </a:ext>
            </a:extLst>
          </a:blip>
          <a:srcRect/>
          <a:stretch>
            <a:fillRect/>
          </a:stretch>
        </p:blipFill>
        <p:spPr bwMode="auto">
          <a:xfrm>
            <a:off x="1143000" y="2286000"/>
            <a:ext cx="2100964" cy="2118328"/>
          </a:xfrm>
          <a:prstGeom prst="roundRect">
            <a:avLst>
              <a:gd name="adj" fmla="val 3251"/>
            </a:avLst>
          </a:prstGeom>
          <a:noFill/>
          <a:ln>
            <a:solidFill>
              <a:schemeClr val="bg1">
                <a:lumMod val="50000"/>
                <a:lumOff val="50000"/>
              </a:schemeClr>
            </a:solidFill>
          </a:ln>
          <a:effectLst>
            <a:reflection blurRad="6350" stA="52000" endA="300" endPos="35000" dir="5400000" sy="-100000" algn="bl" rotWithShape="0"/>
          </a:effectLst>
        </p:spPr>
      </p:pic>
      <p:sp>
        <p:nvSpPr>
          <p:cNvPr id="614402" name="Rectangle 2"/>
          <p:cNvSpPr>
            <a:spLocks noGrp="1" noChangeArrowheads="1"/>
          </p:cNvSpPr>
          <p:nvPr>
            <p:ph type="ctrTitle"/>
          </p:nvPr>
        </p:nvSpPr>
        <p:spPr>
          <a:xfrm>
            <a:off x="838200" y="4800601"/>
            <a:ext cx="7467600" cy="685800"/>
          </a:xfrm>
        </p:spPr>
        <p:txBody>
          <a:bodyPr/>
          <a:lstStyle/>
          <a:p>
            <a:r>
              <a:rPr lang="en-US" dirty="0"/>
              <a:t>SQL Language</a:t>
            </a:r>
            <a:endParaRPr lang="bg-BG" dirty="0"/>
          </a:p>
        </p:txBody>
      </p:sp>
      <p:sp>
        <p:nvSpPr>
          <p:cNvPr id="4" name="Subtitle 3"/>
          <p:cNvSpPr>
            <a:spLocks noGrp="1"/>
          </p:cNvSpPr>
          <p:nvPr>
            <p:ph type="subTitle" idx="1"/>
          </p:nvPr>
        </p:nvSpPr>
        <p:spPr>
          <a:xfrm>
            <a:off x="838200" y="5526880"/>
            <a:ext cx="7467600" cy="569120"/>
          </a:xfrm>
        </p:spPr>
        <p:txBody>
          <a:bodyPr/>
          <a:lstStyle/>
          <a:p>
            <a:r>
              <a:rPr smtClean="0"/>
              <a:t>Data Definition Language (DDL)</a:t>
            </a:r>
            <a:endParaRPr lang="bg-BG" dirty="0"/>
          </a:p>
        </p:txBody>
      </p:sp>
      <p:pic>
        <p:nvPicPr>
          <p:cNvPr id="39942" name="Picture 6" descr="http://fortunebrainstormtech.files.wordpress.com/2007/10/data-icon1.jpg"/>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496594" y="1981200"/>
            <a:ext cx="945121" cy="652132"/>
          </a:xfrm>
          <a:prstGeom prst="rect">
            <a:avLst/>
          </a:prstGeom>
          <a:noFill/>
          <a:effectLst>
            <a:softEdge rad="31750"/>
          </a:effectLst>
        </p:spPr>
      </p:pic>
    </p:spTree>
    <p:extLst>
      <p:ext uri="{BB962C8B-B14F-4D97-AF65-F5344CB8AC3E}">
        <p14:creationId xmlns:p14="http://schemas.microsoft.com/office/powerpoint/2010/main" val="8034023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Data Definition Language</a:t>
            </a:r>
            <a:endParaRPr lang="bg-BG" dirty="0"/>
          </a:p>
        </p:txBody>
      </p:sp>
      <p:sp>
        <p:nvSpPr>
          <p:cNvPr id="616451" name="Rectangle 3"/>
          <p:cNvSpPr>
            <a:spLocks noGrp="1" noChangeArrowheads="1"/>
          </p:cNvSpPr>
          <p:nvPr>
            <p:ph idx="1"/>
          </p:nvPr>
        </p:nvSpPr>
        <p:spPr>
          <a:xfrm>
            <a:off x="228600" y="990600"/>
            <a:ext cx="8686800" cy="5715000"/>
          </a:xfrm>
        </p:spPr>
        <p:txBody>
          <a:bodyPr/>
          <a:lstStyle/>
          <a:p>
            <a:pPr>
              <a:lnSpc>
                <a:spcPct val="100000"/>
              </a:lnSpc>
            </a:pPr>
            <a:r>
              <a:rPr lang="en-US" dirty="0" smtClean="0"/>
              <a:t>DDL commands for defining </a:t>
            </a:r>
            <a:r>
              <a:rPr lang="en-US" dirty="0"/>
              <a:t>/ editing objects</a:t>
            </a:r>
            <a:endParaRPr lang="bg-BG" dirty="0"/>
          </a:p>
          <a:p>
            <a:pPr marL="973138" lvl="1" indent="-350838">
              <a:lnSpc>
                <a:spcPct val="100000"/>
              </a:lnSpc>
            </a:pPr>
            <a:r>
              <a:rPr lang="en-US" dirty="0">
                <a:solidFill>
                  <a:schemeClr val="accent5">
                    <a:lumMod val="20000"/>
                    <a:lumOff val="80000"/>
                  </a:schemeClr>
                </a:solidFill>
                <a:latin typeface="Consolas" pitchFamily="49" charset="0"/>
              </a:rPr>
              <a:t>CREATE</a:t>
            </a:r>
            <a:endParaRPr lang="bg-BG" dirty="0">
              <a:solidFill>
                <a:schemeClr val="accent5">
                  <a:lumMod val="20000"/>
                  <a:lumOff val="80000"/>
                </a:schemeClr>
              </a:solidFill>
              <a:latin typeface="Consolas" pitchFamily="49" charset="0"/>
            </a:endParaRPr>
          </a:p>
          <a:p>
            <a:pPr marL="973138" lvl="1" indent="-350838">
              <a:lnSpc>
                <a:spcPct val="100000"/>
              </a:lnSpc>
            </a:pPr>
            <a:r>
              <a:rPr lang="en-US" dirty="0">
                <a:solidFill>
                  <a:schemeClr val="accent5">
                    <a:lumMod val="20000"/>
                    <a:lumOff val="80000"/>
                  </a:schemeClr>
                </a:solidFill>
                <a:latin typeface="Consolas" pitchFamily="49" charset="0"/>
              </a:rPr>
              <a:t>ALTER</a:t>
            </a:r>
            <a:endParaRPr lang="bg-BG" dirty="0">
              <a:solidFill>
                <a:schemeClr val="accent5">
                  <a:lumMod val="20000"/>
                  <a:lumOff val="80000"/>
                </a:schemeClr>
              </a:solidFill>
              <a:latin typeface="Consolas" pitchFamily="49" charset="0"/>
            </a:endParaRPr>
          </a:p>
          <a:p>
            <a:pPr marL="973138" lvl="1" indent="-350838">
              <a:lnSpc>
                <a:spcPct val="100000"/>
              </a:lnSpc>
            </a:pPr>
            <a:r>
              <a:rPr lang="en-US" dirty="0">
                <a:solidFill>
                  <a:schemeClr val="accent5">
                    <a:lumMod val="20000"/>
                    <a:lumOff val="80000"/>
                  </a:schemeClr>
                </a:solidFill>
                <a:latin typeface="Consolas" pitchFamily="49" charset="0"/>
              </a:rPr>
              <a:t>DROP</a:t>
            </a:r>
            <a:endParaRPr lang="bg-BG" dirty="0">
              <a:solidFill>
                <a:schemeClr val="accent5">
                  <a:lumMod val="20000"/>
                  <a:lumOff val="80000"/>
                </a:schemeClr>
              </a:solidFill>
              <a:latin typeface="Consolas" pitchFamily="49" charset="0"/>
            </a:endParaRPr>
          </a:p>
          <a:p>
            <a:pPr>
              <a:lnSpc>
                <a:spcPct val="100000"/>
              </a:lnSpc>
            </a:pPr>
            <a:r>
              <a:rPr lang="en-US" dirty="0" smtClean="0"/>
              <a:t>Data Control Language (DCL) for managing </a:t>
            </a:r>
            <a:r>
              <a:rPr lang="en-US" dirty="0"/>
              <a:t>access </a:t>
            </a:r>
            <a:r>
              <a:rPr lang="en-US" dirty="0" smtClean="0"/>
              <a:t>permissions</a:t>
            </a:r>
            <a:endParaRPr lang="bg-BG" dirty="0"/>
          </a:p>
          <a:p>
            <a:pPr marL="973138" lvl="1" indent="-350838">
              <a:lnSpc>
                <a:spcPct val="100000"/>
              </a:lnSpc>
            </a:pPr>
            <a:r>
              <a:rPr lang="en-US" dirty="0">
                <a:solidFill>
                  <a:schemeClr val="accent5">
                    <a:lumMod val="20000"/>
                    <a:lumOff val="80000"/>
                  </a:schemeClr>
                </a:solidFill>
                <a:latin typeface="Consolas" pitchFamily="49" charset="0"/>
              </a:rPr>
              <a:t>GRANT</a:t>
            </a:r>
          </a:p>
          <a:p>
            <a:pPr marL="973138" lvl="1" indent="-350838">
              <a:lnSpc>
                <a:spcPct val="100000"/>
              </a:lnSpc>
            </a:pPr>
            <a:r>
              <a:rPr lang="en-US" dirty="0" smtClean="0">
                <a:solidFill>
                  <a:schemeClr val="accent5">
                    <a:lumMod val="20000"/>
                    <a:lumOff val="80000"/>
                  </a:schemeClr>
                </a:solidFill>
                <a:latin typeface="Consolas" pitchFamily="49" charset="0"/>
              </a:rPr>
              <a:t>REVOKE</a:t>
            </a:r>
          </a:p>
          <a:p>
            <a:pPr marL="973138" lvl="1" indent="-350838">
              <a:lnSpc>
                <a:spcPct val="100000"/>
              </a:lnSpc>
            </a:pPr>
            <a:r>
              <a:rPr lang="en-US" dirty="0" smtClean="0">
                <a:solidFill>
                  <a:schemeClr val="accent5">
                    <a:lumMod val="20000"/>
                    <a:lumOff val="80000"/>
                  </a:schemeClr>
                </a:solidFill>
                <a:latin typeface="Consolas" pitchFamily="49" charset="0"/>
              </a:rPr>
              <a:t>DENY</a:t>
            </a:r>
            <a:endParaRPr lang="bg-BG"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123</a:t>
            </a:fld>
            <a:endParaRPr lang="en-US" dirty="0"/>
          </a:p>
        </p:txBody>
      </p:sp>
      <p:pic>
        <p:nvPicPr>
          <p:cNvPr id="37890" name="Picture 2" descr="http://www.macshareware.com/images/icons/fmpro_migrator_development_databases-12279.jpe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81800" y="1752600"/>
            <a:ext cx="1682975" cy="1676400"/>
          </a:xfrm>
          <a:prstGeom prst="roundRect">
            <a:avLst>
              <a:gd name="adj" fmla="val 4154"/>
            </a:avLst>
          </a:prstGeom>
          <a:solidFill>
            <a:srgbClr val="FFFFFF">
              <a:shade val="85000"/>
            </a:srgbClr>
          </a:solidFill>
          <a:ln>
            <a:noFill/>
          </a:ln>
          <a:effectLst>
            <a:reflection blurRad="12700" stA="38000" endPos="28000" dist="5000" dir="5400000" sy="-100000" algn="bl" rotWithShape="0"/>
          </a:effectLst>
        </p:spPr>
      </p:pic>
      <p:pic>
        <p:nvPicPr>
          <p:cNvPr id="37892" name="Picture 4" descr="http://www.artistsvalley.com/images/icons/Database%20Application%20Icons/Database%20Security%20Key/256x256/Database%20Security%20Key.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8375" y="4572000"/>
            <a:ext cx="1676400" cy="1676400"/>
          </a:xfrm>
          <a:prstGeom prst="roundRect">
            <a:avLst>
              <a:gd name="adj" fmla="val 3982"/>
            </a:avLst>
          </a:prstGeom>
          <a:noFill/>
        </p:spPr>
      </p:pic>
    </p:spTree>
    <p:extLst>
      <p:ext uri="{BB962C8B-B14F-4D97-AF65-F5344CB8AC3E}">
        <p14:creationId xmlns:p14="http://schemas.microsoft.com/office/powerpoint/2010/main" val="3215583033"/>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t>Creating </a:t>
            </a:r>
            <a:r>
              <a:rPr lang="en-US" dirty="0" smtClean="0"/>
              <a:t>Database Objects</a:t>
            </a:r>
            <a:endParaRPr lang="bg-BG" dirty="0"/>
          </a:p>
        </p:txBody>
      </p:sp>
      <p:sp>
        <p:nvSpPr>
          <p:cNvPr id="617475" name="Rectangle 3"/>
          <p:cNvSpPr>
            <a:spLocks noGrp="1" noChangeArrowheads="1"/>
          </p:cNvSpPr>
          <p:nvPr>
            <p:ph idx="1"/>
          </p:nvPr>
        </p:nvSpPr>
        <p:spPr>
          <a:xfrm>
            <a:off x="228600" y="990600"/>
            <a:ext cx="8686800" cy="5715000"/>
          </a:xfrm>
        </p:spPr>
        <p:txBody>
          <a:bodyPr/>
          <a:lstStyle/>
          <a:p>
            <a:pPr>
              <a:lnSpc>
                <a:spcPct val="100000"/>
              </a:lnSpc>
            </a:pPr>
            <a:r>
              <a:rPr lang="en-US" sz="3000" dirty="0">
                <a:solidFill>
                  <a:schemeClr val="accent5">
                    <a:lumMod val="20000"/>
                    <a:lumOff val="80000"/>
                  </a:schemeClr>
                </a:solidFill>
                <a:latin typeface="Consolas" pitchFamily="49" charset="0"/>
              </a:rPr>
              <a:t>CREATE</a:t>
            </a:r>
            <a:r>
              <a:rPr lang="en-US" sz="3000" dirty="0"/>
              <a:t> </a:t>
            </a:r>
            <a:r>
              <a:rPr lang="en-US" sz="3000" dirty="0" smtClean="0"/>
              <a:t>command</a:t>
            </a:r>
            <a:endParaRPr lang="en-US" sz="3000" dirty="0"/>
          </a:p>
          <a:p>
            <a:pPr lvl="1">
              <a:lnSpc>
                <a:spcPct val="100000"/>
              </a:lnSpc>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TABLE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a:t>
            </a:r>
            <a:r>
              <a:rPr lang="en-US" sz="2800" dirty="0" smtClean="0">
                <a:solidFill>
                  <a:schemeClr val="accent5">
                    <a:lumMod val="20000"/>
                    <a:lumOff val="80000"/>
                  </a:schemeClr>
                </a:solidFill>
                <a:latin typeface="Consolas" pitchFamily="49" charset="0"/>
              </a:rPr>
              <a:t>field</a:t>
            </a:r>
            <a:r>
              <a:rPr lang="en-US" sz="2800" dirty="0" smtClean="0">
                <a:solidFill>
                  <a:schemeClr val="accent5">
                    <a:lumMod val="20000"/>
                    <a:lumOff val="80000"/>
                  </a:schemeClr>
                </a:solidFill>
              </a:rPr>
              <a:t>_</a:t>
            </a:r>
            <a:r>
              <a:rPr lang="en-US" sz="2800" dirty="0" smtClean="0">
                <a:solidFill>
                  <a:schemeClr val="accent5">
                    <a:lumMod val="20000"/>
                    <a:lumOff val="80000"/>
                  </a:schemeClr>
                </a:solidFill>
                <a:latin typeface="Consolas" pitchFamily="49" charset="0"/>
              </a:rPr>
              <a:t>definitions</a:t>
            </a:r>
            <a:r>
              <a:rPr lang="en-US" sz="2800" dirty="0">
                <a:solidFill>
                  <a:schemeClr val="accent5">
                    <a:lumMod val="20000"/>
                    <a:lumOff val="80000"/>
                  </a:schemeClr>
                </a:solidFill>
                <a:latin typeface="Consolas" pitchFamily="49" charset="0"/>
              </a:rPr>
              <a:t>&gt;)</a:t>
            </a:r>
          </a:p>
          <a:p>
            <a:pPr lvl="1">
              <a:lnSpc>
                <a:spcPct val="100000"/>
              </a:lnSpc>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VIEW</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AS</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&lt;select</a:t>
            </a:r>
            <a:r>
              <a:rPr lang="en-US" sz="2800" dirty="0" smtClean="0">
                <a:solidFill>
                  <a:schemeClr val="accent5">
                    <a:lumMod val="20000"/>
                    <a:lumOff val="80000"/>
                  </a:schemeClr>
                </a:solidFill>
                <a:latin typeface="Consolas" pitchFamily="49" charset="0"/>
              </a:rPr>
              <a:t>&gt;</a:t>
            </a:r>
          </a:p>
          <a:p>
            <a:pPr lvl="1">
              <a:lnSpc>
                <a:spcPct val="100000"/>
              </a:lnSpc>
            </a:pPr>
            <a:r>
              <a:rPr lang="en-US" sz="2800" dirty="0" smtClean="0">
                <a:solidFill>
                  <a:schemeClr val="accent5">
                    <a:lumMod val="20000"/>
                    <a:lumOff val="80000"/>
                  </a:schemeClr>
                </a:solidFill>
                <a:latin typeface="Consolas" pitchFamily="49" charset="0"/>
              </a:rPr>
              <a:t>CREATE</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&lt;object&gt;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&lt;definition&gt;</a:t>
            </a:r>
            <a:endParaRPr lang="bg-BG"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124</a:t>
            </a:fld>
            <a:endParaRPr lang="en-US" dirty="0"/>
          </a:p>
        </p:txBody>
      </p:sp>
      <p:sp>
        <p:nvSpPr>
          <p:cNvPr id="617476" name="Rectangle 4"/>
          <p:cNvSpPr>
            <a:spLocks noChangeArrowheads="1"/>
          </p:cNvSpPr>
          <p:nvPr/>
        </p:nvSpPr>
        <p:spPr bwMode="auto">
          <a:xfrm>
            <a:off x="900113" y="3581400"/>
            <a:ext cx="7343775" cy="27084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PersonID int IDENTITY,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KEY(PersonID)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spcAft>
                <a:spcPts val="12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 10 Persons] AS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TOP 10 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40501839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sz="3600" dirty="0"/>
              <a:t>Creating Objects – More Examples</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125</a:t>
            </a:fld>
            <a:endParaRPr lang="en-US" dirty="0"/>
          </a:p>
        </p:txBody>
      </p:sp>
      <p:sp>
        <p:nvSpPr>
          <p:cNvPr id="618499" name="Rectangle 3"/>
          <p:cNvSpPr>
            <a:spLocks noChangeArrowheads="1"/>
          </p:cNvSpPr>
          <p:nvPr/>
        </p:nvSpPr>
        <p:spPr bwMode="auto">
          <a:xfrm>
            <a:off x="595313" y="1469172"/>
            <a:ext cx="7862888"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IDENTITY,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KEY(CountryID)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GO</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CityID int IDENTITY,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KEY(CityID)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971560916"/>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t>Modifying </a:t>
            </a:r>
            <a:r>
              <a:rPr lang="en-US" smtClean="0"/>
              <a:t>Database Objects</a:t>
            </a:r>
            <a:endParaRPr lang="bg-BG" dirty="0"/>
          </a:p>
        </p:txBody>
      </p:sp>
      <p:sp>
        <p:nvSpPr>
          <p:cNvPr id="619523" name="Rectangle 3"/>
          <p:cNvSpPr>
            <a:spLocks noGrp="1" noChangeArrowheads="1"/>
          </p:cNvSpPr>
          <p:nvPr>
            <p:ph idx="1"/>
          </p:nvPr>
        </p:nvSpPr>
        <p:spPr>
          <a:xfrm>
            <a:off x="228600" y="990600"/>
            <a:ext cx="8686800" cy="5715000"/>
          </a:xfrm>
        </p:spPr>
        <p:txBody>
          <a:bodyPr/>
          <a:lstStyle/>
          <a:p>
            <a:pPr>
              <a:lnSpc>
                <a:spcPct val="100000"/>
              </a:lnSpc>
            </a:pPr>
            <a:r>
              <a:rPr lang="en-US" sz="3000" dirty="0">
                <a:solidFill>
                  <a:schemeClr val="accent5">
                    <a:lumMod val="20000"/>
                    <a:lumOff val="80000"/>
                  </a:schemeClr>
                </a:solidFill>
                <a:latin typeface="Consolas" pitchFamily="49" charset="0"/>
              </a:rPr>
              <a:t>ALTER</a:t>
            </a:r>
            <a:r>
              <a:rPr lang="en-US" sz="3000" dirty="0"/>
              <a:t> command</a:t>
            </a:r>
          </a:p>
          <a:p>
            <a:pPr marL="865188" lvl="1" indent="-407988">
              <a:lnSpc>
                <a:spcPct val="100000"/>
              </a:lnSpc>
            </a:pPr>
            <a:r>
              <a:rPr lang="en-US" sz="2800" dirty="0">
                <a:solidFill>
                  <a:schemeClr val="accent5">
                    <a:lumMod val="20000"/>
                    <a:lumOff val="80000"/>
                  </a:schemeClr>
                </a:solidFill>
                <a:latin typeface="Consolas" pitchFamily="49" charset="0"/>
              </a:rPr>
              <a:t>ALTER TABLE &lt;name&gt; &lt;command&gt;</a:t>
            </a:r>
          </a:p>
          <a:p>
            <a:pPr marL="865188" lvl="1" indent="-407988">
              <a:lnSpc>
                <a:spcPct val="100000"/>
              </a:lnSpc>
            </a:pPr>
            <a:r>
              <a:rPr lang="en-US" sz="2800" dirty="0">
                <a:solidFill>
                  <a:schemeClr val="accent5">
                    <a:lumMod val="20000"/>
                    <a:lumOff val="80000"/>
                  </a:schemeClr>
                </a:solidFill>
                <a:latin typeface="Consolas" pitchFamily="49" charset="0"/>
              </a:rPr>
              <a:t>ALTER </a:t>
            </a:r>
            <a:r>
              <a:rPr lang="en-US" sz="2800" dirty="0" smtClean="0">
                <a:solidFill>
                  <a:schemeClr val="accent5">
                    <a:lumMod val="20000"/>
                    <a:lumOff val="80000"/>
                  </a:schemeClr>
                </a:solidFill>
                <a:latin typeface="Consolas" pitchFamily="49" charset="0"/>
              </a:rPr>
              <a:t>&lt;object&gt; &lt;command&gt;</a:t>
            </a:r>
            <a:endParaRPr lang="en-US"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126</a:t>
            </a:fld>
            <a:endParaRPr lang="en-US" dirty="0"/>
          </a:p>
        </p:txBody>
      </p:sp>
      <p:sp>
        <p:nvSpPr>
          <p:cNvPr id="619524" name="Rectangle 4"/>
          <p:cNvSpPr>
            <a:spLocks noChangeArrowheads="1"/>
          </p:cNvSpPr>
          <p:nvPr/>
        </p:nvSpPr>
        <p:spPr bwMode="auto">
          <a:xfrm>
            <a:off x="695326" y="2971800"/>
            <a:ext cx="776287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a foreign key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Country</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FOREIGN KEY (CountryID)</a:t>
            </a:r>
          </a:p>
          <a:p>
            <a:pPr eaLnBrk="0" hangingPunct="0">
              <a:spcBef>
                <a:spcPts val="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REFERENCES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Countries(CountryID)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column Population to the table Country</a:t>
            </a:r>
          </a:p>
          <a:p>
            <a:pPr eaLnBrk="0" hangingPunct="0">
              <a:spcBef>
                <a:spcPts val="0"/>
              </a:spcBef>
              <a:spcAft>
                <a:spcPts val="1200"/>
              </a:spcAft>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Remove column Population from the table Country</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88744708"/>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t>Deleting </a:t>
            </a:r>
            <a:r>
              <a:rPr lang="en-US" smtClean="0"/>
              <a:t>Database Objects</a:t>
            </a:r>
            <a:endParaRPr lang="bg-BG" dirty="0"/>
          </a:p>
        </p:txBody>
      </p:sp>
      <p:sp>
        <p:nvSpPr>
          <p:cNvPr id="6205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latin typeface="Consolas" pitchFamily="49" charset="0"/>
              </a:rPr>
              <a:t>DROP</a:t>
            </a:r>
            <a:r>
              <a:rPr lang="en-US" dirty="0"/>
              <a:t> command</a:t>
            </a:r>
          </a:p>
          <a:p>
            <a:pPr marL="865188" lvl="1" indent="-407988">
              <a:lnSpc>
                <a:spcPct val="100000"/>
              </a:lnSpc>
            </a:pPr>
            <a:r>
              <a:rPr lang="en-US" dirty="0">
                <a:solidFill>
                  <a:schemeClr val="accent5">
                    <a:lumMod val="20000"/>
                    <a:lumOff val="80000"/>
                  </a:schemeClr>
                </a:solidFill>
                <a:latin typeface="Consolas" pitchFamily="49" charset="0"/>
              </a:rPr>
              <a:t>DROP TABLE &lt;name&gt;</a:t>
            </a:r>
          </a:p>
          <a:p>
            <a:pPr marL="865188" lvl="1" indent="-407988">
              <a:lnSpc>
                <a:spcPct val="100000"/>
              </a:lnSpc>
            </a:pPr>
            <a:r>
              <a:rPr lang="en-US" dirty="0">
                <a:solidFill>
                  <a:schemeClr val="accent5">
                    <a:lumMod val="20000"/>
                    <a:lumOff val="80000"/>
                  </a:schemeClr>
                </a:solidFill>
                <a:latin typeface="Consolas" pitchFamily="49" charset="0"/>
              </a:rPr>
              <a:t>DROP TRIGGER &lt;name&gt;</a:t>
            </a:r>
          </a:p>
          <a:p>
            <a:pPr marL="865188" lvl="1" indent="-407988">
              <a:lnSpc>
                <a:spcPct val="100000"/>
              </a:lnSpc>
            </a:pPr>
            <a:r>
              <a:rPr lang="en-US" dirty="0" smtClean="0">
                <a:solidFill>
                  <a:schemeClr val="accent5">
                    <a:lumMod val="20000"/>
                    <a:lumOff val="80000"/>
                  </a:schemeClr>
                </a:solidFill>
                <a:latin typeface="Consolas" pitchFamily="49" charset="0"/>
              </a:rPr>
              <a:t>DROP INDEX &lt;name&gt;</a:t>
            </a:r>
          </a:p>
          <a:p>
            <a:pPr marL="865188" lvl="1" indent="-407988">
              <a:lnSpc>
                <a:spcPct val="100000"/>
              </a:lnSpc>
            </a:pPr>
            <a:r>
              <a:rPr lang="en-US" dirty="0" smtClean="0">
                <a:solidFill>
                  <a:schemeClr val="accent5">
                    <a:lumMod val="20000"/>
                    <a:lumOff val="80000"/>
                  </a:schemeClr>
                </a:solidFill>
                <a:latin typeface="Consolas" pitchFamily="49" charset="0"/>
              </a:rPr>
              <a:t>DROP &lt;object&gt;</a:t>
            </a:r>
            <a:endParaRPr lang="en-US"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127</a:t>
            </a:fld>
            <a:endParaRPr lang="en-US" dirty="0"/>
          </a:p>
        </p:txBody>
      </p:sp>
      <p:sp>
        <p:nvSpPr>
          <p:cNvPr id="620548" name="Rectangle 4"/>
          <p:cNvSpPr>
            <a:spLocks noChangeArrowheads="1"/>
          </p:cNvSpPr>
          <p:nvPr/>
        </p:nvSpPr>
        <p:spPr bwMode="auto">
          <a:xfrm>
            <a:off x="755651" y="4545449"/>
            <a:ext cx="7550150"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ALTER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71181561"/>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a:t>Managing Access Permissions</a:t>
            </a:r>
            <a:endParaRPr lang="bg-BG" dirty="0"/>
          </a:p>
        </p:txBody>
      </p:sp>
      <p:sp>
        <p:nvSpPr>
          <p:cNvPr id="6215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GRANT</a:t>
            </a:r>
            <a:r>
              <a:rPr lang="en-US" dirty="0"/>
              <a:t> command</a:t>
            </a:r>
          </a:p>
          <a:p>
            <a:pPr lvl="1">
              <a:lnSpc>
                <a:spcPct val="100000"/>
              </a:lnSpc>
            </a:pPr>
            <a:endParaRPr lang="en-US" dirty="0"/>
          </a:p>
          <a:p>
            <a:pPr lvl="1">
              <a:lnSpc>
                <a:spcPct val="100000"/>
              </a:lnSpc>
            </a:pPr>
            <a:r>
              <a:rPr lang="en-US" dirty="0"/>
              <a:t>Example:</a:t>
            </a:r>
          </a:p>
          <a:p>
            <a:pPr>
              <a:lnSpc>
                <a:spcPct val="100000"/>
              </a:lnSpc>
            </a:pPr>
            <a:endParaRPr lang="en-US" dirty="0">
              <a:latin typeface="Courier New" pitchFamily="49" charset="0"/>
            </a:endParaRPr>
          </a:p>
          <a:p>
            <a:pPr>
              <a:lnSpc>
                <a:spcPct val="100000"/>
              </a:lnSpc>
            </a:pPr>
            <a:r>
              <a:rPr lang="en-US" dirty="0">
                <a:solidFill>
                  <a:schemeClr val="accent5">
                    <a:lumMod val="20000"/>
                    <a:lumOff val="80000"/>
                  </a:schemeClr>
                </a:solidFill>
                <a:latin typeface="Consolas" pitchFamily="49" charset="0"/>
              </a:rPr>
              <a:t>REVOKE</a:t>
            </a:r>
            <a:r>
              <a:rPr lang="en-US" dirty="0"/>
              <a:t> command</a:t>
            </a:r>
          </a:p>
          <a:p>
            <a:pPr lvl="1">
              <a:lnSpc>
                <a:spcPct val="100000"/>
              </a:lnSpc>
            </a:pPr>
            <a:endParaRPr lang="en-US" dirty="0"/>
          </a:p>
          <a:p>
            <a:pPr lvl="1">
              <a:lnSpc>
                <a:spcPct val="100000"/>
              </a:lnSpc>
            </a:pPr>
            <a:r>
              <a:rPr lang="en-US" dirty="0"/>
              <a:t>Example:</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128</a:t>
            </a:fld>
            <a:endParaRPr lang="en-US" dirty="0"/>
          </a:p>
        </p:txBody>
      </p:sp>
      <p:sp>
        <p:nvSpPr>
          <p:cNvPr id="621572" name="Rectangle 4"/>
          <p:cNvSpPr>
            <a:spLocks noChangeArrowheads="1"/>
          </p:cNvSpPr>
          <p:nvPr/>
        </p:nvSpPr>
        <p:spPr bwMode="auto">
          <a:xfrm>
            <a:off x="755650" y="1767158"/>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GRANT &lt;persmission&gt; ON &lt;object&gt; 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3" name="Rectangle 5"/>
          <p:cNvSpPr>
            <a:spLocks noChangeArrowheads="1"/>
          </p:cNvSpPr>
          <p:nvPr/>
        </p:nvSpPr>
        <p:spPr bwMode="auto">
          <a:xfrm>
            <a:off x="755650" y="30288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GRANT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ON 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Rectangle 6"/>
          <p:cNvSpPr>
            <a:spLocks noChangeArrowheads="1"/>
          </p:cNvSpPr>
          <p:nvPr/>
        </p:nvSpPr>
        <p:spPr bwMode="auto">
          <a:xfrm>
            <a:off x="755650" y="43242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&lt;persmission&gt; ON &lt;object&gt;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5" name="Rectangle 7"/>
          <p:cNvSpPr>
            <a:spLocks noChangeArrowheads="1"/>
          </p:cNvSpPr>
          <p:nvPr/>
        </p:nvSpPr>
        <p:spPr bwMode="auto">
          <a:xfrm>
            <a:off x="755650" y="56196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ON Employees FROM 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36741838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makeitsafe.missouri.edu/images/best-practice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8393" y="1295400"/>
            <a:ext cx="2846832" cy="1981200"/>
          </a:xfrm>
          <a:prstGeom prst="roundRect">
            <a:avLst>
              <a:gd name="adj" fmla="val 8443"/>
            </a:avLst>
          </a:prstGeom>
          <a:solidFill>
            <a:srgbClr val="FFFFFF">
              <a:shade val="85000"/>
            </a:srgbClr>
          </a:solidFill>
          <a:ln>
            <a:noFill/>
          </a:ln>
          <a:effectLst>
            <a:reflection blurRad="6350" stA="50000" endA="300" endPos="38500" dist="50800" dir="5400000" sy="-100000" algn="bl" rotWithShape="0"/>
          </a:effectLst>
          <a:scene3d>
            <a:camera prst="perspectiveHeroicExtremeLeftFacing"/>
            <a:lightRig rig="threePt" dir="t"/>
          </a:scene3d>
          <a:sp3d>
            <a:bevelT/>
          </a:sp3d>
        </p:spPr>
      </p:pic>
      <p:pic>
        <p:nvPicPr>
          <p:cNvPr id="25602" name="Picture 2" descr="http://www.iconarchive.com/icons/tpdkdesign.net/refresh-cl/256/Windows-Table-icon.png"/>
          <p:cNvPicPr>
            <a:picLocks noChangeAspect="1" noChangeArrowheads="1"/>
          </p:cNvPicPr>
          <p:nvPr/>
        </p:nvPicPr>
        <p:blipFill>
          <a:blip r:embed="rId4" cstate="email">
            <a:extLst>
              <a:ext uri="{28A0092B-C50C-407E-A947-70E740481C1C}">
                <a14:useLocalDpi xmlns:a14="http://schemas.microsoft.com/office/drawing/2010/main"/>
              </a:ext>
            </a:extLst>
          </a:blip>
          <a:srcRect l="3182" t="1744" r="2081" b="4070"/>
          <a:stretch>
            <a:fillRect/>
          </a:stretch>
        </p:blipFill>
        <p:spPr bwMode="auto">
          <a:xfrm>
            <a:off x="609600" y="1042837"/>
            <a:ext cx="2743200" cy="2296633"/>
          </a:xfrm>
          <a:prstGeom prst="rect">
            <a:avLst/>
          </a:prstGeom>
          <a:noFill/>
          <a:effectLst>
            <a:reflection blurRad="6350" stA="52000" endA="300" endPos="35000" dir="5400000" sy="-100000" algn="bl" rotWithShape="0"/>
          </a:effectLst>
        </p:spPr>
      </p:pic>
      <p:sp>
        <p:nvSpPr>
          <p:cNvPr id="622594" name="Rectangle 2"/>
          <p:cNvSpPr>
            <a:spLocks noGrp="1" noChangeArrowheads="1"/>
          </p:cNvSpPr>
          <p:nvPr>
            <p:ph type="ctrTitle"/>
          </p:nvPr>
        </p:nvSpPr>
        <p:spPr>
          <a:xfrm>
            <a:off x="457200" y="4648200"/>
            <a:ext cx="8229600" cy="685800"/>
          </a:xfrm>
        </p:spPr>
        <p:txBody>
          <a:bodyPr/>
          <a:lstStyle/>
          <a:p>
            <a:r>
              <a:rPr lang="en-US"/>
              <a:t>Creating Tables in SQL Server</a:t>
            </a:r>
            <a:endParaRPr lang="bg-BG"/>
          </a:p>
        </p:txBody>
      </p:sp>
      <p:sp>
        <p:nvSpPr>
          <p:cNvPr id="4" name="Subtitle 3"/>
          <p:cNvSpPr>
            <a:spLocks noGrp="1"/>
          </p:cNvSpPr>
          <p:nvPr>
            <p:ph type="subTitle" idx="1"/>
          </p:nvPr>
        </p:nvSpPr>
        <p:spPr>
          <a:xfrm>
            <a:off x="457200" y="5374479"/>
            <a:ext cx="8229600" cy="569120"/>
          </a:xfrm>
        </p:spPr>
        <p:txBody>
          <a:bodyPr/>
          <a:lstStyle/>
          <a:p>
            <a:r>
              <a:rPr dirty="0" smtClean="0"/>
              <a:t>Best Practices</a:t>
            </a:r>
            <a:endParaRPr lang="bg-BG" dirty="0"/>
          </a:p>
        </p:txBody>
      </p:sp>
      <p:pic>
        <p:nvPicPr>
          <p:cNvPr id="25603" name="Picture 3" descr="C:\Trash\design-table.png"/>
          <p:cNvPicPr>
            <a:picLocks noChangeAspect="1" noChangeArrowheads="1"/>
          </p:cNvPicPr>
          <p:nvPr/>
        </p:nvPicPr>
        <p:blipFill>
          <a:blip r:embed="rId5" cstate="email">
            <a:lum/>
            <a:extLst>
              <a:ext uri="{28A0092B-C50C-407E-A947-70E740481C1C}">
                <a14:useLocalDpi xmlns:a14="http://schemas.microsoft.com/office/drawing/2010/main"/>
              </a:ext>
            </a:extLst>
          </a:blip>
          <a:srcRect/>
          <a:stretch>
            <a:fillRect/>
          </a:stretch>
        </p:blipFill>
        <p:spPr bwMode="auto">
          <a:xfrm rot="21376306">
            <a:off x="2927216" y="1329034"/>
            <a:ext cx="3074048" cy="2307263"/>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flood" dir="t"/>
          </a:scene3d>
          <a:sp3d prstMaterial="translucentPowder">
            <a:bevelT/>
            <a:bevelB w="152400" h="50800" prst="softRound"/>
          </a:sp3d>
        </p:spPr>
      </p:pic>
    </p:spTree>
    <p:extLst>
      <p:ext uri="{BB962C8B-B14F-4D97-AF65-F5344CB8AC3E}">
        <p14:creationId xmlns:p14="http://schemas.microsoft.com/office/powerpoint/2010/main" val="4165293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371600"/>
            <a:ext cx="6705600" cy="1600200"/>
          </a:xfrm>
        </p:spPr>
        <p:txBody>
          <a:bodyPr/>
          <a:lstStyle/>
          <a:p>
            <a:r>
              <a:rPr lang="en-US" dirty="0" smtClean="0"/>
              <a:t>Data Types in</a:t>
            </a:r>
            <a:r>
              <a:rPr lang="bg-BG" dirty="0" smtClean="0"/>
              <a:t> </a:t>
            </a:r>
            <a:r>
              <a:rPr lang="en-US" dirty="0" smtClean="0"/>
              <a:t>SQL Server 200</a:t>
            </a:r>
            <a:r>
              <a:rPr lang="bg-BG" dirty="0" smtClean="0"/>
              <a:t>8</a:t>
            </a:r>
            <a:endParaRPr lang="en-US" dirty="0"/>
          </a:p>
        </p:txBody>
      </p:sp>
      <p:pic>
        <p:nvPicPr>
          <p:cNvPr id="3075" name="Picture 3" descr="C:\downloads\Space Art HD Wallpapers\96 Space Art HD Wallpapers 1920x1080\Space.Art.Wallpaper.1920x1080_009.jpg"/>
          <p:cNvPicPr>
            <a:picLocks noChangeAspect="1" noChangeArrowheads="1"/>
          </p:cNvPicPr>
          <p:nvPr/>
        </p:nvPicPr>
        <p:blipFill>
          <a:blip r:embed="rId2" cstate="email">
            <a:lum contrast="10000"/>
            <a:extLst>
              <a:ext uri="{28A0092B-C50C-407E-A947-70E740481C1C}">
                <a14:useLocalDpi xmlns:a14="http://schemas.microsoft.com/office/drawing/2010/main"/>
              </a:ext>
            </a:extLst>
          </a:blip>
          <a:srcRect/>
          <a:stretch>
            <a:fillRect/>
          </a:stretch>
        </p:blipFill>
        <p:spPr bwMode="auto">
          <a:xfrm rot="850003">
            <a:off x="819310" y="3521996"/>
            <a:ext cx="4322656" cy="2431494"/>
          </a:xfrm>
          <a:prstGeom prst="roundRect">
            <a:avLst>
              <a:gd name="adj" fmla="val 13004"/>
            </a:avLst>
          </a:prstGeom>
          <a:noFill/>
          <a:ln w="254000">
            <a:solidFill>
              <a:schemeClr val="tx1"/>
            </a:solidFill>
          </a:ln>
          <a:effectLst>
            <a:softEdge rad="635000"/>
          </a:effectLst>
        </p:spPr>
      </p:pic>
      <p:pic>
        <p:nvPicPr>
          <p:cNvPr id="36867" name="Picture 3" descr="C:\Trash\SQL-data-types.png"/>
          <p:cNvPicPr>
            <a:picLocks noChangeAspect="1" noChangeArrowheads="1"/>
          </p:cNvPicPr>
          <p:nvPr/>
        </p:nvPicPr>
        <p:blipFill>
          <a:blip r:embed="rId3" cstate="screen"/>
          <a:srcRect/>
          <a:stretch>
            <a:fillRect/>
          </a:stretch>
        </p:blipFill>
        <p:spPr bwMode="auto">
          <a:xfrm rot="4553127">
            <a:off x="5110746" y="2482358"/>
            <a:ext cx="2466166" cy="4054545"/>
          </a:xfrm>
          <a:prstGeom prst="roundRect">
            <a:avLst>
              <a:gd name="adj" fmla="val 3179"/>
            </a:avLst>
          </a:prstGeom>
          <a:noFill/>
        </p:spPr>
      </p:pic>
    </p:spTree>
    <p:extLst>
      <p:ext uri="{BB962C8B-B14F-4D97-AF65-F5344CB8AC3E}">
        <p14:creationId xmlns:p14="http://schemas.microsoft.com/office/powerpoint/2010/main" val="32718796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dirty="0"/>
              <a:t>Creating Tables in SQL Server</a:t>
            </a:r>
            <a:endParaRPr lang="bg-BG" dirty="0"/>
          </a:p>
        </p:txBody>
      </p:sp>
      <p:sp>
        <p:nvSpPr>
          <p:cNvPr id="624643" name="Rectangle 3"/>
          <p:cNvSpPr>
            <a:spLocks noGrp="1" noChangeArrowheads="1"/>
          </p:cNvSpPr>
          <p:nvPr>
            <p:ph idx="1"/>
          </p:nvPr>
        </p:nvSpPr>
        <p:spPr/>
        <p:txBody>
          <a:bodyPr/>
          <a:lstStyle/>
          <a:p>
            <a:pPr>
              <a:lnSpc>
                <a:spcPct val="100000"/>
              </a:lnSpc>
            </a:pPr>
            <a:r>
              <a:rPr lang="en-US" dirty="0"/>
              <a:t>Creating new table:</a:t>
            </a:r>
          </a:p>
          <a:p>
            <a:pPr lvl="1">
              <a:lnSpc>
                <a:spcPct val="100000"/>
              </a:lnSpc>
            </a:pPr>
            <a:r>
              <a:rPr lang="en-US" dirty="0"/>
              <a:t>Define the table name</a:t>
            </a:r>
          </a:p>
          <a:p>
            <a:pPr lvl="2">
              <a:lnSpc>
                <a:spcPct val="100000"/>
              </a:lnSpc>
            </a:pPr>
            <a:r>
              <a:rPr lang="en-US" dirty="0"/>
              <a:t>Should have good name</a:t>
            </a:r>
          </a:p>
          <a:p>
            <a:pPr lvl="1">
              <a:lnSpc>
                <a:spcPct val="100000"/>
              </a:lnSpc>
            </a:pPr>
            <a:r>
              <a:rPr lang="en-US" dirty="0"/>
              <a:t>Define the columns and their types</a:t>
            </a:r>
          </a:p>
          <a:p>
            <a:pPr lvl="2">
              <a:lnSpc>
                <a:spcPct val="100000"/>
              </a:lnSpc>
            </a:pPr>
            <a:r>
              <a:rPr lang="en-US" dirty="0"/>
              <a:t>Use proper data type</a:t>
            </a:r>
          </a:p>
          <a:p>
            <a:pPr lvl="1">
              <a:lnSpc>
                <a:spcPct val="100000"/>
              </a:lnSpc>
            </a:pPr>
            <a:r>
              <a:rPr lang="en-US" dirty="0"/>
              <a:t>Define the table primary key</a:t>
            </a:r>
          </a:p>
          <a:p>
            <a:pPr lvl="2">
              <a:lnSpc>
                <a:spcPct val="100000"/>
              </a:lnSpc>
            </a:pPr>
            <a:r>
              <a:rPr lang="en-US" dirty="0"/>
              <a:t>Use </a:t>
            </a:r>
            <a:r>
              <a:rPr lang="en-US" dirty="0">
                <a:solidFill>
                  <a:schemeClr val="accent5">
                    <a:lumMod val="20000"/>
                    <a:lumOff val="80000"/>
                  </a:schemeClr>
                </a:solidFill>
                <a:latin typeface="Consolas" pitchFamily="49" charset="0"/>
              </a:rPr>
              <a:t>IDENTITY</a:t>
            </a:r>
            <a:r>
              <a:rPr lang="en-US" dirty="0"/>
              <a:t> for enabling auto increment of the primary key</a:t>
            </a:r>
          </a:p>
          <a:p>
            <a:pPr lvl="1">
              <a:lnSpc>
                <a:spcPct val="100000"/>
              </a:lnSpc>
            </a:pPr>
            <a:r>
              <a:rPr lang="en-US" dirty="0"/>
              <a:t>Define foreign/keys and constraints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130</a:t>
            </a:fld>
            <a:endParaRPr lang="en-US" dirty="0"/>
          </a:p>
        </p:txBody>
      </p:sp>
      <p:pic>
        <p:nvPicPr>
          <p:cNvPr id="23553" name="Picture 1" descr="C:\Trash\design-tab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143000"/>
            <a:ext cx="2310184" cy="1733935"/>
          </a:xfrm>
          <a:prstGeom prst="roundRect">
            <a:avLst>
              <a:gd name="adj" fmla="val 4403"/>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2376534462"/>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2514600" y="228600"/>
            <a:ext cx="6400800" cy="914400"/>
          </a:xfrm>
        </p:spPr>
        <p:txBody>
          <a:bodyPr/>
          <a:lstStyle/>
          <a:p>
            <a:r>
              <a:rPr lang="en-US" dirty="0"/>
              <a:t>Creating Tables in SQL Server – Examples</a:t>
            </a:r>
            <a:endParaRPr lang="bg-BG" dirty="0"/>
          </a:p>
        </p:txBody>
      </p:sp>
      <p:sp>
        <p:nvSpPr>
          <p:cNvPr id="625667" name="Rectangle 3"/>
          <p:cNvSpPr>
            <a:spLocks noGrp="1" noChangeArrowheads="1"/>
          </p:cNvSpPr>
          <p:nvPr>
            <p:ph idx="1"/>
          </p:nvPr>
        </p:nvSpPr>
        <p:spPr>
          <a:xfrm>
            <a:off x="611188" y="1505499"/>
            <a:ext cx="7848600" cy="4401205"/>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Groups </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GroupID int IDENTITY,</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Name nvarchar(100)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PK_Groups </a:t>
            </a:r>
            <a:r>
              <a:rPr lang="en-US" sz="2000" noProof="1">
                <a:solidFill>
                  <a:srgbClr val="8CF4F2"/>
                </a:solidFill>
                <a:latin typeface="Consolas" pitchFamily="49" charset="0"/>
                <a:cs typeface="Consolas" pitchFamily="49" charset="0"/>
              </a:rPr>
              <a:t>PRIMARY KEY(GroupID)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endParaRPr lang="en-US" sz="2000" noProof="1">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Users </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UserID int IDENTITY,</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UserName nvarchar(100)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GroupID int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PK_Users </a:t>
            </a:r>
            <a:r>
              <a:rPr lang="en-US" sz="2000" noProof="1">
                <a:solidFill>
                  <a:srgbClr val="8CF4F2"/>
                </a:solidFill>
                <a:latin typeface="Consolas" pitchFamily="49" charset="0"/>
                <a:cs typeface="Consolas" pitchFamily="49" charset="0"/>
              </a:rPr>
              <a:t>PRIMARY KEY(UserID),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FK_Users_Groups FOREIGN </a:t>
            </a:r>
            <a:r>
              <a:rPr lang="en-US" sz="2000" noProof="1">
                <a:solidFill>
                  <a:srgbClr val="8CF4F2"/>
                </a:solidFill>
                <a:latin typeface="Consolas" pitchFamily="49" charset="0"/>
                <a:cs typeface="Consolas" pitchFamily="49" charset="0"/>
              </a:rPr>
              <a:t>KEY(GroupID)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REFERENCES </a:t>
            </a:r>
            <a:r>
              <a:rPr lang="en-US" sz="2000" noProof="1" smtClean="0">
                <a:solidFill>
                  <a:srgbClr val="8CF4F2"/>
                </a:solidFill>
                <a:latin typeface="Consolas" pitchFamily="49" charset="0"/>
                <a:cs typeface="Consolas" pitchFamily="49" charset="0"/>
              </a:rPr>
              <a:t>Groups(GroupID</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131</a:t>
            </a:fld>
            <a:endParaRPr lang="en-US" dirty="0"/>
          </a:p>
        </p:txBody>
      </p:sp>
    </p:spTree>
    <p:extLst>
      <p:ext uri="{BB962C8B-B14F-4D97-AF65-F5344CB8AC3E}">
        <p14:creationId xmlns:p14="http://schemas.microsoft.com/office/powerpoint/2010/main" val="2273017639"/>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800601"/>
            <a:ext cx="8229600" cy="685800"/>
          </a:xfrm>
        </p:spPr>
        <p:txBody>
          <a:bodyPr/>
          <a:lstStyle/>
          <a:p>
            <a:r>
              <a:rPr lang="en-US" dirty="0" smtClean="0"/>
              <a:t>Transactions</a:t>
            </a:r>
            <a:endParaRPr lang="en-US" dirty="0"/>
          </a:p>
        </p:txBody>
      </p:sp>
      <p:sp>
        <p:nvSpPr>
          <p:cNvPr id="6" name="Subtitle 5"/>
          <p:cNvSpPr>
            <a:spLocks noGrp="1"/>
          </p:cNvSpPr>
          <p:nvPr>
            <p:ph type="subTitle" idx="1"/>
          </p:nvPr>
        </p:nvSpPr>
        <p:spPr>
          <a:xfrm>
            <a:off x="457200" y="5603080"/>
            <a:ext cx="8229600" cy="569120"/>
          </a:xfrm>
        </p:spPr>
        <p:txBody>
          <a:bodyPr/>
          <a:lstStyle/>
          <a:p>
            <a:r>
              <a:rPr lang="en-US" dirty="0" smtClean="0"/>
              <a:t>Begin / Commit / Rollback Transactions in SQL Server</a:t>
            </a:r>
            <a:endParaRPr lang="en-US" dirty="0"/>
          </a:p>
        </p:txBody>
      </p:sp>
      <p:pic>
        <p:nvPicPr>
          <p:cNvPr id="8" name="Picture 2" descr="http://www.internetmovierights.com/images/company-icon.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rot="21155709">
            <a:off x="1260111" y="2098311"/>
            <a:ext cx="1943100" cy="1943100"/>
          </a:xfrm>
          <a:prstGeom prst="roundRect">
            <a:avLst>
              <a:gd name="adj" fmla="val 6270"/>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10598" name="Picture 6" descr="http://www.agiledesignlabs.com/images/Stategic_Transaction_Icon.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589971">
            <a:off x="5470054" y="1193009"/>
            <a:ext cx="2281084" cy="2438400"/>
          </a:xfrm>
          <a:prstGeom prst="roundRect">
            <a:avLst>
              <a:gd name="adj" fmla="val 4638"/>
            </a:avLst>
          </a:prstGeom>
          <a:noFill/>
          <a:ln>
            <a:solidFill>
              <a:schemeClr val="accent5">
                <a:lumMod val="20000"/>
                <a:lumOff val="80000"/>
              </a:schemeClr>
            </a:solidFill>
          </a:ln>
        </p:spPr>
      </p:pic>
      <p:pic>
        <p:nvPicPr>
          <p:cNvPr id="110600" name="Picture 8" descr="http://www.artistsvalley.com/images/icons/Database%20Application%20Icons/Server%20Database/256x256/Server%20Database.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14801" y="2971800"/>
            <a:ext cx="1524000" cy="1524000"/>
          </a:xfrm>
          <a:prstGeom prst="roundRect">
            <a:avLst>
              <a:gd name="adj" fmla="val 11086"/>
            </a:avLst>
          </a:prstGeom>
          <a:noFill/>
          <a:ln>
            <a:solidFill>
              <a:schemeClr val="accent5">
                <a:lumMod val="40000"/>
                <a:lumOff val="60000"/>
              </a:schemeClr>
            </a:solidFill>
          </a:ln>
        </p:spPr>
      </p:pic>
      <p:pic>
        <p:nvPicPr>
          <p:cNvPr id="110596" name="Picture 4" descr="http://www.softwaredroid.com/themes/green_element/images/features/icons_transactions.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819401" y="762000"/>
            <a:ext cx="2514600" cy="2514600"/>
          </a:xfrm>
          <a:prstGeom prst="rect">
            <a:avLst/>
          </a:prstGeom>
          <a:noFill/>
        </p:spPr>
      </p:pic>
    </p:spTree>
    <p:extLst>
      <p:ext uri="{BB962C8B-B14F-4D97-AF65-F5344CB8AC3E}">
        <p14:creationId xmlns:p14="http://schemas.microsoft.com/office/powerpoint/2010/main" val="1655007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1828800" y="228600"/>
            <a:ext cx="7086600" cy="914400"/>
          </a:xfrm>
        </p:spPr>
        <p:txBody>
          <a:bodyPr/>
          <a:lstStyle/>
          <a:p>
            <a:r>
              <a:rPr lang="en-US" dirty="0"/>
              <a:t>What Is Concurrency Control?</a:t>
            </a:r>
            <a:endParaRPr lang="bg-BG" dirty="0"/>
          </a:p>
        </p:txBody>
      </p:sp>
      <p:sp>
        <p:nvSpPr>
          <p:cNvPr id="499715" name="Rectangle 3"/>
          <p:cNvSpPr>
            <a:spLocks noGrp="1" noChangeArrowheads="1"/>
          </p:cNvSpPr>
          <p:nvPr>
            <p:ph idx="1"/>
          </p:nvPr>
        </p:nvSpPr>
        <p:spPr>
          <a:xfrm>
            <a:off x="228600" y="1066800"/>
            <a:ext cx="8686800" cy="5562600"/>
          </a:xfrm>
        </p:spPr>
        <p:txBody>
          <a:bodyPr/>
          <a:lstStyle/>
          <a:p>
            <a:pPr>
              <a:lnSpc>
                <a:spcPct val="90000"/>
              </a:lnSpc>
            </a:pPr>
            <a:r>
              <a:rPr lang="en-US" dirty="0">
                <a:solidFill>
                  <a:schemeClr val="accent5">
                    <a:lumMod val="20000"/>
                    <a:lumOff val="80000"/>
                  </a:schemeClr>
                </a:solidFill>
              </a:rPr>
              <a:t>Pessimistic </a:t>
            </a:r>
            <a:r>
              <a:rPr lang="en-US" dirty="0" smtClean="0">
                <a:solidFill>
                  <a:schemeClr val="accent5">
                    <a:lumMod val="20000"/>
                    <a:lumOff val="80000"/>
                  </a:schemeClr>
                </a:solidFill>
              </a:rPr>
              <a:t>locking </a:t>
            </a:r>
            <a:r>
              <a:rPr lang="en-US" dirty="0" smtClean="0"/>
              <a:t>(default in SQL Server)</a:t>
            </a:r>
            <a:endParaRPr lang="en-US" dirty="0"/>
          </a:p>
          <a:p>
            <a:pPr lvl="1">
              <a:lnSpc>
                <a:spcPct val="90000"/>
              </a:lnSpc>
            </a:pPr>
            <a:r>
              <a:rPr lang="en-US" dirty="0"/>
              <a:t>Locks </a:t>
            </a:r>
            <a:r>
              <a:rPr lang="en-US" dirty="0" smtClean="0"/>
              <a:t>table data at each </a:t>
            </a:r>
            <a:r>
              <a:rPr lang="en-US" dirty="0"/>
              <a:t>data is </a:t>
            </a:r>
            <a:r>
              <a:rPr lang="en-US" dirty="0" smtClean="0"/>
              <a:t>modification</a:t>
            </a:r>
            <a:endParaRPr lang="en-US" dirty="0"/>
          </a:p>
          <a:p>
            <a:pPr lvl="1">
              <a:lnSpc>
                <a:spcPct val="90000"/>
              </a:lnSpc>
            </a:pPr>
            <a:r>
              <a:rPr lang="en-US" dirty="0" smtClean="0"/>
              <a:t>Concurrent </a:t>
            </a:r>
            <a:r>
              <a:rPr lang="en-US" dirty="0"/>
              <a:t>users are blocked until </a:t>
            </a:r>
            <a:r>
              <a:rPr lang="en-US" dirty="0" smtClean="0"/>
              <a:t>the lock </a:t>
            </a:r>
            <a:r>
              <a:rPr lang="en-US" dirty="0"/>
              <a:t>is released</a:t>
            </a:r>
          </a:p>
          <a:p>
            <a:pPr>
              <a:lnSpc>
                <a:spcPct val="90000"/>
              </a:lnSpc>
            </a:pPr>
            <a:r>
              <a:rPr lang="en-US" dirty="0" smtClean="0">
                <a:solidFill>
                  <a:schemeClr val="accent5">
                    <a:lumMod val="20000"/>
                    <a:lumOff val="80000"/>
                  </a:schemeClr>
                </a:solidFill>
              </a:rPr>
              <a:t>Optimistic locking </a:t>
            </a:r>
            <a:r>
              <a:rPr lang="en-US" dirty="0" smtClean="0"/>
              <a:t>(default in Oracle)</a:t>
            </a:r>
            <a:endParaRPr lang="en-US" dirty="0"/>
          </a:p>
          <a:p>
            <a:pPr lvl="1">
              <a:lnSpc>
                <a:spcPct val="90000"/>
              </a:lnSpc>
            </a:pPr>
            <a:r>
              <a:rPr lang="en-US" dirty="0" smtClean="0"/>
              <a:t>No locks are performed when data is being read or changed</a:t>
            </a:r>
            <a:endParaRPr lang="en-US" dirty="0"/>
          </a:p>
          <a:p>
            <a:pPr lvl="1">
              <a:lnSpc>
                <a:spcPct val="90000"/>
              </a:lnSpc>
            </a:pPr>
            <a:r>
              <a:rPr lang="en-US" dirty="0" smtClean="0"/>
              <a:t>Concurrent users don’t see the changes until they are committed / rolled-back</a:t>
            </a:r>
          </a:p>
          <a:p>
            <a:pPr lvl="1">
              <a:lnSpc>
                <a:spcPct val="90000"/>
              </a:lnSpc>
            </a:pPr>
            <a:r>
              <a:rPr lang="en-US" dirty="0" smtClean="0"/>
              <a:t>Supported with SNAPSHOT isolation in SQL Server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133</a:t>
            </a:fld>
            <a:endParaRPr lang="en-US" dirty="0"/>
          </a:p>
        </p:txBody>
      </p:sp>
    </p:spTree>
    <p:extLst>
      <p:ext uri="{BB962C8B-B14F-4D97-AF65-F5344CB8AC3E}">
        <p14:creationId xmlns:p14="http://schemas.microsoft.com/office/powerpoint/2010/main" val="3343877752"/>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r>
              <a:rPr lang="en-US" dirty="0"/>
              <a:t>Transactions</a:t>
            </a:r>
            <a:endParaRPr lang="bg-BG" dirty="0"/>
          </a:p>
        </p:txBody>
      </p:sp>
      <p:sp>
        <p:nvSpPr>
          <p:cNvPr id="1208323" name="Rectangle 3"/>
          <p:cNvSpPr>
            <a:spLocks noGrp="1" noChangeArrowheads="1"/>
          </p:cNvSpPr>
          <p:nvPr>
            <p:ph idx="1"/>
          </p:nvPr>
        </p:nvSpPr>
        <p:spPr>
          <a:xfrm>
            <a:off x="228600" y="990600"/>
            <a:ext cx="8686800" cy="5715000"/>
          </a:xfrm>
        </p:spPr>
        <p:txBody>
          <a:bodyPr/>
          <a:lstStyle/>
          <a:p>
            <a:pPr>
              <a:lnSpc>
                <a:spcPct val="100000"/>
              </a:lnSpc>
            </a:pPr>
            <a:r>
              <a:rPr lang="en-US" dirty="0" smtClean="0"/>
              <a:t>Transactions </a:t>
            </a:r>
            <a:r>
              <a:rPr lang="en-US" dirty="0"/>
              <a:t>start </a:t>
            </a:r>
            <a:r>
              <a:rPr lang="en-US" dirty="0" smtClean="0"/>
              <a:t>by executing </a:t>
            </a:r>
            <a:r>
              <a:rPr lang="en-US" dirty="0" smtClean="0">
                <a:solidFill>
                  <a:schemeClr val="accent5">
                    <a:lumMod val="20000"/>
                    <a:lumOff val="80000"/>
                  </a:schemeClr>
                </a:solidFill>
                <a:latin typeface="Consolas" pitchFamily="49" charset="0"/>
                <a:cs typeface="Consolas" pitchFamily="49" charset="0"/>
              </a:rPr>
              <a:t>BEGIN TRANSACTION</a:t>
            </a:r>
            <a:r>
              <a:rPr lang="en-US" dirty="0" smtClean="0"/>
              <a:t> (or just </a:t>
            </a:r>
            <a:r>
              <a:rPr lang="en-US" dirty="0" smtClean="0">
                <a:solidFill>
                  <a:schemeClr val="accent5">
                    <a:lumMod val="20000"/>
                    <a:lumOff val="80000"/>
                  </a:schemeClr>
                </a:solidFill>
                <a:latin typeface="Consolas" pitchFamily="49" charset="0"/>
                <a:cs typeface="Consolas" pitchFamily="49" charset="0"/>
              </a:rPr>
              <a:t>BEGIN</a:t>
            </a:r>
            <a:r>
              <a:rPr lang="en-US" dirty="0" smtClean="0"/>
              <a:t> </a:t>
            </a:r>
            <a:r>
              <a:rPr lang="en-US" dirty="0" smtClean="0">
                <a:solidFill>
                  <a:schemeClr val="accent5">
                    <a:lumMod val="20000"/>
                    <a:lumOff val="80000"/>
                  </a:schemeClr>
                </a:solidFill>
                <a:latin typeface="Consolas" pitchFamily="49" charset="0"/>
                <a:cs typeface="Consolas" pitchFamily="49" charset="0"/>
              </a:rPr>
              <a:t>TRAN</a:t>
            </a:r>
            <a:r>
              <a:rPr lang="en-US" dirty="0" smtClean="0"/>
              <a:t>)</a:t>
            </a:r>
            <a:endParaRPr lang="en-US" dirty="0"/>
          </a:p>
          <a:p>
            <a:pPr>
              <a:lnSpc>
                <a:spcPct val="100000"/>
              </a:lnSpc>
            </a:pPr>
            <a:r>
              <a:rPr lang="en-US" dirty="0"/>
              <a:t>Use </a:t>
            </a:r>
            <a:r>
              <a:rPr lang="en-US" dirty="0">
                <a:solidFill>
                  <a:schemeClr val="accent5">
                    <a:lumMod val="20000"/>
                    <a:lumOff val="80000"/>
                  </a:schemeClr>
                </a:solidFill>
                <a:latin typeface="Consolas" pitchFamily="49" charset="0"/>
                <a:cs typeface="Consolas" pitchFamily="49" charset="0"/>
              </a:rPr>
              <a:t>COMMIT</a:t>
            </a:r>
            <a:r>
              <a:rPr lang="en-US" dirty="0"/>
              <a:t> to confirm changes and finish the transaction</a:t>
            </a:r>
          </a:p>
          <a:p>
            <a:pPr>
              <a:lnSpc>
                <a:spcPct val="100000"/>
              </a:lnSpc>
            </a:pPr>
            <a:r>
              <a:rPr lang="en-US" dirty="0"/>
              <a:t>Use </a:t>
            </a:r>
            <a:r>
              <a:rPr lang="en-US" dirty="0">
                <a:solidFill>
                  <a:schemeClr val="accent5">
                    <a:lumMod val="20000"/>
                    <a:lumOff val="80000"/>
                  </a:schemeClr>
                </a:solidFill>
                <a:latin typeface="Consolas" pitchFamily="49" charset="0"/>
                <a:cs typeface="Consolas" pitchFamily="49" charset="0"/>
              </a:rPr>
              <a:t>ROLLBACK</a:t>
            </a:r>
            <a:r>
              <a:rPr lang="en-US" dirty="0"/>
              <a:t> to cancel changes and abort the </a:t>
            </a:r>
            <a:r>
              <a:rPr lang="en-US" dirty="0" smtClean="0"/>
              <a:t>transaction</a:t>
            </a:r>
          </a:p>
          <a:p>
            <a:pPr>
              <a:lnSpc>
                <a:spcPct val="100000"/>
              </a:lnSpc>
            </a:pPr>
            <a:r>
              <a:rPr lang="en-US" dirty="0" smtClean="0"/>
              <a:t>Example: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134</a:t>
            </a:fld>
            <a:endParaRPr lang="en-US" dirty="0"/>
          </a:p>
        </p:txBody>
      </p:sp>
      <p:sp>
        <p:nvSpPr>
          <p:cNvPr id="1208324" name="Rectangle 4"/>
          <p:cNvSpPr>
            <a:spLocks noChangeArrowheads="1"/>
          </p:cNvSpPr>
          <p:nvPr/>
        </p:nvSpPr>
        <p:spPr bwMode="auto">
          <a:xfrm>
            <a:off x="828675" y="5077361"/>
            <a:ext cx="74152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BEGIN TRAN</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EmployeesProjects;</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Projects;</a:t>
            </a:r>
          </a:p>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ROLLBACK TRAN</a:t>
            </a:r>
          </a:p>
        </p:txBody>
      </p:sp>
    </p:spTree>
    <p:extLst>
      <p:ext uri="{BB962C8B-B14F-4D97-AF65-F5344CB8AC3E}">
        <p14:creationId xmlns:p14="http://schemas.microsoft.com/office/powerpoint/2010/main" val="399509661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sz="3800" dirty="0"/>
              <a:t>The Implicit Transactions Option</a:t>
            </a:r>
            <a:endParaRPr lang="bg-BG" sz="3800" dirty="0"/>
          </a:p>
        </p:txBody>
      </p:sp>
      <p:sp>
        <p:nvSpPr>
          <p:cNvPr id="500739" name="Rectangle 3"/>
          <p:cNvSpPr>
            <a:spLocks noGrp="1" noChangeArrowheads="1"/>
          </p:cNvSpPr>
          <p:nvPr>
            <p:ph idx="1"/>
          </p:nvPr>
        </p:nvSpPr>
        <p:spPr/>
        <p:txBody>
          <a:bodyPr/>
          <a:lstStyle/>
          <a:p>
            <a:pPr>
              <a:lnSpc>
                <a:spcPct val="100000"/>
              </a:lnSpc>
            </a:pPr>
            <a:r>
              <a:rPr lang="en-US" dirty="0" smtClean="0"/>
              <a:t>What is </a:t>
            </a:r>
            <a:r>
              <a:rPr lang="en-US" dirty="0" smtClean="0">
                <a:solidFill>
                  <a:schemeClr val="accent5">
                    <a:lumMod val="20000"/>
                    <a:lumOff val="80000"/>
                  </a:schemeClr>
                </a:solidFill>
              </a:rPr>
              <a:t>implicit transactions</a:t>
            </a:r>
            <a:r>
              <a:rPr lang="en-US" dirty="0" smtClean="0"/>
              <a:t> mode?</a:t>
            </a:r>
          </a:p>
          <a:p>
            <a:pPr lvl="1">
              <a:lnSpc>
                <a:spcPct val="100000"/>
              </a:lnSpc>
            </a:pPr>
            <a:r>
              <a:rPr lang="en-US" dirty="0" smtClean="0"/>
              <a:t>Automatically start </a:t>
            </a:r>
            <a:r>
              <a:rPr lang="en-US" dirty="0"/>
              <a:t>a new transaction after </a:t>
            </a:r>
            <a:r>
              <a:rPr lang="en-US" dirty="0" smtClean="0"/>
              <a:t>each commit </a:t>
            </a:r>
            <a:r>
              <a:rPr lang="en-US" dirty="0"/>
              <a:t>or </a:t>
            </a:r>
            <a:r>
              <a:rPr lang="en-US" dirty="0" smtClean="0"/>
              <a:t>rollback</a:t>
            </a:r>
            <a:endParaRPr lang="en-US" dirty="0"/>
          </a:p>
          <a:p>
            <a:pPr lvl="1">
              <a:lnSpc>
                <a:spcPct val="100000"/>
              </a:lnSpc>
            </a:pPr>
            <a:r>
              <a:rPr lang="en-US" dirty="0"/>
              <a:t>Nested transactions are not allowed</a:t>
            </a:r>
          </a:p>
          <a:p>
            <a:pPr lvl="1">
              <a:lnSpc>
                <a:spcPct val="100000"/>
              </a:lnSpc>
            </a:pPr>
            <a:r>
              <a:rPr lang="en-US" dirty="0"/>
              <a:t>Transaction must be explicitly completed with </a:t>
            </a:r>
            <a:r>
              <a:rPr lang="en-US" dirty="0">
                <a:solidFill>
                  <a:schemeClr val="accent5">
                    <a:lumMod val="20000"/>
                    <a:lumOff val="80000"/>
                  </a:schemeClr>
                </a:solidFill>
                <a:latin typeface="Consolas" pitchFamily="49" charset="0"/>
              </a:rPr>
              <a:t>COMMIT</a:t>
            </a:r>
            <a:r>
              <a:rPr lang="en-US" dirty="0"/>
              <a:t> or </a:t>
            </a:r>
            <a:r>
              <a:rPr lang="en-US" dirty="0">
                <a:solidFill>
                  <a:schemeClr val="accent5">
                    <a:lumMod val="20000"/>
                    <a:lumOff val="80000"/>
                  </a:schemeClr>
                </a:solidFill>
                <a:latin typeface="Consolas" pitchFamily="49" charset="0"/>
              </a:rPr>
              <a:t>ROLLBACK</a:t>
            </a:r>
            <a:r>
              <a:rPr lang="en-US" dirty="0"/>
              <a:t> </a:t>
            </a:r>
            <a:r>
              <a:rPr lang="en-US" dirty="0">
                <a:solidFill>
                  <a:schemeClr val="accent5">
                    <a:lumMod val="20000"/>
                    <a:lumOff val="80000"/>
                  </a:schemeClr>
                </a:solidFill>
                <a:latin typeface="Consolas" pitchFamily="49" charset="0"/>
              </a:rPr>
              <a:t>TRANSACTION</a:t>
            </a:r>
          </a:p>
          <a:p>
            <a:pPr>
              <a:lnSpc>
                <a:spcPct val="100000"/>
              </a:lnSpc>
            </a:pPr>
            <a:r>
              <a:rPr lang="en-US" dirty="0"/>
              <a:t>By default, </a:t>
            </a:r>
            <a:r>
              <a:rPr lang="en-US" dirty="0" smtClean="0">
                <a:solidFill>
                  <a:schemeClr val="accent5">
                    <a:lumMod val="20000"/>
                    <a:lumOff val="80000"/>
                  </a:schemeClr>
                </a:solidFill>
                <a:latin typeface="Consolas" pitchFamily="49" charset="0"/>
                <a:cs typeface="Consolas" pitchFamily="49" charset="0"/>
              </a:rPr>
              <a:t>IMPLICIT_TRANSACITONS</a:t>
            </a:r>
            <a:r>
              <a:rPr lang="en-US" dirty="0" smtClean="0"/>
              <a:t> setting </a:t>
            </a:r>
            <a:r>
              <a:rPr lang="en-US" dirty="0"/>
              <a:t>is </a:t>
            </a:r>
            <a:r>
              <a:rPr lang="en-US" dirty="0" smtClean="0"/>
              <a:t>switched off</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135</a:t>
            </a:fld>
            <a:endParaRPr lang="en-US" dirty="0"/>
          </a:p>
        </p:txBody>
      </p:sp>
      <p:sp>
        <p:nvSpPr>
          <p:cNvPr id="500740" name="Rectangle 4"/>
          <p:cNvSpPr>
            <a:spLocks noChangeArrowheads="1"/>
          </p:cNvSpPr>
          <p:nvPr/>
        </p:nvSpPr>
        <p:spPr bwMode="auto">
          <a:xfrm>
            <a:off x="609600" y="58674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IMPLICIT_TRANSACTIONS 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9496888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828800" y="152400"/>
            <a:ext cx="7086600" cy="914400"/>
          </a:xfrm>
        </p:spPr>
        <p:txBody>
          <a:bodyPr/>
          <a:lstStyle/>
          <a:p>
            <a:r>
              <a:rPr lang="en-US" dirty="0"/>
              <a:t>Database Modeling and  Introduction to SQL</a:t>
            </a:r>
            <a:endParaRPr lang="bg-BG" dirty="0"/>
          </a:p>
        </p:txBody>
      </p:sp>
      <p:sp>
        <p:nvSpPr>
          <p:cNvPr id="449539" name="Rectangle 3"/>
          <p:cNvSpPr>
            <a:spLocks noGrp="1" noChangeArrowheads="1"/>
          </p:cNvSpPr>
          <p:nvPr>
            <p:ph idx="1"/>
          </p:nvPr>
        </p:nvSpPr>
        <p:spPr>
          <a:xfrm>
            <a:off x="2362200" y="3194050"/>
            <a:ext cx="4608513" cy="844550"/>
          </a:xfrm>
        </p:spPr>
        <p:txBody>
          <a:bodyPr anchor="ctr" anchorCtr="0"/>
          <a:lstStyle/>
          <a:p>
            <a:pPr algn="ctr">
              <a:buFontTx/>
              <a:buNone/>
            </a:pPr>
            <a:r>
              <a:rPr lang="en-US" sz="6000" dirty="0"/>
              <a:t>Questions?</a:t>
            </a:r>
            <a:endParaRPr lang="bg-BG" sz="6000" dirty="0"/>
          </a:p>
        </p:txBody>
      </p:sp>
      <p:pic>
        <p:nvPicPr>
          <p:cNvPr id="12290" name="Picture 2" descr="http://www.goodfinancialcents.com/wp-content/uploads/2008/12/question_mark_3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9400" y="1524000"/>
            <a:ext cx="1975480" cy="3819526"/>
          </a:xfrm>
          <a:prstGeom prst="rect">
            <a:avLst/>
          </a:prstGeom>
          <a:noFill/>
        </p:spPr>
      </p:pic>
      <p:pic>
        <p:nvPicPr>
          <p:cNvPr id="6" name="Picture 2" descr="http://www.goodfinancialcents.com/wp-content/uploads/2008/12/question_mark_3d.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3859365">
            <a:off x="4061499" y="4213603"/>
            <a:ext cx="1335050" cy="2581274"/>
          </a:xfrm>
          <a:prstGeom prst="rect">
            <a:avLst/>
          </a:prstGeom>
          <a:noFill/>
        </p:spPr>
      </p:pic>
      <p:pic>
        <p:nvPicPr>
          <p:cNvPr id="7" name="Picture 2" descr="http://www.goodfinancialcents.com/wp-content/uploads/2008/12/question_mark_3d.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17276796">
            <a:off x="2994406" y="745888"/>
            <a:ext cx="1147692" cy="2219024"/>
          </a:xfrm>
          <a:prstGeom prst="rect">
            <a:avLst/>
          </a:prstGeom>
          <a:noFill/>
        </p:spPr>
      </p:pic>
      <p:pic>
        <p:nvPicPr>
          <p:cNvPr id="8" name="Picture 2" descr="http://www.goodfinancialcents.com/wp-content/uploads/2008/12/question_mark_3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400" y="2590800"/>
            <a:ext cx="1975480" cy="3819526"/>
          </a:xfrm>
          <a:prstGeom prst="rect">
            <a:avLst/>
          </a:prstGeom>
          <a:noFill/>
        </p:spPr>
      </p:pic>
    </p:spTree>
    <p:extLst>
      <p:ext uri="{BB962C8B-B14F-4D97-AF65-F5344CB8AC3E}">
        <p14:creationId xmlns:p14="http://schemas.microsoft.com/office/powerpoint/2010/main" val="530009386"/>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a:t>Exercises</a:t>
            </a:r>
            <a:endParaRPr lang="bg-BG" dirty="0"/>
          </a:p>
        </p:txBody>
      </p:sp>
      <p:sp>
        <p:nvSpPr>
          <p:cNvPr id="55705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Write a SQL query to find the names and salaries of the </a:t>
            </a:r>
            <a:r>
              <a:rPr lang="en-US" sz="2800" dirty="0" smtClean="0"/>
              <a:t>employees </a:t>
            </a:r>
            <a:r>
              <a:rPr lang="en-US" sz="2800" dirty="0"/>
              <a:t>that take the minimal salary in the company. Use a nested </a:t>
            </a:r>
            <a:r>
              <a:rPr lang="en-US" sz="2800" dirty="0">
                <a:solidFill>
                  <a:schemeClr val="accent5">
                    <a:lumMod val="20000"/>
                    <a:lumOff val="80000"/>
                  </a:schemeClr>
                </a:solidFill>
                <a:latin typeface="Consolas" pitchFamily="49" charset="0"/>
              </a:rPr>
              <a:t>SELECT</a:t>
            </a:r>
            <a:r>
              <a:rPr lang="en-US" sz="2800" dirty="0"/>
              <a:t> statement.</a:t>
            </a:r>
          </a:p>
          <a:p>
            <a:pPr marL="446088" indent="-446088">
              <a:lnSpc>
                <a:spcPct val="100000"/>
              </a:lnSpc>
              <a:buFontTx/>
              <a:buAutoNum type="arabicPeriod"/>
              <a:tabLst/>
            </a:pPr>
            <a:r>
              <a:rPr lang="en-US" sz="2800" dirty="0"/>
              <a:t>Write a SQL query to find the names and salaries of the </a:t>
            </a:r>
            <a:r>
              <a:rPr lang="en-US" sz="2800" dirty="0" smtClean="0"/>
              <a:t>employees </a:t>
            </a:r>
            <a:r>
              <a:rPr lang="en-US" sz="2800" dirty="0"/>
              <a:t>that have a salary that is up to 10% higher than the minimal salary for the company.</a:t>
            </a:r>
          </a:p>
          <a:p>
            <a:pPr marL="446088" indent="-446088">
              <a:lnSpc>
                <a:spcPct val="100000"/>
              </a:lnSpc>
              <a:buFontTx/>
              <a:buAutoNum type="arabicPeriod"/>
              <a:tabLst/>
            </a:pPr>
            <a:r>
              <a:rPr lang="en-US" sz="2800" dirty="0"/>
              <a:t>Write a SQL query to find the full name, salary and department of the </a:t>
            </a:r>
            <a:r>
              <a:rPr lang="en-US" sz="2800" dirty="0" smtClean="0"/>
              <a:t>employees </a:t>
            </a:r>
            <a:r>
              <a:rPr lang="en-US" sz="2800" dirty="0"/>
              <a:t>that take the minimal salary in their department. Use a nested </a:t>
            </a:r>
            <a:r>
              <a:rPr lang="en-US" sz="2800" dirty="0">
                <a:solidFill>
                  <a:schemeClr val="accent5">
                    <a:lumMod val="20000"/>
                    <a:lumOff val="80000"/>
                  </a:schemeClr>
                </a:solidFill>
                <a:latin typeface="Consolas" pitchFamily="49" charset="0"/>
              </a:rPr>
              <a:t>SELECT</a:t>
            </a:r>
            <a:r>
              <a:rPr lang="en-US" sz="2800" dirty="0"/>
              <a:t> statement.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137</a:t>
            </a:fld>
            <a:endParaRPr lang="en-US" dirty="0"/>
          </a:p>
        </p:txBody>
      </p:sp>
    </p:spTree>
    <p:extLst>
      <p:ext uri="{BB962C8B-B14F-4D97-AF65-F5344CB8AC3E}">
        <p14:creationId xmlns:p14="http://schemas.microsoft.com/office/powerpoint/2010/main" val="2076578792"/>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Exercises (2)</a:t>
            </a:r>
            <a:endParaRPr lang="bg-BG" dirty="0"/>
          </a:p>
        </p:txBody>
      </p:sp>
      <p:sp>
        <p:nvSpPr>
          <p:cNvPr id="559107" name="Rectangle 3"/>
          <p:cNvSpPr>
            <a:spLocks noGrp="1" noChangeArrowheads="1"/>
          </p:cNvSpPr>
          <p:nvPr>
            <p:ph idx="1"/>
          </p:nvPr>
        </p:nvSpPr>
        <p:spPr>
          <a:xfrm>
            <a:off x="228600" y="762000"/>
            <a:ext cx="8686800" cy="5867400"/>
          </a:xfrm>
        </p:spPr>
        <p:txBody>
          <a:bodyPr/>
          <a:lstStyle/>
          <a:p>
            <a:pPr marL="446088" indent="-446088">
              <a:lnSpc>
                <a:spcPct val="100000"/>
              </a:lnSpc>
              <a:buFontTx/>
              <a:buAutoNum type="arabicPeriod" startAt="4"/>
              <a:tabLst/>
            </a:pPr>
            <a:r>
              <a:rPr lang="en-US" sz="2800" dirty="0"/>
              <a:t>Write a SQL query to find the average salary in the department #1.</a:t>
            </a:r>
          </a:p>
          <a:p>
            <a:pPr marL="446088" indent="-446088">
              <a:lnSpc>
                <a:spcPct val="100000"/>
              </a:lnSpc>
              <a:buFontTx/>
              <a:buAutoNum type="arabicPeriod" startAt="4"/>
              <a:tabLst/>
            </a:pPr>
            <a:r>
              <a:rPr lang="en-US" sz="2800" dirty="0"/>
              <a:t>Write a SQL query to find the average salary  in the "Sales" department.</a:t>
            </a:r>
          </a:p>
          <a:p>
            <a:pPr marL="446088" indent="-446088">
              <a:lnSpc>
                <a:spcPct val="100000"/>
              </a:lnSpc>
              <a:buFontTx/>
              <a:buAutoNum type="arabicPeriod" startAt="4"/>
              <a:tabLst/>
            </a:pPr>
            <a:r>
              <a:rPr lang="en-US" sz="2800" dirty="0"/>
              <a:t>Write a SQL query to find the number of </a:t>
            </a:r>
            <a:r>
              <a:rPr lang="en-US" sz="2800" dirty="0" smtClean="0"/>
              <a:t>employees </a:t>
            </a:r>
            <a:r>
              <a:rPr lang="en-US" sz="2800" dirty="0"/>
              <a:t>in the "Sales" department.</a:t>
            </a:r>
          </a:p>
          <a:p>
            <a:pPr marL="446088" indent="-446088">
              <a:lnSpc>
                <a:spcPct val="100000"/>
              </a:lnSpc>
              <a:buFontTx/>
              <a:buAutoNum type="arabicPeriod" startAt="4"/>
              <a:tabLst/>
            </a:pPr>
            <a:r>
              <a:rPr lang="en-US" sz="2800" dirty="0"/>
              <a:t>Write a SQL query to find the number of all </a:t>
            </a:r>
            <a:r>
              <a:rPr lang="en-US" sz="2800" dirty="0" smtClean="0"/>
              <a:t>employees </a:t>
            </a:r>
            <a:r>
              <a:rPr lang="en-US" sz="2800" dirty="0"/>
              <a:t>that have manager.</a:t>
            </a:r>
          </a:p>
          <a:p>
            <a:pPr marL="446088" indent="-446088">
              <a:lnSpc>
                <a:spcPct val="100000"/>
              </a:lnSpc>
              <a:buFontTx/>
              <a:buAutoNum type="arabicPeriod" startAt="4"/>
              <a:tabLst/>
            </a:pPr>
            <a:r>
              <a:rPr lang="en-US" sz="2800" dirty="0"/>
              <a:t>Write a SQL query to find the number of all </a:t>
            </a:r>
            <a:r>
              <a:rPr lang="en-US" sz="2800" dirty="0" smtClean="0"/>
              <a:t>employees </a:t>
            </a:r>
            <a:r>
              <a:rPr lang="en-US" sz="2800" dirty="0"/>
              <a:t>that have no manager.</a:t>
            </a:r>
          </a:p>
          <a:p>
            <a:pPr marL="446088" indent="-446088">
              <a:lnSpc>
                <a:spcPct val="100000"/>
              </a:lnSpc>
              <a:buFontTx/>
              <a:buAutoNum type="arabicPeriod" startAt="4"/>
              <a:tabLst/>
            </a:pPr>
            <a:r>
              <a:rPr lang="en-US" sz="2800" dirty="0"/>
              <a:t>Write a SQL query to find all departments and the average salary for each of them.</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138</a:t>
            </a:fld>
            <a:endParaRPr lang="en-US" dirty="0"/>
          </a:p>
        </p:txBody>
      </p:sp>
    </p:spTree>
    <p:extLst>
      <p:ext uri="{BB962C8B-B14F-4D97-AF65-F5344CB8AC3E}">
        <p14:creationId xmlns:p14="http://schemas.microsoft.com/office/powerpoint/2010/main" val="767716851"/>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dirty="0"/>
              <a:t>Exercises (3)</a:t>
            </a:r>
            <a:endParaRPr lang="bg-BG" dirty="0"/>
          </a:p>
        </p:txBody>
      </p:sp>
      <p:sp>
        <p:nvSpPr>
          <p:cNvPr id="561155" name="Rectangle 3"/>
          <p:cNvSpPr>
            <a:spLocks noGrp="1" noChangeArrowheads="1"/>
          </p:cNvSpPr>
          <p:nvPr>
            <p:ph idx="1"/>
          </p:nvPr>
        </p:nvSpPr>
        <p:spPr/>
        <p:txBody>
          <a:bodyPr/>
          <a:lstStyle/>
          <a:p>
            <a:pPr marL="446088" indent="-446088">
              <a:lnSpc>
                <a:spcPct val="100000"/>
              </a:lnSpc>
              <a:buFontTx/>
              <a:buAutoNum type="arabicPeriod" startAt="10"/>
              <a:tabLst/>
            </a:pPr>
            <a:r>
              <a:rPr lang="en-US" sz="2800" dirty="0"/>
              <a:t>Write a SQL query to find the count of all </a:t>
            </a:r>
            <a:r>
              <a:rPr lang="en-US" sz="2800" dirty="0" smtClean="0"/>
              <a:t>employees </a:t>
            </a:r>
            <a:r>
              <a:rPr lang="en-US" sz="2800" dirty="0"/>
              <a:t>in each department and </a:t>
            </a:r>
            <a:r>
              <a:rPr lang="en-US" sz="2800" dirty="0" smtClean="0"/>
              <a:t>for each </a:t>
            </a:r>
            <a:r>
              <a:rPr lang="en-US" sz="2800" dirty="0"/>
              <a:t>town.</a:t>
            </a:r>
          </a:p>
          <a:p>
            <a:pPr marL="446088" indent="-446088">
              <a:lnSpc>
                <a:spcPct val="100000"/>
              </a:lnSpc>
              <a:buFontTx/>
              <a:buAutoNum type="arabicPeriod" startAt="10"/>
              <a:tabLst/>
            </a:pPr>
            <a:r>
              <a:rPr lang="en-US" sz="2800" dirty="0"/>
              <a:t>Write a SQL query to find all managers that have exactly 5 </a:t>
            </a:r>
            <a:r>
              <a:rPr lang="en-US" sz="2800" dirty="0" smtClean="0"/>
              <a:t>employees. Display their first name and last name.</a:t>
            </a:r>
            <a:endParaRPr lang="en-US" sz="2800" dirty="0"/>
          </a:p>
          <a:p>
            <a:pPr marL="446088" indent="-446088">
              <a:lnSpc>
                <a:spcPct val="100000"/>
              </a:lnSpc>
              <a:buFontTx/>
              <a:buAutoNum type="arabicPeriod" startAt="10"/>
              <a:tabLst/>
            </a:pPr>
            <a:r>
              <a:rPr lang="en-US" sz="2800" dirty="0"/>
              <a:t>Write a SQL query to find all </a:t>
            </a:r>
            <a:r>
              <a:rPr lang="en-US" sz="2800" dirty="0" smtClean="0"/>
              <a:t>employees </a:t>
            </a:r>
            <a:r>
              <a:rPr lang="en-US" sz="2800" dirty="0"/>
              <a:t>along with their managers. For </a:t>
            </a:r>
            <a:r>
              <a:rPr lang="en-US" sz="2800" dirty="0" smtClean="0"/>
              <a:t>employees </a:t>
            </a:r>
            <a:r>
              <a:rPr lang="en-US" sz="2800" dirty="0"/>
              <a:t>that do not have manager display the value "(no manager)".</a:t>
            </a:r>
          </a:p>
          <a:p>
            <a:pPr marL="446088" indent="-446088">
              <a:lnSpc>
                <a:spcPct val="100000"/>
              </a:lnSpc>
              <a:buFontTx/>
              <a:buAutoNum type="arabicPeriod" startAt="10"/>
              <a:tabLst/>
            </a:pPr>
            <a:r>
              <a:rPr lang="en-US" sz="2800" dirty="0"/>
              <a:t>Write a SQL query to find the names of all </a:t>
            </a:r>
            <a:r>
              <a:rPr lang="en-US" sz="2800" dirty="0" smtClean="0"/>
              <a:t>employees </a:t>
            </a:r>
            <a:r>
              <a:rPr lang="en-US" sz="2800" dirty="0"/>
              <a:t>whose last name is exactly 5 characters long</a:t>
            </a:r>
            <a:r>
              <a:rPr lang="en-US" sz="2800" dirty="0" smtClean="0"/>
              <a:t>. Use the built-in </a:t>
            </a:r>
            <a:r>
              <a:rPr lang="en-US" sz="2800" noProof="1" smtClean="0">
                <a:solidFill>
                  <a:schemeClr val="accent5">
                    <a:lumMod val="20000"/>
                    <a:lumOff val="80000"/>
                  </a:schemeClr>
                </a:solidFill>
                <a:latin typeface="Consolas" pitchFamily="49" charset="0"/>
                <a:cs typeface="Consolas" pitchFamily="49" charset="0"/>
              </a:rPr>
              <a:t>LEN(str)</a:t>
            </a:r>
            <a:r>
              <a:rPr lang="en-US" sz="2800" dirty="0" smtClean="0"/>
              <a:t> function.</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139</a:t>
            </a:fld>
            <a:endParaRPr lang="en-US" dirty="0"/>
          </a:p>
        </p:txBody>
      </p:sp>
    </p:spTree>
    <p:extLst>
      <p:ext uri="{BB962C8B-B14F-4D97-AF65-F5344CB8AC3E}">
        <p14:creationId xmlns:p14="http://schemas.microsoft.com/office/powerpoint/2010/main" val="36689485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Data Types in</a:t>
            </a:r>
            <a:r>
              <a:rPr lang="bg-BG" dirty="0" smtClean="0"/>
              <a:t> </a:t>
            </a:r>
            <a:r>
              <a:rPr lang="en-US" dirty="0" smtClean="0"/>
              <a:t>SQL Server</a:t>
            </a:r>
            <a:endParaRPr lang="en-US" dirty="0"/>
          </a:p>
        </p:txBody>
      </p:sp>
      <p:sp>
        <p:nvSpPr>
          <p:cNvPr id="3" name="Content Placeholder 2"/>
          <p:cNvSpPr>
            <a:spLocks noGrp="1"/>
          </p:cNvSpPr>
          <p:nvPr>
            <p:ph idx="1"/>
          </p:nvPr>
        </p:nvSpPr>
        <p:spPr>
          <a:xfrm>
            <a:off x="228600" y="990600"/>
            <a:ext cx="8686800" cy="5486400"/>
          </a:xfrm>
        </p:spPr>
        <p:txBody>
          <a:bodyPr/>
          <a:lstStyle/>
          <a:p>
            <a:pPr>
              <a:lnSpc>
                <a:spcPct val="100000"/>
              </a:lnSpc>
            </a:pPr>
            <a:r>
              <a:rPr lang="en-US" dirty="0" smtClean="0"/>
              <a:t>Numeric</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bit</a:t>
            </a:r>
            <a:r>
              <a:rPr lang="en-US" noProof="1" smtClean="0"/>
              <a:t> (1-bit), </a:t>
            </a:r>
            <a:r>
              <a:rPr lang="en-US" sz="2800" noProof="1" smtClean="0">
                <a:solidFill>
                  <a:schemeClr val="accent5">
                    <a:lumMod val="20000"/>
                    <a:lumOff val="80000"/>
                  </a:schemeClr>
                </a:solidFill>
                <a:latin typeface="Consolas" pitchFamily="49" charset="0"/>
                <a:cs typeface="Consolas" pitchFamily="49" charset="0"/>
              </a:rPr>
              <a:t>integer </a:t>
            </a:r>
            <a:r>
              <a:rPr lang="en-US" noProof="1" smtClean="0"/>
              <a:t>(32-bit), </a:t>
            </a:r>
            <a:r>
              <a:rPr lang="en-US" sz="2800" noProof="1" smtClean="0">
                <a:solidFill>
                  <a:schemeClr val="accent5">
                    <a:lumMod val="20000"/>
                    <a:lumOff val="80000"/>
                  </a:schemeClr>
                </a:solidFill>
                <a:latin typeface="Consolas" pitchFamily="49" charset="0"/>
                <a:cs typeface="Consolas" pitchFamily="49" charset="0"/>
              </a:rPr>
              <a:t>bigint</a:t>
            </a:r>
            <a:r>
              <a:rPr lang="en-US" noProof="1" smtClean="0"/>
              <a:t> (64-bit)</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float</a:t>
            </a:r>
            <a:r>
              <a:rPr lang="en-US" noProof="1" smtClean="0"/>
              <a:t>, </a:t>
            </a:r>
            <a:r>
              <a:rPr lang="en-US" sz="2800" noProof="1" smtClean="0">
                <a:solidFill>
                  <a:schemeClr val="accent5">
                    <a:lumMod val="20000"/>
                    <a:lumOff val="80000"/>
                  </a:schemeClr>
                </a:solidFill>
                <a:latin typeface="Consolas" pitchFamily="49" charset="0"/>
                <a:cs typeface="Consolas" pitchFamily="49" charset="0"/>
              </a:rPr>
              <a:t>real</a:t>
            </a:r>
            <a:r>
              <a:rPr lang="en-US" noProof="1" smtClean="0"/>
              <a:t>, </a:t>
            </a:r>
            <a:r>
              <a:rPr lang="en-US" sz="2800" noProof="1" smtClean="0">
                <a:solidFill>
                  <a:schemeClr val="accent5">
                    <a:lumMod val="20000"/>
                    <a:lumOff val="80000"/>
                  </a:schemeClr>
                </a:solidFill>
                <a:latin typeface="Consolas" pitchFamily="49" charset="0"/>
                <a:cs typeface="Consolas" pitchFamily="49" charset="0"/>
              </a:rPr>
              <a:t>numeric</a:t>
            </a:r>
            <a:r>
              <a:rPr lang="en-US" noProof="1" smtClean="0">
                <a:solidFill>
                  <a:schemeClr val="accent5">
                    <a:lumMod val="20000"/>
                    <a:lumOff val="80000"/>
                  </a:schemeClr>
                </a:solidFill>
                <a:latin typeface="Consolas" pitchFamily="49" charset="0"/>
                <a:cs typeface="Consolas" pitchFamily="49" charset="0"/>
              </a:rPr>
              <a:t>(scale,</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precision)</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money</a:t>
            </a:r>
            <a:r>
              <a:rPr lang="en-US" noProof="1" smtClean="0"/>
              <a:t> – </a:t>
            </a:r>
            <a:r>
              <a:rPr lang="en-US" dirty="0" smtClean="0"/>
              <a:t>for money (precise) operations</a:t>
            </a:r>
            <a:endParaRPr lang="en-US" noProof="1" smtClean="0"/>
          </a:p>
          <a:p>
            <a:pPr>
              <a:lnSpc>
                <a:spcPct val="100000"/>
              </a:lnSpc>
            </a:pPr>
            <a:r>
              <a:rPr lang="en-US" dirty="0" smtClean="0"/>
              <a:t>Strings</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char(size)</a:t>
            </a:r>
            <a:r>
              <a:rPr lang="en-US" sz="2800" noProof="1" smtClean="0">
                <a:solidFill>
                  <a:schemeClr val="accent5">
                    <a:lumMod val="20000"/>
                    <a:lumOff val="80000"/>
                  </a:schemeClr>
                </a:solidFill>
                <a:cs typeface="Consolas" pitchFamily="49" charset="0"/>
              </a:rPr>
              <a:t> </a:t>
            </a:r>
            <a:r>
              <a:rPr lang="en-US" noProof="1" smtClean="0"/>
              <a:t>– </a:t>
            </a:r>
            <a:r>
              <a:rPr lang="en-US" dirty="0" smtClean="0"/>
              <a:t>fixed size string</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varchar(size)</a:t>
            </a:r>
            <a:r>
              <a:rPr lang="en-US" sz="2800" noProof="1" smtClean="0">
                <a:solidFill>
                  <a:schemeClr val="accent5">
                    <a:lumMod val="20000"/>
                    <a:lumOff val="80000"/>
                  </a:schemeClr>
                </a:solidFill>
                <a:cs typeface="Consolas" pitchFamily="49" charset="0"/>
              </a:rPr>
              <a:t> </a:t>
            </a:r>
            <a:r>
              <a:rPr lang="en-US" noProof="1" smtClean="0"/>
              <a:t>– </a:t>
            </a:r>
            <a:r>
              <a:rPr lang="en-US" dirty="0" smtClean="0"/>
              <a:t>variable size string</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nvarchar(size)</a:t>
            </a:r>
            <a:r>
              <a:rPr lang="en-US" sz="2800" noProof="1" smtClean="0">
                <a:solidFill>
                  <a:schemeClr val="accent5">
                    <a:lumMod val="20000"/>
                    <a:lumOff val="80000"/>
                  </a:schemeClr>
                </a:solidFill>
                <a:cs typeface="Consolas" pitchFamily="49" charset="0"/>
              </a:rPr>
              <a:t> </a:t>
            </a:r>
            <a:r>
              <a:rPr lang="en-US" noProof="1" smtClean="0"/>
              <a:t>– Unicode </a:t>
            </a:r>
            <a:r>
              <a:rPr lang="en-US" dirty="0" smtClean="0"/>
              <a:t>variable size string</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text</a:t>
            </a:r>
            <a:r>
              <a:rPr lang="en-US" noProof="1" smtClean="0"/>
              <a:t> / </a:t>
            </a:r>
            <a:r>
              <a:rPr lang="en-US" noProof="1" smtClean="0">
                <a:solidFill>
                  <a:schemeClr val="accent5">
                    <a:lumMod val="20000"/>
                    <a:lumOff val="80000"/>
                  </a:schemeClr>
                </a:solidFill>
                <a:latin typeface="Consolas" pitchFamily="49" charset="0"/>
                <a:cs typeface="Consolas" pitchFamily="49" charset="0"/>
              </a:rPr>
              <a:t>ntext</a:t>
            </a:r>
            <a:r>
              <a:rPr lang="en-US" noProof="1" smtClean="0"/>
              <a:t> – text data block (unlimited size)</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3512768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Exercises (4)</a:t>
            </a:r>
            <a:endParaRPr lang="bg-BG" dirty="0"/>
          </a:p>
        </p:txBody>
      </p:sp>
      <p:sp>
        <p:nvSpPr>
          <p:cNvPr id="563203"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startAt="14"/>
              <a:tabLst/>
            </a:pPr>
            <a:r>
              <a:rPr lang="en-US" sz="2800" dirty="0" smtClean="0"/>
              <a:t>Write a SQL query to display the current date and time in the following format "</a:t>
            </a:r>
            <a:r>
              <a:rPr lang="en-US" sz="2800" noProof="1" smtClean="0">
                <a:solidFill>
                  <a:schemeClr val="accent5">
                    <a:lumMod val="20000"/>
                    <a:lumOff val="80000"/>
                  </a:schemeClr>
                </a:solidFill>
              </a:rPr>
              <a:t>day.month.year hour:minutes:seconds:milliseconds</a:t>
            </a:r>
            <a:r>
              <a:rPr lang="en-US" sz="2800" dirty="0" smtClean="0"/>
              <a:t>". Search in  Google to find how to format dates in SQL Server.</a:t>
            </a:r>
          </a:p>
          <a:p>
            <a:pPr marL="446088" indent="-446088">
              <a:lnSpc>
                <a:spcPct val="100000"/>
              </a:lnSpc>
              <a:buFontTx/>
              <a:buAutoNum type="arabicPeriod" startAt="14"/>
              <a:tabLst/>
            </a:pPr>
            <a:r>
              <a:rPr lang="en-US" sz="2800" dirty="0" smtClean="0"/>
              <a:t>Write </a:t>
            </a:r>
            <a:r>
              <a:rPr lang="en-US" sz="2800" dirty="0"/>
              <a:t>a SQL statement to create a table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Users should have username, password, full name and last login time. Choose appropriate data types for the </a:t>
            </a:r>
            <a:r>
              <a:rPr lang="en-US" sz="2800" dirty="0" smtClean="0"/>
              <a:t>table fields. </a:t>
            </a:r>
            <a:r>
              <a:rPr lang="en-US" sz="2800" dirty="0"/>
              <a:t>Define a primary key </a:t>
            </a:r>
            <a:r>
              <a:rPr lang="en-US" sz="2800" dirty="0" smtClean="0"/>
              <a:t>column with a primary </a:t>
            </a:r>
            <a:r>
              <a:rPr lang="en-US" sz="2800" dirty="0"/>
              <a:t>key constraint. Define the primary key column as identity to facilitate inserting records</a:t>
            </a:r>
            <a:r>
              <a:rPr lang="en-US" sz="2800" dirty="0" smtClean="0"/>
              <a:t>. Define unique constraint to avoid repeating usernames. Define a check constraint to ensure the password is at least 5 characters long.</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140</a:t>
            </a:fld>
            <a:endParaRPr lang="en-US" dirty="0"/>
          </a:p>
        </p:txBody>
      </p:sp>
    </p:spTree>
    <p:extLst>
      <p:ext uri="{BB962C8B-B14F-4D97-AF65-F5344CB8AC3E}">
        <p14:creationId xmlns:p14="http://schemas.microsoft.com/office/powerpoint/2010/main" val="2841932180"/>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dirty="0"/>
              <a:t>Exercises (5)</a:t>
            </a:r>
            <a:endParaRPr lang="bg-BG" dirty="0"/>
          </a:p>
        </p:txBody>
      </p:sp>
      <p:sp>
        <p:nvSpPr>
          <p:cNvPr id="565251" name="Rectangle 3"/>
          <p:cNvSpPr>
            <a:spLocks noGrp="1" noChangeArrowheads="1"/>
          </p:cNvSpPr>
          <p:nvPr>
            <p:ph idx="1"/>
          </p:nvPr>
        </p:nvSpPr>
        <p:spPr/>
        <p:txBody>
          <a:bodyPr/>
          <a:lstStyle/>
          <a:p>
            <a:pPr marL="446088" indent="-446088">
              <a:lnSpc>
                <a:spcPct val="100000"/>
              </a:lnSpc>
              <a:buFont typeface="+mj-lt"/>
              <a:buAutoNum type="arabicPeriod" startAt="16"/>
              <a:tabLst/>
            </a:pPr>
            <a:r>
              <a:rPr lang="en-US" sz="2800" dirty="0" smtClean="0"/>
              <a:t>Write a SQL statement to create a view that displays the users from the </a:t>
            </a:r>
            <a:r>
              <a:rPr lang="en-US" sz="2800" dirty="0" smtClean="0">
                <a:solidFill>
                  <a:schemeClr val="accent5">
                    <a:lumMod val="20000"/>
                    <a:lumOff val="80000"/>
                  </a:schemeClr>
                </a:solidFill>
                <a:latin typeface="Consolas" pitchFamily="49" charset="0"/>
              </a:rPr>
              <a:t>Users</a:t>
            </a:r>
            <a:r>
              <a:rPr lang="en-US" sz="2800" dirty="0" smtClean="0"/>
              <a:t> table that have been in the system today. Test if the view works correctly.</a:t>
            </a:r>
          </a:p>
          <a:p>
            <a:pPr marL="446088" indent="-446088">
              <a:lnSpc>
                <a:spcPct val="100000"/>
              </a:lnSpc>
              <a:buFontTx/>
              <a:buAutoNum type="arabicPeriod" startAt="16"/>
              <a:tabLst/>
            </a:pPr>
            <a:r>
              <a:rPr lang="en-US" sz="2800" dirty="0" smtClean="0"/>
              <a:t>Write a SQL statement to create a table </a:t>
            </a:r>
            <a:r>
              <a:rPr lang="en-US" sz="2800" dirty="0" smtClean="0">
                <a:solidFill>
                  <a:schemeClr val="accent5">
                    <a:lumMod val="20000"/>
                    <a:lumOff val="80000"/>
                  </a:schemeClr>
                </a:solidFill>
                <a:latin typeface="Consolas" pitchFamily="49" charset="0"/>
              </a:rPr>
              <a:t>Groups</a:t>
            </a:r>
            <a:r>
              <a:rPr lang="en-US" sz="2800" dirty="0" smtClean="0"/>
              <a:t>. Groups should have unique name (use unique constraint). Define primary key and identity column.</a:t>
            </a:r>
          </a:p>
          <a:p>
            <a:pPr marL="446088" indent="-446088">
              <a:lnSpc>
                <a:spcPct val="100000"/>
              </a:lnSpc>
              <a:buFontTx/>
              <a:buAutoNum type="arabicPeriod" startAt="18"/>
              <a:tabLst/>
            </a:pPr>
            <a:r>
              <a:rPr lang="en-US" sz="2800" dirty="0" smtClean="0"/>
              <a:t>Write </a:t>
            </a:r>
            <a:r>
              <a:rPr lang="en-US" sz="2800" dirty="0"/>
              <a:t>a SQL statement to add a column </a:t>
            </a:r>
            <a:r>
              <a:rPr lang="en-US" sz="2800" noProof="1">
                <a:solidFill>
                  <a:schemeClr val="accent5">
                    <a:lumMod val="20000"/>
                    <a:lumOff val="80000"/>
                  </a:schemeClr>
                </a:solidFill>
                <a:latin typeface="Consolas" pitchFamily="49" charset="0"/>
              </a:rPr>
              <a:t>GroupID</a:t>
            </a:r>
            <a:r>
              <a:rPr lang="en-US" sz="2800" dirty="0"/>
              <a:t> to the table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Fill some data in this new column and as well in the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a:t>table. Write a SQL statement to add a foreign key constraint between tables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a:t>tables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141</a:t>
            </a:fld>
            <a:endParaRPr lang="en-US" dirty="0"/>
          </a:p>
        </p:txBody>
      </p:sp>
    </p:spTree>
    <p:extLst>
      <p:ext uri="{BB962C8B-B14F-4D97-AF65-F5344CB8AC3E}">
        <p14:creationId xmlns:p14="http://schemas.microsoft.com/office/powerpoint/2010/main" val="340023269"/>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Exercises (6)</a:t>
            </a:r>
            <a:endParaRPr lang="bg-BG" dirty="0"/>
          </a:p>
        </p:txBody>
      </p:sp>
      <p:sp>
        <p:nvSpPr>
          <p:cNvPr id="567299"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9"/>
              <a:tabLst/>
            </a:pPr>
            <a:r>
              <a:rPr lang="en-US" sz="2800" dirty="0" smtClean="0"/>
              <a:t>Write SQL statements to insert several records in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19"/>
              <a:tabLst/>
            </a:pPr>
            <a:r>
              <a:rPr lang="en-US" sz="2800" dirty="0" smtClean="0"/>
              <a:t>Write SQL statements to update some of the records in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19"/>
              <a:tabLst/>
            </a:pPr>
            <a:r>
              <a:rPr lang="en-US" sz="2800" dirty="0" smtClean="0"/>
              <a:t>Write SQL statements to delete some of the records from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22"/>
              <a:tabLst/>
            </a:pPr>
            <a:r>
              <a:rPr lang="en-US" sz="2800" dirty="0" smtClean="0"/>
              <a:t>Write </a:t>
            </a:r>
            <a:r>
              <a:rPr lang="en-US" sz="2800" dirty="0"/>
              <a:t>SQL statements to insert in the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table the names of all </a:t>
            </a:r>
            <a:r>
              <a:rPr lang="en-US" sz="2800" dirty="0" smtClean="0"/>
              <a:t>employees </a:t>
            </a:r>
            <a:r>
              <a:rPr lang="en-US" sz="2800" dirty="0"/>
              <a:t>from the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a:t>table. Combine the first and last names as a full name. For </a:t>
            </a:r>
            <a:r>
              <a:rPr lang="en-US" sz="2800" dirty="0" smtClean="0"/>
              <a:t>username </a:t>
            </a:r>
            <a:r>
              <a:rPr lang="en-US" sz="2800" dirty="0"/>
              <a:t>use the first letter of the first name + the last name (in lowercase). Use </a:t>
            </a:r>
            <a:r>
              <a:rPr lang="en-US" sz="2800" dirty="0" smtClean="0"/>
              <a:t>the same for </a:t>
            </a:r>
            <a:r>
              <a:rPr lang="en-US" sz="2800" dirty="0"/>
              <a:t>the password, and </a:t>
            </a:r>
            <a:r>
              <a:rPr lang="en-US" sz="2800" dirty="0" smtClean="0">
                <a:solidFill>
                  <a:schemeClr val="accent5">
                    <a:lumMod val="20000"/>
                    <a:lumOff val="80000"/>
                  </a:schemeClr>
                </a:solidFill>
                <a:latin typeface="Consolas" pitchFamily="49" charset="0"/>
                <a:cs typeface="Consolas" pitchFamily="49" charset="0"/>
              </a:rPr>
              <a:t>NULL</a:t>
            </a:r>
            <a:r>
              <a:rPr lang="en-US" sz="2800" dirty="0" smtClean="0"/>
              <a:t> for last </a:t>
            </a:r>
            <a:r>
              <a:rPr lang="en-US" sz="2800" dirty="0"/>
              <a:t>login time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142</a:t>
            </a:fld>
            <a:endParaRPr lang="en-US" dirty="0"/>
          </a:p>
        </p:txBody>
      </p:sp>
    </p:spTree>
    <p:extLst>
      <p:ext uri="{BB962C8B-B14F-4D97-AF65-F5344CB8AC3E}">
        <p14:creationId xmlns:p14="http://schemas.microsoft.com/office/powerpoint/2010/main" val="4246660140"/>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Exercises (7)</a:t>
            </a:r>
            <a:endParaRPr lang="bg-BG" dirty="0"/>
          </a:p>
        </p:txBody>
      </p:sp>
      <p:sp>
        <p:nvSpPr>
          <p:cNvPr id="569347" name="Rectangle 3"/>
          <p:cNvSpPr>
            <a:spLocks noGrp="1" noChangeArrowheads="1"/>
          </p:cNvSpPr>
          <p:nvPr>
            <p:ph idx="1"/>
          </p:nvPr>
        </p:nvSpPr>
        <p:spPr>
          <a:xfrm>
            <a:off x="228600" y="914400"/>
            <a:ext cx="8686800" cy="5715000"/>
          </a:xfrm>
        </p:spPr>
        <p:txBody>
          <a:bodyPr/>
          <a:lstStyle/>
          <a:p>
            <a:pPr marL="446088" indent="-446088">
              <a:lnSpc>
                <a:spcPct val="100000"/>
              </a:lnSpc>
              <a:buFont typeface="+mj-lt"/>
              <a:buAutoNum type="arabicPeriod" startAt="23"/>
              <a:tabLst/>
            </a:pPr>
            <a:r>
              <a:rPr lang="en-US" sz="2800" dirty="0" smtClean="0"/>
              <a:t>Write a SQL statement that changes the password to </a:t>
            </a:r>
            <a:r>
              <a:rPr lang="en-US" sz="2800" dirty="0" smtClean="0">
                <a:solidFill>
                  <a:schemeClr val="accent5">
                    <a:lumMod val="20000"/>
                    <a:lumOff val="80000"/>
                  </a:schemeClr>
                </a:solidFill>
                <a:latin typeface="Consolas" pitchFamily="49" charset="0"/>
              </a:rPr>
              <a:t>NULL</a:t>
            </a:r>
            <a:r>
              <a:rPr lang="en-US" sz="2800" dirty="0" smtClean="0"/>
              <a:t> for all users that have not been in the system since </a:t>
            </a:r>
            <a:r>
              <a:rPr lang="en-US" sz="2800" dirty="0" smtClean="0">
                <a:latin typeface="Consolas" pitchFamily="49" charset="0"/>
                <a:cs typeface="Consolas" pitchFamily="49" charset="0"/>
              </a:rPr>
              <a:t>10.03.2010</a:t>
            </a:r>
            <a:r>
              <a:rPr lang="en-US" sz="2800" dirty="0" smtClean="0"/>
              <a:t>.</a:t>
            </a:r>
          </a:p>
          <a:p>
            <a:pPr marL="446088" indent="-446088">
              <a:lnSpc>
                <a:spcPct val="100000"/>
              </a:lnSpc>
              <a:buFontTx/>
              <a:buAutoNum type="arabicPeriod" startAt="23"/>
              <a:tabLst/>
            </a:pPr>
            <a:r>
              <a:rPr lang="en-US" sz="2800" dirty="0" smtClean="0"/>
              <a:t>Write a SQL statement that deletes all users without passwords (</a:t>
            </a:r>
            <a:r>
              <a:rPr lang="en-US" sz="2800" dirty="0" smtClean="0">
                <a:solidFill>
                  <a:schemeClr val="accent5">
                    <a:lumMod val="20000"/>
                    <a:lumOff val="80000"/>
                  </a:schemeClr>
                </a:solidFill>
                <a:latin typeface="Consolas" pitchFamily="49" charset="0"/>
              </a:rPr>
              <a:t>NULL</a:t>
            </a:r>
            <a:r>
              <a:rPr lang="en-US" sz="2800" dirty="0" smtClean="0"/>
              <a:t> password).</a:t>
            </a:r>
          </a:p>
          <a:p>
            <a:pPr marL="446088" indent="-446088">
              <a:lnSpc>
                <a:spcPct val="100000"/>
              </a:lnSpc>
              <a:buFontTx/>
              <a:buAutoNum type="arabicPeriod" startAt="25"/>
              <a:tabLst/>
            </a:pPr>
            <a:r>
              <a:rPr lang="en-US" sz="2800" dirty="0" smtClean="0"/>
              <a:t>Write </a:t>
            </a:r>
            <a:r>
              <a:rPr lang="en-US" sz="2800" dirty="0"/>
              <a:t>a SQL query to display the average </a:t>
            </a:r>
            <a:r>
              <a:rPr lang="en-US" sz="2800" dirty="0" smtClean="0"/>
              <a:t>employee </a:t>
            </a:r>
            <a:r>
              <a:rPr lang="en-US" sz="2800" dirty="0"/>
              <a:t>salary by department and job title.</a:t>
            </a:r>
          </a:p>
          <a:p>
            <a:pPr marL="446088" indent="-446088">
              <a:lnSpc>
                <a:spcPct val="100000"/>
              </a:lnSpc>
              <a:buFontTx/>
              <a:buAutoNum type="arabicPeriod" startAt="25"/>
              <a:tabLst/>
            </a:pPr>
            <a:r>
              <a:rPr lang="en-US" sz="2800" dirty="0"/>
              <a:t>Write a SQL query to display the minimal </a:t>
            </a:r>
            <a:r>
              <a:rPr lang="en-US" sz="2800" dirty="0" smtClean="0"/>
              <a:t>employee </a:t>
            </a:r>
            <a:r>
              <a:rPr lang="en-US" sz="2800" dirty="0"/>
              <a:t>salary by department and job title along with the name of some of the </a:t>
            </a:r>
            <a:r>
              <a:rPr lang="en-US" sz="2800" dirty="0" smtClean="0"/>
              <a:t>employees </a:t>
            </a:r>
            <a:r>
              <a:rPr lang="en-US" sz="2800" dirty="0"/>
              <a:t>that take it.</a:t>
            </a:r>
          </a:p>
          <a:p>
            <a:pPr marL="446088" indent="-446088">
              <a:lnSpc>
                <a:spcPct val="100000"/>
              </a:lnSpc>
              <a:buFontTx/>
              <a:buAutoNum type="arabicPeriod" startAt="25"/>
              <a:tabLst/>
            </a:pPr>
            <a:r>
              <a:rPr lang="en-US" sz="2800" dirty="0"/>
              <a:t>Write a SQL query to display the town where maximal number of </a:t>
            </a:r>
            <a:r>
              <a:rPr lang="en-US" sz="2800" dirty="0" smtClean="0"/>
              <a:t>employees </a:t>
            </a:r>
            <a:r>
              <a:rPr lang="en-US" sz="2800" dirty="0"/>
              <a:t>work</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143</a:t>
            </a:fld>
            <a:endParaRPr lang="en-US" dirty="0"/>
          </a:p>
        </p:txBody>
      </p:sp>
    </p:spTree>
    <p:extLst>
      <p:ext uri="{BB962C8B-B14F-4D97-AF65-F5344CB8AC3E}">
        <p14:creationId xmlns:p14="http://schemas.microsoft.com/office/powerpoint/2010/main" val="1682068449"/>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Exercises </a:t>
            </a:r>
            <a:r>
              <a:rPr lang="en-US" dirty="0" smtClean="0"/>
              <a:t>(8)</a:t>
            </a:r>
            <a:endParaRPr lang="bg-BG" dirty="0"/>
          </a:p>
        </p:txBody>
      </p:sp>
      <p:sp>
        <p:nvSpPr>
          <p:cNvPr id="569347" name="Rectangle 3"/>
          <p:cNvSpPr>
            <a:spLocks noGrp="1" noChangeArrowheads="1"/>
          </p:cNvSpPr>
          <p:nvPr>
            <p:ph idx="1"/>
          </p:nvPr>
        </p:nvSpPr>
        <p:spPr>
          <a:xfrm>
            <a:off x="228600" y="914400"/>
            <a:ext cx="8686800" cy="5791200"/>
          </a:xfrm>
        </p:spPr>
        <p:txBody>
          <a:bodyPr/>
          <a:lstStyle/>
          <a:p>
            <a:pPr marL="446088" indent="-446088">
              <a:lnSpc>
                <a:spcPct val="100000"/>
              </a:lnSpc>
              <a:buFont typeface="+mj-lt"/>
              <a:buAutoNum type="arabicPeriod" startAt="28"/>
              <a:tabLst/>
            </a:pPr>
            <a:r>
              <a:rPr lang="en-US" sz="2800" dirty="0" smtClean="0"/>
              <a:t>Write </a:t>
            </a:r>
            <a:r>
              <a:rPr lang="en-US" sz="2800" dirty="0"/>
              <a:t>a SQL query to display the number of managers from each town.</a:t>
            </a:r>
          </a:p>
          <a:p>
            <a:pPr marL="446088" indent="-446088">
              <a:lnSpc>
                <a:spcPct val="100000"/>
              </a:lnSpc>
              <a:buFontTx/>
              <a:buAutoNum type="arabicPeriod" startAt="28"/>
              <a:tabLst/>
            </a:pPr>
            <a:r>
              <a:rPr lang="en-US" sz="2800" dirty="0" smtClean="0"/>
              <a:t>Write a SQL to create table </a:t>
            </a:r>
            <a:r>
              <a:rPr lang="en-US" sz="2800" noProof="1">
                <a:solidFill>
                  <a:schemeClr val="accent5">
                    <a:lumMod val="20000"/>
                    <a:lumOff val="80000"/>
                  </a:schemeClr>
                </a:solidFill>
                <a:latin typeface="Consolas" pitchFamily="49" charset="0"/>
              </a:rPr>
              <a:t>WorkHours</a:t>
            </a:r>
            <a:r>
              <a:rPr lang="en-US" sz="2800" dirty="0"/>
              <a:t> to store work reports for each </a:t>
            </a:r>
            <a:r>
              <a:rPr lang="en-US" sz="2800" dirty="0" smtClean="0"/>
              <a:t>employee (employee </a:t>
            </a:r>
            <a:r>
              <a:rPr lang="en-US" sz="2800" dirty="0"/>
              <a:t>id, date, task, hours, comments). Don't forget to define  identity, primary key and appropriate foreign key. </a:t>
            </a:r>
            <a:endParaRPr lang="en-US" sz="2800" dirty="0" smtClean="0"/>
          </a:p>
          <a:p>
            <a:pPr marL="446088" indent="-446088">
              <a:lnSpc>
                <a:spcPct val="100000"/>
              </a:lnSpc>
              <a:buNone/>
              <a:tabLst/>
            </a:pPr>
            <a:r>
              <a:rPr lang="en-US" sz="2800" dirty="0" smtClean="0"/>
              <a:t>	Issue few SQL statements to </a:t>
            </a:r>
            <a:r>
              <a:rPr lang="en-US" sz="2800" dirty="0"/>
              <a:t>insert, update and delete of some data in the table</a:t>
            </a:r>
            <a:r>
              <a:rPr lang="en-US" sz="2800" dirty="0" smtClean="0"/>
              <a:t>.</a:t>
            </a:r>
          </a:p>
          <a:p>
            <a:pPr marL="446088" indent="-446088">
              <a:lnSpc>
                <a:spcPct val="100000"/>
              </a:lnSpc>
              <a:buNone/>
              <a:tabLst/>
            </a:pPr>
            <a:r>
              <a:rPr lang="en-US" sz="2800" dirty="0" smtClean="0"/>
              <a:t>	Define a table </a:t>
            </a:r>
            <a:r>
              <a:rPr lang="en-US" sz="2800" noProof="1" smtClean="0">
                <a:solidFill>
                  <a:schemeClr val="accent5">
                    <a:lumMod val="20000"/>
                    <a:lumOff val="80000"/>
                  </a:schemeClr>
                </a:solidFill>
                <a:latin typeface="Consolas" pitchFamily="49" charset="0"/>
              </a:rPr>
              <a:t>WorkHoursLogs</a:t>
            </a:r>
            <a:r>
              <a:rPr lang="en-US" sz="2800" dirty="0" smtClean="0"/>
              <a:t> to track all changes in the </a:t>
            </a:r>
            <a:r>
              <a:rPr lang="en-US" sz="2800" noProof="1" smtClean="0">
                <a:solidFill>
                  <a:schemeClr val="accent5">
                    <a:lumMod val="20000"/>
                    <a:lumOff val="80000"/>
                  </a:schemeClr>
                </a:solidFill>
                <a:latin typeface="Consolas" pitchFamily="49" charset="0"/>
              </a:rPr>
              <a:t>WorkHours</a:t>
            </a:r>
            <a:r>
              <a:rPr lang="en-US" sz="2800" dirty="0" smtClean="0"/>
              <a:t> table with triggers. For each change keep the old record data, the new record data and the command (insert / update / delete).</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144</a:t>
            </a:fld>
            <a:endParaRPr lang="en-US" dirty="0"/>
          </a:p>
        </p:txBody>
      </p:sp>
    </p:spTree>
    <p:extLst>
      <p:ext uri="{BB962C8B-B14F-4D97-AF65-F5344CB8AC3E}">
        <p14:creationId xmlns:p14="http://schemas.microsoft.com/office/powerpoint/2010/main" val="1736027057"/>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a:xfrm>
            <a:off x="228600" y="990600"/>
            <a:ext cx="8686800" cy="5715000"/>
          </a:xfrm>
        </p:spPr>
        <p:txBody>
          <a:bodyPr/>
          <a:lstStyle/>
          <a:p>
            <a:pPr marL="514350" indent="-514350">
              <a:lnSpc>
                <a:spcPct val="100000"/>
              </a:lnSpc>
              <a:buFont typeface="+mj-lt"/>
              <a:buAutoNum type="arabicPeriod" startAt="30"/>
            </a:pPr>
            <a:r>
              <a:rPr lang="en-US" sz="2800" dirty="0" smtClean="0"/>
              <a:t>Start a database transaction, delete all employees from the </a:t>
            </a:r>
            <a:r>
              <a:rPr lang="en-US" sz="2800" dirty="0" smtClean="0">
                <a:solidFill>
                  <a:schemeClr val="accent5">
                    <a:lumMod val="20000"/>
                    <a:lumOff val="80000"/>
                  </a:schemeClr>
                </a:solidFill>
              </a:rPr>
              <a:t>'Sales</a:t>
            </a:r>
            <a:r>
              <a:rPr lang="en-US" sz="2800" dirty="0" smtClean="0"/>
              <a:t>' department along with all dependent records from the pother tables. At the end rollback the transaction.</a:t>
            </a:r>
          </a:p>
          <a:p>
            <a:pPr marL="514350" indent="-514350">
              <a:lnSpc>
                <a:spcPct val="100000"/>
              </a:lnSpc>
              <a:buFont typeface="+mj-lt"/>
              <a:buAutoNum type="arabicPeriod" startAt="30"/>
            </a:pPr>
            <a:r>
              <a:rPr lang="en-US" sz="2800" dirty="0" smtClean="0"/>
              <a:t>Start a database transaction and drop the table </a:t>
            </a:r>
            <a:r>
              <a:rPr lang="en-US" sz="2800" noProof="1" smtClean="0">
                <a:solidFill>
                  <a:schemeClr val="accent5">
                    <a:lumMod val="20000"/>
                    <a:lumOff val="80000"/>
                  </a:schemeClr>
                </a:solidFill>
                <a:latin typeface="Consolas" pitchFamily="49" charset="0"/>
                <a:cs typeface="Consolas" pitchFamily="49" charset="0"/>
              </a:rPr>
              <a:t>EmployeesProjects</a:t>
            </a:r>
            <a:r>
              <a:rPr lang="en-US" sz="2800" dirty="0" smtClean="0"/>
              <a:t>. Now how you could restore back the lost table data?</a:t>
            </a:r>
          </a:p>
          <a:p>
            <a:pPr marL="514350" indent="-514350">
              <a:lnSpc>
                <a:spcPct val="100000"/>
              </a:lnSpc>
              <a:buFont typeface="+mj-lt"/>
              <a:buAutoNum type="arabicPeriod" startAt="30"/>
            </a:pPr>
            <a:r>
              <a:rPr lang="en-US" sz="2800" dirty="0" smtClean="0"/>
              <a:t>Find how to use temporary tables in SQL Server. Using temporary tables backup all records from </a:t>
            </a:r>
            <a:r>
              <a:rPr lang="en-US" sz="2800" noProof="1" smtClean="0">
                <a:solidFill>
                  <a:schemeClr val="accent5">
                    <a:lumMod val="20000"/>
                    <a:lumOff val="80000"/>
                  </a:schemeClr>
                </a:solidFill>
                <a:latin typeface="Consolas" pitchFamily="49" charset="0"/>
                <a:cs typeface="Consolas" pitchFamily="49" charset="0"/>
              </a:rPr>
              <a:t>EmployeesProjects</a:t>
            </a:r>
            <a:r>
              <a:rPr lang="en-US" sz="2800" dirty="0" smtClean="0"/>
              <a:t> and restore them back after dropping and re-creating the table.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145</a:t>
            </a:fld>
            <a:endParaRPr lang="en-US" dirty="0"/>
          </a:p>
        </p:txBody>
      </p:sp>
    </p:spTree>
    <p:extLst>
      <p:ext uri="{BB962C8B-B14F-4D97-AF65-F5344CB8AC3E}">
        <p14:creationId xmlns:p14="http://schemas.microsoft.com/office/powerpoint/2010/main" val="13524717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Exercises (10)</a:t>
            </a:r>
            <a:endParaRPr lang="en-US" dirty="0"/>
          </a:p>
        </p:txBody>
      </p:sp>
      <p:sp>
        <p:nvSpPr>
          <p:cNvPr id="6" name="Content Placeholder 5"/>
          <p:cNvSpPr>
            <a:spLocks noGrp="1"/>
          </p:cNvSpPr>
          <p:nvPr>
            <p:ph idx="1"/>
          </p:nvPr>
        </p:nvSpPr>
        <p:spPr>
          <a:xfrm>
            <a:off x="228600" y="914400"/>
            <a:ext cx="8686800" cy="5991384"/>
          </a:xfrm>
        </p:spPr>
        <p:txBody>
          <a:bodyPr/>
          <a:lstStyle/>
          <a:p>
            <a:r>
              <a:rPr lang="en-US" dirty="0"/>
              <a:t>Create the following database diagram in SQL Server:</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Fill some sample data in the tables with SQL Server Management Studio.</a:t>
            </a:r>
          </a:p>
        </p:txBody>
      </p:sp>
      <p:sp>
        <p:nvSpPr>
          <p:cNvPr id="4" name="Slide Number Placeholder 3"/>
          <p:cNvSpPr>
            <a:spLocks noGrp="1"/>
          </p:cNvSpPr>
          <p:nvPr>
            <p:ph type="sldNum" sz="quarter" idx="11"/>
          </p:nvPr>
        </p:nvSpPr>
        <p:spPr/>
        <p:txBody>
          <a:bodyPr/>
          <a:lstStyle/>
          <a:p>
            <a:pPr>
              <a:defRPr/>
            </a:pPr>
            <a:fld id="{58452FF4-89E3-4D1B-9927-2DBDC00E58D7}" type="slidenum">
              <a:rPr lang="en-US" smtClean="0"/>
              <a:pPr>
                <a:defRPr/>
              </a:pPr>
              <a:t>146</a:t>
            </a:fld>
            <a:endParaRPr lang="en-US" dirty="0"/>
          </a:p>
        </p:txBody>
      </p:sp>
      <p:pic>
        <p:nvPicPr>
          <p:cNvPr id="7" name="Picture 4" descr="SQL-Server-ER-Diagram"/>
          <p:cNvPicPr>
            <a:picLocks noChangeAspect="1" noChangeArrowheads="1"/>
          </p:cNvPicPr>
          <p:nvPr/>
        </p:nvPicPr>
        <p:blipFill>
          <a:blip r:embed="rId3" cstate="screen">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40000"/>
                    </a14:imgEffect>
                  </a14:imgLayer>
                </a14:imgProps>
              </a:ext>
            </a:extLst>
          </a:blip>
          <a:srcRect/>
          <a:stretch>
            <a:fillRect/>
          </a:stretch>
        </p:blipFill>
        <p:spPr bwMode="auto">
          <a:xfrm>
            <a:off x="2541024" y="1676400"/>
            <a:ext cx="4012176" cy="3789362"/>
          </a:xfrm>
          <a:prstGeom prst="roundRect">
            <a:avLst>
              <a:gd name="adj" fmla="val 972"/>
            </a:avLst>
          </a:prstGeom>
          <a:solidFill>
            <a:schemeClr val="tx2">
              <a:lumMod val="20000"/>
              <a:lumOff val="80000"/>
            </a:schemeClr>
          </a:solidFill>
        </p:spPr>
      </p:pic>
    </p:spTree>
    <p:extLst>
      <p:ext uri="{BB962C8B-B14F-4D97-AF65-F5344CB8AC3E}">
        <p14:creationId xmlns:p14="http://schemas.microsoft.com/office/powerpoint/2010/main" val="17764675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r>
              <a:rPr lang="en-US" dirty="0" smtClean="0"/>
              <a:t>(11)</a:t>
            </a:r>
            <a:endParaRPr lang="en-US" dirty="0"/>
          </a:p>
        </p:txBody>
      </p:sp>
      <p:sp>
        <p:nvSpPr>
          <p:cNvPr id="3" name="Content Placeholder 2"/>
          <p:cNvSpPr>
            <a:spLocks noGrp="1"/>
          </p:cNvSpPr>
          <p:nvPr>
            <p:ph idx="1"/>
          </p:nvPr>
        </p:nvSpPr>
        <p:spPr/>
        <p:txBody>
          <a:bodyPr/>
          <a:lstStyle/>
          <a:p>
            <a:pPr marL="109537" indent="-457200">
              <a:lnSpc>
                <a:spcPct val="100000"/>
              </a:lnSpc>
            </a:pPr>
            <a:r>
              <a:rPr lang="en-US" sz="2800" dirty="0" smtClean="0"/>
              <a:t>Typical universities have: faculties, departments, professors, students, courses, etc. Faculties have name and could have several departments. Each department has name, professors and courses. Each professor has name, a set of titles (Ph. D, academician, senior assistant, etc.) and a set of courses. Each course consists of several students. Each student belongs to some faculty and to several of the courses. Your task is to create a data model (E/R diagram) for the typical university using SQL Server Management Studio. </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147</a:t>
            </a:fld>
            <a:endParaRPr lang="en-US" dirty="0"/>
          </a:p>
        </p:txBody>
      </p:sp>
    </p:spTree>
    <p:extLst>
      <p:ext uri="{BB962C8B-B14F-4D97-AF65-F5344CB8AC3E}">
        <p14:creationId xmlns:p14="http://schemas.microsoft.com/office/powerpoint/2010/main" val="22899706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r>
              <a:rPr lang="en-US" dirty="0" smtClean="0"/>
              <a:t>(12)</a:t>
            </a:r>
            <a:endParaRPr lang="en-US" dirty="0"/>
          </a:p>
        </p:txBody>
      </p:sp>
      <p:sp>
        <p:nvSpPr>
          <p:cNvPr id="3" name="Content Placeholder 2"/>
          <p:cNvSpPr>
            <a:spLocks noGrp="1"/>
          </p:cNvSpPr>
          <p:nvPr>
            <p:ph idx="1"/>
          </p:nvPr>
        </p:nvSpPr>
        <p:spPr>
          <a:xfrm>
            <a:off x="228600" y="990600"/>
            <a:ext cx="8686800" cy="5715000"/>
          </a:xfrm>
        </p:spPr>
        <p:txBody>
          <a:bodyPr/>
          <a:lstStyle/>
          <a:p>
            <a:pPr marL="166687" indent="-514350">
              <a:spcBef>
                <a:spcPts val="0"/>
              </a:spcBef>
            </a:pPr>
            <a:r>
              <a:rPr lang="en-US" dirty="0" smtClean="0"/>
              <a:t>We should design a multilingual dictionary. We have a set of words in the dictionary.      Each word can be in some language and can have synonyms and explanations in the same language and translation words and explanations in several other languages.         The synonyms and translation words are sets of words from the dictionary. The explanations are textual descriptions.                                           Design a database schema (a set of tables and relationships) to store the dictionary.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148</a:t>
            </a:fld>
            <a:endParaRPr lang="en-US" dirty="0"/>
          </a:p>
        </p:txBody>
      </p:sp>
    </p:spTree>
    <p:extLst>
      <p:ext uri="{BB962C8B-B14F-4D97-AF65-F5344CB8AC3E}">
        <p14:creationId xmlns:p14="http://schemas.microsoft.com/office/powerpoint/2010/main" val="119889849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r>
              <a:rPr lang="en-US" dirty="0" smtClean="0"/>
              <a:t>(13)</a:t>
            </a:r>
            <a:endParaRPr lang="en-US" dirty="0"/>
          </a:p>
        </p:txBody>
      </p:sp>
      <p:sp>
        <p:nvSpPr>
          <p:cNvPr id="3" name="Content Placeholder 2"/>
          <p:cNvSpPr>
            <a:spLocks noGrp="1"/>
          </p:cNvSpPr>
          <p:nvPr>
            <p:ph idx="1"/>
          </p:nvPr>
        </p:nvSpPr>
        <p:spPr/>
        <p:txBody>
          <a:bodyPr/>
          <a:lstStyle/>
          <a:p>
            <a:pPr marL="166687" indent="-514350">
              <a:spcBef>
                <a:spcPts val="0"/>
              </a:spcBef>
            </a:pPr>
            <a:r>
              <a:rPr lang="en-US" dirty="0" smtClean="0"/>
              <a:t>Add support in the previous database for storing antonym pairs.</a:t>
            </a:r>
          </a:p>
          <a:p>
            <a:pPr marL="166687" indent="-514350">
              <a:spcBef>
                <a:spcPts val="0"/>
              </a:spcBef>
            </a:pPr>
            <a:r>
              <a:rPr lang="en-US" dirty="0" smtClean="0"/>
              <a:t>Add </a:t>
            </a:r>
            <a:r>
              <a:rPr lang="en-US" dirty="0" smtClean="0"/>
              <a:t>support for storing part-of-speech information (e.g. verb, noun, adjective, …).</a:t>
            </a:r>
          </a:p>
          <a:p>
            <a:pPr marL="166687" indent="-514350">
              <a:spcBef>
                <a:spcPts val="0"/>
              </a:spcBef>
            </a:pPr>
            <a:r>
              <a:rPr lang="en-US" dirty="0" smtClean="0"/>
              <a:t>Add </a:t>
            </a:r>
            <a:r>
              <a:rPr lang="en-US" dirty="0" smtClean="0"/>
              <a:t>support for storing hypernym / hyponym chains (e.g. tree </a:t>
            </a:r>
            <a:r>
              <a:rPr lang="en-US" dirty="0" smtClean="0">
                <a:sym typeface="Wingdings" pitchFamily="2" charset="2"/>
              </a:rPr>
              <a:t> oak, pine, </a:t>
            </a:r>
            <a:r>
              <a:rPr lang="en-US" dirty="0" smtClean="0"/>
              <a:t>walnut-tree,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149</a:t>
            </a:fld>
            <a:endParaRPr lang="en-US" dirty="0"/>
          </a:p>
        </p:txBody>
      </p:sp>
    </p:spTree>
    <p:extLst>
      <p:ext uri="{BB962C8B-B14F-4D97-AF65-F5344CB8AC3E}">
        <p14:creationId xmlns:p14="http://schemas.microsoft.com/office/powerpoint/2010/main" val="107846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Data Types in</a:t>
            </a:r>
            <a:r>
              <a:rPr lang="bg-BG" dirty="0" smtClean="0"/>
              <a:t> </a:t>
            </a:r>
            <a:r>
              <a:rPr lang="en-US" dirty="0" smtClean="0"/>
              <a:t>SQL Server (2)</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Binary data</a:t>
            </a:r>
            <a:endParaRPr lang="bg-BG"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varbinary(size)</a:t>
            </a:r>
            <a:r>
              <a:rPr lang="bg-BG" dirty="0" smtClean="0"/>
              <a:t> – </a:t>
            </a:r>
            <a:r>
              <a:rPr lang="en-US" dirty="0" smtClean="0"/>
              <a:t>a sequence of bits</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image</a:t>
            </a:r>
            <a:r>
              <a:rPr lang="en-US" dirty="0" smtClean="0"/>
              <a:t> – a binary block up to</a:t>
            </a:r>
            <a:r>
              <a:rPr lang="bg-BG" dirty="0" smtClean="0"/>
              <a:t> </a:t>
            </a:r>
            <a:r>
              <a:rPr lang="en-US" dirty="0" smtClean="0"/>
              <a:t>1 GB</a:t>
            </a:r>
            <a:endParaRPr lang="bg-BG" dirty="0" smtClean="0"/>
          </a:p>
          <a:p>
            <a:pPr>
              <a:lnSpc>
                <a:spcPct val="100000"/>
              </a:lnSpc>
            </a:pPr>
            <a:r>
              <a:rPr lang="en-US" dirty="0" smtClean="0"/>
              <a:t>Date and time</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datetime</a:t>
            </a:r>
            <a:r>
              <a:rPr lang="bg-BG" sz="2800" noProof="1" smtClean="0">
                <a:solidFill>
                  <a:schemeClr val="accent5">
                    <a:lumMod val="20000"/>
                    <a:lumOff val="80000"/>
                  </a:schemeClr>
                </a:solidFill>
                <a:latin typeface="Consolas" pitchFamily="49" charset="0"/>
                <a:cs typeface="Consolas" pitchFamily="49" charset="0"/>
              </a:rPr>
              <a:t> </a:t>
            </a:r>
            <a:r>
              <a:rPr lang="bg-BG" dirty="0" smtClean="0"/>
              <a:t>– </a:t>
            </a:r>
            <a:r>
              <a:rPr lang="en-US" dirty="0" smtClean="0"/>
              <a:t>date and time starting from</a:t>
            </a:r>
            <a:r>
              <a:rPr lang="bg-BG" dirty="0" smtClean="0"/>
              <a:t> </a:t>
            </a:r>
            <a:r>
              <a:rPr lang="en-US" dirty="0" smtClean="0"/>
              <a:t>1.1.17</a:t>
            </a:r>
            <a:r>
              <a:rPr lang="bg-BG" dirty="0" smtClean="0"/>
              <a:t>5</a:t>
            </a:r>
            <a:r>
              <a:rPr lang="en-US" dirty="0" smtClean="0"/>
              <a:t>3</a:t>
            </a:r>
            <a:r>
              <a:rPr lang="bg-BG" dirty="0" smtClean="0"/>
              <a:t> </a:t>
            </a:r>
            <a:r>
              <a:rPr lang="en-US" dirty="0" smtClean="0"/>
              <a:t>to</a:t>
            </a:r>
            <a:r>
              <a:rPr lang="bg-BG" dirty="0" smtClean="0"/>
              <a:t> 31.12. 9999</a:t>
            </a:r>
            <a:r>
              <a:rPr lang="en-US" dirty="0" smtClean="0"/>
              <a:t>, a precision of</a:t>
            </a:r>
            <a:r>
              <a:rPr lang="bg-BG" dirty="0" smtClean="0"/>
              <a:t> 1/300 </a:t>
            </a:r>
            <a:r>
              <a:rPr lang="en-US" dirty="0" smtClean="0"/>
              <a:t>sec</a:t>
            </a:r>
            <a:r>
              <a:rPr lang="bg-BG" dirty="0" smtClean="0"/>
              <a:t>.</a:t>
            </a:r>
            <a:endParaRPr lang="en-US"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smalldatetime</a:t>
            </a:r>
            <a:r>
              <a:rPr lang="en-US" dirty="0" smtClean="0"/>
              <a:t> – date and time (1-minute precision)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44403110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Exercises (14)</a:t>
            </a:r>
            <a:endParaRPr lang="bg-BG" dirty="0"/>
          </a:p>
        </p:txBody>
      </p:sp>
      <p:sp>
        <p:nvSpPr>
          <p:cNvPr id="546819" name="Rectangle 3"/>
          <p:cNvSpPr>
            <a:spLocks noGrp="1" noChangeArrowheads="1"/>
          </p:cNvSpPr>
          <p:nvPr>
            <p:ph idx="1"/>
          </p:nvPr>
        </p:nvSpPr>
        <p:spPr/>
        <p:txBody>
          <a:bodyPr/>
          <a:lstStyle/>
          <a:p>
            <a:pPr>
              <a:lnSpc>
                <a:spcPct val="100000"/>
              </a:lnSpc>
              <a:tabLst/>
            </a:pPr>
            <a:r>
              <a:rPr lang="en-US" sz="2800" dirty="0"/>
              <a:t>What is SQL? What is DML? What is DDL? Recite the most important SQL commands.</a:t>
            </a:r>
          </a:p>
          <a:p>
            <a:pPr>
              <a:lnSpc>
                <a:spcPct val="100000"/>
              </a:lnSpc>
              <a:tabLst/>
            </a:pPr>
            <a:r>
              <a:rPr lang="en-US" sz="2800" dirty="0"/>
              <a:t>What is Transact-SQL (T-SQL)?</a:t>
            </a:r>
          </a:p>
          <a:p>
            <a:pPr>
              <a:lnSpc>
                <a:spcPct val="100000"/>
              </a:lnSpc>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TelerikAcademy </a:t>
            </a:r>
            <a:r>
              <a:rPr lang="en-US" sz="2800" dirty="0"/>
              <a:t>schema.</a:t>
            </a:r>
          </a:p>
          <a:p>
            <a:pPr>
              <a:lnSpc>
                <a:spcPct val="100000"/>
              </a:lnSpc>
              <a:tabLst/>
            </a:pPr>
            <a:r>
              <a:rPr lang="en-US" sz="2800" dirty="0"/>
              <a:t>Write a SQL query to find all information about all departments.</a:t>
            </a:r>
          </a:p>
          <a:p>
            <a:pPr>
              <a:lnSpc>
                <a:spcPct val="100000"/>
              </a:lnSpc>
              <a:tabLst/>
            </a:pPr>
            <a:r>
              <a:rPr lang="en-US" sz="2800" dirty="0"/>
              <a:t>Write a SQL query to find all department names.</a:t>
            </a:r>
          </a:p>
          <a:p>
            <a:pPr>
              <a:lnSpc>
                <a:spcPct val="100000"/>
              </a:lnSpc>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150</a:t>
            </a:fld>
            <a:endParaRPr lang="en-US" dirty="0"/>
          </a:p>
        </p:txBody>
      </p:sp>
    </p:spTree>
    <p:extLst>
      <p:ext uri="{BB962C8B-B14F-4D97-AF65-F5344CB8AC3E}">
        <p14:creationId xmlns:p14="http://schemas.microsoft.com/office/powerpoint/2010/main" val="1425342681"/>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a:t>Exercises </a:t>
            </a:r>
            <a:r>
              <a:rPr lang="en-US" dirty="0" smtClean="0"/>
              <a:t>(15)</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a:lnSpc>
                <a:spcPts val="3200"/>
              </a:lnSpc>
              <a:tabLst/>
            </a:pPr>
            <a:r>
              <a:rPr lang="en-US" sz="2800" dirty="0" smtClean="0"/>
              <a:t>Write a SQL to find the full name of each employee.</a:t>
            </a:r>
          </a:p>
          <a:p>
            <a:pPr>
              <a:lnSpc>
                <a:spcPts val="3200"/>
              </a:lnSpc>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a:lnSpc>
                <a:spcPts val="3200"/>
              </a:lnSpc>
              <a:tabLst/>
            </a:pPr>
            <a:r>
              <a:rPr lang="en-US" sz="2800" dirty="0"/>
              <a:t>Write a SQL query to find all different employee salaries.</a:t>
            </a:r>
          </a:p>
          <a:p>
            <a:pPr>
              <a:lnSpc>
                <a:spcPts val="3200"/>
              </a:lnSpc>
              <a:tabLst/>
            </a:pPr>
            <a:r>
              <a:rPr lang="en-US" sz="2800" dirty="0"/>
              <a:t>Write a SQL query to find all information about the employees whose job title is “Sales Representative</a:t>
            </a:r>
            <a:r>
              <a:rPr lang="en-US" sz="2800" dirty="0" smtClean="0"/>
              <a:t>“.</a:t>
            </a:r>
            <a:endParaRPr lang="bg-BG" sz="2800" dirty="0" smtClean="0"/>
          </a:p>
          <a:p>
            <a:pPr>
              <a:lnSpc>
                <a:spcPts val="3200"/>
              </a:lnSpc>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151</a:t>
            </a:fld>
            <a:endParaRPr lang="en-US" dirty="0"/>
          </a:p>
        </p:txBody>
      </p:sp>
    </p:spTree>
    <p:extLst>
      <p:ext uri="{BB962C8B-B14F-4D97-AF65-F5344CB8AC3E}">
        <p14:creationId xmlns:p14="http://schemas.microsoft.com/office/powerpoint/2010/main" val="26279715"/>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a:t>Exercise </a:t>
            </a:r>
            <a:r>
              <a:rPr lang="en-US" dirty="0" smtClean="0"/>
              <a:t>(16)</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a:lnSpc>
                <a:spcPct val="100000"/>
              </a:lnSpc>
              <a:spcBef>
                <a:spcPts val="300"/>
              </a:spcBef>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a:lnSpc>
                <a:spcPct val="100000"/>
              </a:lnSpc>
              <a:spcBef>
                <a:spcPts val="300"/>
              </a:spcBef>
              <a:tabLst/>
            </a:pPr>
            <a:r>
              <a:rPr lang="en-US" sz="2800" dirty="0" smtClean="0"/>
              <a:t>Write a SQL query to find the salary of all employees whose salary is in the range [20000…30000].</a:t>
            </a:r>
            <a:endParaRPr lang="bg-BG" sz="2800" dirty="0" smtClean="0"/>
          </a:p>
          <a:p>
            <a:pPr>
              <a:lnSpc>
                <a:spcPct val="100000"/>
              </a:lnSpc>
              <a:spcBef>
                <a:spcPts val="300"/>
              </a:spcBef>
              <a:tabLst/>
            </a:pPr>
            <a:r>
              <a:rPr lang="en-US" sz="2800" dirty="0" smtClean="0"/>
              <a:t>Write a SQL query to find the names of all employees whose salary is 25000, 14000, 12500 or 23600.</a:t>
            </a:r>
            <a:endParaRPr lang="bg-BG" sz="2800" dirty="0" smtClean="0"/>
          </a:p>
          <a:p>
            <a:pPr>
              <a:lnSpc>
                <a:spcPct val="100000"/>
              </a:lnSpc>
              <a:spcBef>
                <a:spcPts val="300"/>
              </a:spcBef>
              <a:tabLst/>
            </a:pPr>
            <a:r>
              <a:rPr lang="en-US" sz="2800" dirty="0" smtClean="0"/>
              <a:t>Write a SQL query to find all employees that do not have manager.</a:t>
            </a:r>
            <a:endParaRPr lang="bg-BG" sz="2800" dirty="0" smtClean="0"/>
          </a:p>
          <a:p>
            <a:pPr>
              <a:lnSpc>
                <a:spcPct val="100000"/>
              </a:lnSpc>
              <a:spcBef>
                <a:spcPts val="300"/>
              </a:spcBef>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152</a:t>
            </a:fld>
            <a:endParaRPr lang="en-US" dirty="0"/>
          </a:p>
        </p:txBody>
      </p:sp>
    </p:spTree>
    <p:extLst>
      <p:ext uri="{BB962C8B-B14F-4D97-AF65-F5344CB8AC3E}">
        <p14:creationId xmlns:p14="http://schemas.microsoft.com/office/powerpoint/2010/main" val="2807529864"/>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a:t>Exercise </a:t>
            </a:r>
            <a:r>
              <a:rPr lang="en-US" dirty="0" smtClean="0"/>
              <a:t>(17)</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a:lnSpc>
                <a:spcPct val="100000"/>
              </a:lnSpc>
              <a:spcBef>
                <a:spcPts val="300"/>
              </a:spcBef>
              <a:tabLst/>
            </a:pPr>
            <a:r>
              <a:rPr lang="en-US" sz="2800" dirty="0" smtClean="0"/>
              <a:t>Write a SQL query to find the top 5 best paid employees.</a:t>
            </a:r>
          </a:p>
          <a:p>
            <a:pPr>
              <a:lnSpc>
                <a:spcPct val="100000"/>
              </a:lnSpc>
              <a:spcBef>
                <a:spcPts val="300"/>
              </a:spcBef>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a:lnSpc>
                <a:spcPts val="3400"/>
              </a:lnSpc>
              <a:spcBef>
                <a:spcPts val="300"/>
              </a:spcBef>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a:lnSpc>
                <a:spcPts val="3400"/>
              </a:lnSpc>
              <a:spcBef>
                <a:spcPts val="300"/>
              </a:spcBef>
              <a:tabLst/>
            </a:pPr>
            <a:r>
              <a:rPr lang="en-US" sz="2800" dirty="0"/>
              <a:t>Write a SQL query to find all employees along with their manager.</a:t>
            </a:r>
          </a:p>
          <a:p>
            <a:pPr>
              <a:lnSpc>
                <a:spcPts val="3400"/>
              </a:lnSpc>
              <a:spcBef>
                <a:spcPts val="300"/>
              </a:spcBef>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153</a:t>
            </a:fld>
            <a:endParaRPr lang="en-US" dirty="0"/>
          </a:p>
        </p:txBody>
      </p:sp>
    </p:spTree>
    <p:extLst>
      <p:ext uri="{BB962C8B-B14F-4D97-AF65-F5344CB8AC3E}">
        <p14:creationId xmlns:p14="http://schemas.microsoft.com/office/powerpoint/2010/main" val="1138487923"/>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Exercise </a:t>
            </a:r>
            <a:r>
              <a:rPr lang="en-US" dirty="0" smtClean="0"/>
              <a:t>(18)</a:t>
            </a:r>
            <a:endParaRPr lang="bg-BG" dirty="0"/>
          </a:p>
        </p:txBody>
      </p:sp>
      <p:sp>
        <p:nvSpPr>
          <p:cNvPr id="555011" name="Rectangle 3"/>
          <p:cNvSpPr>
            <a:spLocks noGrp="1" noChangeArrowheads="1"/>
          </p:cNvSpPr>
          <p:nvPr>
            <p:ph idx="1"/>
          </p:nvPr>
        </p:nvSpPr>
        <p:spPr/>
        <p:txBody>
          <a:bodyPr/>
          <a:lstStyle/>
          <a:p>
            <a:pPr>
              <a:lnSpc>
                <a:spcPct val="100000"/>
              </a:lnSpc>
              <a:tabLst/>
            </a:pPr>
            <a:r>
              <a:rPr lang="en-US" sz="2800" dirty="0" smtClean="0"/>
              <a:t>Write a SQL query to find all departments and all region names, country names and city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a:lnSpc>
                <a:spcPct val="100000"/>
              </a:lnSpc>
              <a:tabLst/>
            </a:pPr>
            <a:r>
              <a:rPr lang="en-US" sz="2800" dirty="0" smtClean="0"/>
              <a:t>Write a SQL query to find all the employees and the manager for each of them along with the employees that do not have manager. User right outer join. Rewrite the query to use left outer join.</a:t>
            </a:r>
          </a:p>
          <a:p>
            <a:pPr>
              <a:lnSpc>
                <a:spcPct val="100000"/>
              </a:lnSpc>
              <a:tabLst/>
            </a:pPr>
            <a:r>
              <a:rPr lang="en-US" sz="2800" dirty="0" smtClean="0"/>
              <a:t>Write </a:t>
            </a:r>
            <a:r>
              <a:rPr lang="en-US" sz="2800" dirty="0"/>
              <a:t>a SQL query to find the names of all employees from the departments "Sales" and "Finance" whose hire year is between 1995 and 2000.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154</a:t>
            </a:fld>
            <a:endParaRPr lang="en-US" dirty="0"/>
          </a:p>
        </p:txBody>
      </p:sp>
    </p:spTree>
    <p:extLst>
      <p:ext uri="{BB962C8B-B14F-4D97-AF65-F5344CB8AC3E}">
        <p14:creationId xmlns:p14="http://schemas.microsoft.com/office/powerpoint/2010/main" val="1521976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a:t>
            </a:r>
            <a:r>
              <a:rPr lang="bg-BG" dirty="0" smtClean="0"/>
              <a:t> </a:t>
            </a:r>
            <a:r>
              <a:rPr lang="en-US" dirty="0" smtClean="0"/>
              <a:t>SQL Server (3)</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Other types</a:t>
            </a:r>
            <a:endParaRPr lang="bg-BG"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timestamp</a:t>
            </a:r>
            <a:r>
              <a:rPr lang="bg-BG" dirty="0" smtClean="0"/>
              <a:t> </a:t>
            </a:r>
            <a:r>
              <a:rPr lang="en-US" dirty="0" smtClean="0"/>
              <a:t>– automatically generated number whenever a change is made to the data row</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uniqueidentifier</a:t>
            </a:r>
            <a:r>
              <a:rPr lang="en-US" dirty="0" smtClean="0"/>
              <a:t> – GUID identifier</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xml</a:t>
            </a:r>
            <a:r>
              <a:rPr lang="en-US" dirty="0" smtClean="0"/>
              <a:t> – data in XML format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4098" name="Picture 2" descr="C:\downloads\Space Art HD Wallpapers\96 Space Art HD Wallpapers 1920x1080\Space.Art.Wallpaper.1920x1080_094.jpg"/>
          <p:cNvPicPr>
            <a:picLocks noChangeAspect="1" noChangeArrowheads="1"/>
          </p:cNvPicPr>
          <p:nvPr/>
        </p:nvPicPr>
        <p:blipFill>
          <a:blip r:embed="rId2" cstate="screen"/>
          <a:srcRect/>
          <a:stretch>
            <a:fillRect/>
          </a:stretch>
        </p:blipFill>
        <p:spPr bwMode="auto">
          <a:xfrm>
            <a:off x="609600" y="4343400"/>
            <a:ext cx="7924800" cy="2133600"/>
          </a:xfrm>
          <a:prstGeom prst="roundRect">
            <a:avLst>
              <a:gd name="adj" fmla="val 31022"/>
            </a:avLst>
          </a:prstGeom>
          <a:noFill/>
          <a:effectLst>
            <a:softEdge rad="317500"/>
          </a:effectLst>
        </p:spPr>
      </p:pic>
      <p:pic>
        <p:nvPicPr>
          <p:cNvPr id="7" name="Picture 3" descr="C:\Trash\SQL-data-types.png"/>
          <p:cNvPicPr>
            <a:picLocks noChangeAspect="1" noChangeArrowheads="1"/>
          </p:cNvPicPr>
          <p:nvPr/>
        </p:nvPicPr>
        <p:blipFill>
          <a:blip r:embed="rId3" cstate="screen"/>
          <a:stretch>
            <a:fillRect/>
          </a:stretch>
        </p:blipFill>
        <p:spPr bwMode="auto">
          <a:xfrm>
            <a:off x="1219200" y="4495800"/>
            <a:ext cx="2167468" cy="1828800"/>
          </a:xfrm>
          <a:prstGeom prst="roundRect">
            <a:avLst>
              <a:gd name="adj" fmla="val 3624"/>
            </a:avLst>
          </a:prstGeom>
          <a:noFill/>
          <a:ln>
            <a:noFill/>
          </a:ln>
          <a:scene3d>
            <a:camera prst="isometricOffAxis1Right"/>
            <a:lightRig rig="threePt" dir="t"/>
          </a:scene3d>
          <a:sp3d>
            <a:bevelT/>
          </a:sp3d>
        </p:spPr>
      </p:pic>
      <p:pic>
        <p:nvPicPr>
          <p:cNvPr id="8" name="Picture 3" descr="C:\Trash\SQL-data-types.png"/>
          <p:cNvPicPr>
            <a:picLocks noChangeAspect="1" noChangeArrowheads="1"/>
          </p:cNvPicPr>
          <p:nvPr/>
        </p:nvPicPr>
        <p:blipFill>
          <a:blip r:embed="rId3" cstate="screen"/>
          <a:stretch>
            <a:fillRect/>
          </a:stretch>
        </p:blipFill>
        <p:spPr bwMode="auto">
          <a:xfrm>
            <a:off x="5672668" y="4495800"/>
            <a:ext cx="2099732" cy="1828800"/>
          </a:xfrm>
          <a:prstGeom prst="roundRect">
            <a:avLst>
              <a:gd name="adj" fmla="val 3624"/>
            </a:avLst>
          </a:prstGeom>
          <a:noFill/>
          <a:ln>
            <a:noFill/>
          </a:ln>
          <a:scene3d>
            <a:camera prst="isometricOffAxis2Left"/>
            <a:lightRig rig="threePt" dir="t"/>
          </a:scene3d>
          <a:sp3d>
            <a:bevelT/>
          </a:sp3d>
        </p:spPr>
      </p:pic>
      <p:pic>
        <p:nvPicPr>
          <p:cNvPr id="33793" name="Picture 1"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851075">
            <a:off x="3253117" y="4689141"/>
            <a:ext cx="2574728" cy="1213222"/>
          </a:xfrm>
          <a:prstGeom prst="rect">
            <a:avLst/>
          </a:prstGeom>
          <a:noFill/>
        </p:spPr>
      </p:pic>
    </p:spTree>
    <p:extLst>
      <p:ext uri="{BB962C8B-B14F-4D97-AF65-F5344CB8AC3E}">
        <p14:creationId xmlns:p14="http://schemas.microsoft.com/office/powerpoint/2010/main" val="3456075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a:t>
            </a:r>
            <a:r>
              <a:rPr lang="bg-BG" dirty="0" smtClean="0"/>
              <a:t> </a:t>
            </a:r>
            <a:r>
              <a:rPr lang="en-US" dirty="0" smtClean="0"/>
              <a:t>SQL Server (4)</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Nullable</a:t>
            </a:r>
            <a:r>
              <a:rPr lang="en-US" dirty="0" smtClean="0"/>
              <a:t> and</a:t>
            </a:r>
            <a:r>
              <a:rPr lang="bg-BG" dirty="0" smtClean="0"/>
              <a:t> </a:t>
            </a:r>
            <a:r>
              <a:rPr lang="en-US" noProof="1" smtClean="0">
                <a:solidFill>
                  <a:schemeClr val="accent5">
                    <a:lumMod val="20000"/>
                    <a:lumOff val="80000"/>
                  </a:schemeClr>
                </a:solidFill>
                <a:latin typeface="Consolas" pitchFamily="49" charset="0"/>
                <a:cs typeface="Consolas" pitchFamily="49" charset="0"/>
              </a:rPr>
              <a:t>NOT</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NULL</a:t>
            </a:r>
            <a:r>
              <a:rPr lang="en-US" noProof="1" smtClean="0">
                <a:solidFill>
                  <a:schemeClr val="accent5">
                    <a:lumMod val="20000"/>
                    <a:lumOff val="80000"/>
                  </a:schemeClr>
                </a:solidFill>
                <a:cs typeface="Consolas" pitchFamily="49" charset="0"/>
              </a:rPr>
              <a:t> </a:t>
            </a:r>
            <a:r>
              <a:rPr lang="en-US" dirty="0" smtClean="0"/>
              <a:t>types</a:t>
            </a:r>
            <a:endParaRPr lang="bg-BG" dirty="0" smtClean="0"/>
          </a:p>
          <a:p>
            <a:pPr lvl="1">
              <a:lnSpc>
                <a:spcPct val="100000"/>
              </a:lnSpc>
            </a:pPr>
            <a:r>
              <a:rPr lang="en-US" dirty="0" smtClean="0"/>
              <a:t>All types in</a:t>
            </a:r>
            <a:r>
              <a:rPr lang="bg-BG" dirty="0" smtClean="0"/>
              <a:t> </a:t>
            </a:r>
            <a:r>
              <a:rPr lang="en-US" dirty="0" smtClean="0"/>
              <a:t>SQL Server may or may </a:t>
            </a:r>
            <a:br>
              <a:rPr lang="en-US" dirty="0" smtClean="0"/>
            </a:br>
            <a:r>
              <a:rPr lang="en-US" dirty="0" smtClean="0"/>
              <a:t>not allow </a:t>
            </a:r>
            <a:r>
              <a:rPr lang="en-US" dirty="0" smtClean="0">
                <a:solidFill>
                  <a:schemeClr val="accent5">
                    <a:lumMod val="20000"/>
                    <a:lumOff val="80000"/>
                  </a:schemeClr>
                </a:solidFill>
                <a:latin typeface="Consolas" pitchFamily="49" charset="0"/>
                <a:cs typeface="Consolas" pitchFamily="49" charset="0"/>
              </a:rPr>
              <a:t>NULL</a:t>
            </a:r>
            <a:r>
              <a:rPr lang="en-US" dirty="0" smtClean="0"/>
              <a:t> values</a:t>
            </a:r>
            <a:endParaRPr lang="bg-BG" dirty="0" smtClean="0"/>
          </a:p>
          <a:p>
            <a:pPr>
              <a:lnSpc>
                <a:spcPct val="100000"/>
              </a:lnSpc>
            </a:pPr>
            <a:r>
              <a:rPr lang="en-US" noProof="1" smtClean="0">
                <a:solidFill>
                  <a:schemeClr val="accent5">
                    <a:lumMod val="20000"/>
                    <a:lumOff val="80000"/>
                  </a:schemeClr>
                </a:solidFill>
                <a:latin typeface="Consolas" pitchFamily="49" charset="0"/>
                <a:cs typeface="Consolas" pitchFamily="49" charset="0"/>
              </a:rPr>
              <a:t>Primary</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key</a:t>
            </a:r>
            <a:r>
              <a:rPr lang="en-US" noProof="1" smtClean="0">
                <a:solidFill>
                  <a:schemeClr val="accent5">
                    <a:lumMod val="20000"/>
                    <a:lumOff val="80000"/>
                  </a:schemeClr>
                </a:solidFill>
                <a:cs typeface="Consolas" pitchFamily="49" charset="0"/>
              </a:rPr>
              <a:t> </a:t>
            </a:r>
            <a:r>
              <a:rPr lang="en-US" dirty="0" smtClean="0"/>
              <a:t>columns</a:t>
            </a:r>
            <a:endParaRPr lang="bg-BG" dirty="0" smtClean="0"/>
          </a:p>
          <a:p>
            <a:pPr lvl="1">
              <a:lnSpc>
                <a:spcPct val="100000"/>
              </a:lnSpc>
            </a:pPr>
            <a:r>
              <a:rPr lang="en-US" dirty="0" smtClean="0"/>
              <a:t>Define the primary key</a:t>
            </a:r>
            <a:endParaRPr lang="bg-BG" dirty="0" smtClean="0"/>
          </a:p>
          <a:p>
            <a:pPr>
              <a:lnSpc>
                <a:spcPct val="100000"/>
              </a:lnSpc>
            </a:pPr>
            <a:r>
              <a:rPr lang="en-US" dirty="0" smtClean="0">
                <a:solidFill>
                  <a:schemeClr val="accent5">
                    <a:lumMod val="20000"/>
                    <a:lumOff val="80000"/>
                  </a:schemeClr>
                </a:solidFill>
                <a:latin typeface="Consolas" pitchFamily="49" charset="0"/>
                <a:cs typeface="Consolas" pitchFamily="49" charset="0"/>
              </a:rPr>
              <a:t>Identity</a:t>
            </a:r>
            <a:r>
              <a:rPr lang="en-US" dirty="0" smtClean="0"/>
              <a:t> columns</a:t>
            </a:r>
            <a:endParaRPr lang="bg-BG" dirty="0" smtClean="0"/>
          </a:p>
          <a:p>
            <a:pPr lvl="1">
              <a:lnSpc>
                <a:spcPct val="100000"/>
              </a:lnSpc>
            </a:pPr>
            <a:r>
              <a:rPr lang="en-US" dirty="0" smtClean="0"/>
              <a:t>Automatically increased values when a new row is inserted </a:t>
            </a:r>
            <a:r>
              <a:rPr lang="bg-BG" dirty="0" smtClean="0"/>
              <a:t>(</a:t>
            </a:r>
            <a:r>
              <a:rPr lang="en-US" dirty="0" smtClean="0"/>
              <a:t>auto-increment values)</a:t>
            </a:r>
            <a:endParaRPr lang="bg-BG" dirty="0" smtClean="0"/>
          </a:p>
          <a:p>
            <a:pPr lvl="1">
              <a:lnSpc>
                <a:spcPct val="100000"/>
              </a:lnSpc>
            </a:pPr>
            <a:r>
              <a:rPr lang="en-US" dirty="0" smtClean="0"/>
              <a:t>Used in combination with</a:t>
            </a:r>
            <a:r>
              <a:rPr lang="bg-BG" dirty="0" smtClean="0"/>
              <a:t> </a:t>
            </a:r>
            <a:r>
              <a:rPr lang="en-US" noProof="1" smtClean="0">
                <a:solidFill>
                  <a:schemeClr val="accent5">
                    <a:lumMod val="20000"/>
                    <a:lumOff val="80000"/>
                  </a:schemeClr>
                </a:solidFill>
                <a:latin typeface="Consolas" pitchFamily="49" charset="0"/>
                <a:cs typeface="Consolas" pitchFamily="49" charset="0"/>
              </a:rPr>
              <a:t>primary</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key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32770" name="Picture 2" descr="http://www.claritykit.com/web/Portals/0/images/icon_checkbox-100.jpg"/>
          <p:cNvPicPr>
            <a:picLocks noChangeAspect="1" noChangeArrowheads="1"/>
          </p:cNvPicPr>
          <p:nvPr/>
        </p:nvPicPr>
        <p:blipFill>
          <a:blip r:embed="rId2" cstate="print"/>
          <a:srcRect/>
          <a:stretch>
            <a:fillRect/>
          </a:stretch>
        </p:blipFill>
        <p:spPr bwMode="auto">
          <a:xfrm>
            <a:off x="7505700" y="1181100"/>
            <a:ext cx="1181100" cy="1181100"/>
          </a:xfrm>
          <a:prstGeom prst="roundRect">
            <a:avLst>
              <a:gd name="adj" fmla="val 6232"/>
            </a:avLst>
          </a:prstGeom>
          <a:noFill/>
        </p:spPr>
      </p:pic>
      <p:pic>
        <p:nvPicPr>
          <p:cNvPr id="32772" name="Picture 4" descr="http://www.iconshock.com/img_jpg/REALVISTA/database/jpg/128/primary_key_icon.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4043" y="2779643"/>
            <a:ext cx="1182757" cy="1182757"/>
          </a:xfrm>
          <a:prstGeom prst="roundRect">
            <a:avLst>
              <a:gd name="adj" fmla="val 6232"/>
            </a:avLst>
          </a:prstGeom>
          <a:noFill/>
        </p:spPr>
      </p:pic>
    </p:spTree>
    <p:extLst>
      <p:ext uri="{BB962C8B-B14F-4D97-AF65-F5344CB8AC3E}">
        <p14:creationId xmlns:p14="http://schemas.microsoft.com/office/powerpoint/2010/main" val="681314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457200" y="3048000"/>
            <a:ext cx="8229600" cy="569120"/>
          </a:xfrm>
        </p:spPr>
        <p:txBody>
          <a:bodyPr/>
          <a:lstStyle/>
          <a:p>
            <a:pPr>
              <a:lnSpc>
                <a:spcPct val="110000"/>
              </a:lnSpc>
            </a:pPr>
            <a:endParaRPr lang="en-US" dirty="0" smtClean="0"/>
          </a:p>
          <a:p>
            <a:pPr>
              <a:lnSpc>
                <a:spcPct val="110000"/>
              </a:lnSpc>
            </a:pPr>
            <a:endParaRPr lang="en-US" dirty="0" smtClean="0"/>
          </a:p>
          <a:p>
            <a:pPr>
              <a:lnSpc>
                <a:spcPct val="110000"/>
              </a:lnSpc>
            </a:pPr>
            <a:r>
              <a:rPr lang="en-US" dirty="0" smtClean="0"/>
              <a:t>Creating Database</a:t>
            </a:r>
            <a:endParaRPr lang="bg-BG" dirty="0" smtClean="0"/>
          </a:p>
          <a:p>
            <a:pPr>
              <a:lnSpc>
                <a:spcPct val="110000"/>
              </a:lnSpc>
            </a:pPr>
            <a:endParaRPr lang="en-US" dirty="0" smtClean="0"/>
          </a:p>
          <a:p>
            <a:pPr>
              <a:lnSpc>
                <a:spcPct val="110000"/>
              </a:lnSpc>
            </a:pPr>
            <a:endParaRPr lang="en-US" noProof="1" smtClean="0"/>
          </a:p>
        </p:txBody>
      </p:sp>
      <p:pic>
        <p:nvPicPr>
          <p:cNvPr id="5122" name="Picture 2" descr="C:\downloads\Space Art HD Wallpapers\96 Space Art HD Wallpapers 1920x1080\Space.Art.Wallpaper.1920x1080_095.jpg"/>
          <p:cNvPicPr>
            <a:picLocks noChangeAspect="1" noChangeArrowheads="1"/>
          </p:cNvPicPr>
          <p:nvPr/>
        </p:nvPicPr>
        <p:blipFill>
          <a:blip r:embed="rId2" cstate="screen">
            <a:lum contrast="10000"/>
          </a:blip>
          <a:srcRect/>
          <a:stretch>
            <a:fillRect/>
          </a:stretch>
        </p:blipFill>
        <p:spPr bwMode="auto">
          <a:xfrm>
            <a:off x="762000" y="4000500"/>
            <a:ext cx="7620000" cy="2400300"/>
          </a:xfrm>
          <a:prstGeom prst="roundRect">
            <a:avLst>
              <a:gd name="adj" fmla="val 28261"/>
            </a:avLst>
          </a:prstGeom>
          <a:noFill/>
          <a:effectLst>
            <a:softEdge rad="317500"/>
          </a:effectLst>
        </p:spPr>
      </p:pic>
      <p:pic>
        <p:nvPicPr>
          <p:cNvPr id="31746" name="Picture 2" descr="http://theappslab.com/wp-content/uploads/2009/12/Free-Database-Add-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97723">
            <a:off x="615326" y="3987176"/>
            <a:ext cx="1980130" cy="1980130"/>
          </a:xfrm>
          <a:prstGeom prst="rect">
            <a:avLst/>
          </a:prstGeom>
          <a:noFill/>
        </p:spPr>
      </p:pic>
      <p:pic>
        <p:nvPicPr>
          <p:cNvPr id="31748" name="Picture 4" descr="http://www.artistsvalley.com/images/icons/Database%20Application%20Icons/Table%20Entry%20Sort%20Ascending/256x256/Table%20Entry%20Sort%20Ascending.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164293">
            <a:off x="6686931" y="4115180"/>
            <a:ext cx="1621674" cy="1621674"/>
          </a:xfrm>
          <a:prstGeom prst="roundRect">
            <a:avLst>
              <a:gd name="adj" fmla="val 6550"/>
            </a:avLst>
          </a:prstGeom>
          <a:noFill/>
        </p:spPr>
      </p:pic>
      <p:pic>
        <p:nvPicPr>
          <p:cNvPr id="31750" name="Picture 6" descr="http://www.coxfarms.com/assets/2007PicnicTableIcon2.gi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91392" y="4762500"/>
            <a:ext cx="2852208" cy="1714500"/>
          </a:xfrm>
          <a:prstGeom prst="rect">
            <a:avLst/>
          </a:prstGeom>
          <a:noFill/>
        </p:spPr>
      </p:pic>
      <p:pic>
        <p:nvPicPr>
          <p:cNvPr id="9" name="Picture 8" descr="http://www.thesug.org/mossasaurus/Wiki%20Documents/PivotTable_Data.JPG"/>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rot="463791">
            <a:off x="4042032" y="3921060"/>
            <a:ext cx="1742557" cy="1349077"/>
          </a:xfrm>
          <a:prstGeom prst="roundRect">
            <a:avLst>
              <a:gd name="adj" fmla="val 3624"/>
            </a:avLst>
          </a:prstGeom>
          <a:noFill/>
          <a:ln>
            <a:noFill/>
          </a:ln>
          <a:effectLst/>
          <a:scene3d>
            <a:camera prst="isometricTopUp"/>
            <a:lightRig rig="glow" dir="t">
              <a:rot lat="0" lon="0" rev="14100000"/>
            </a:lightRig>
          </a:scene3d>
          <a:sp3d prstMaterial="softEdge">
            <a:bevelT w="127000" prst="artDeco"/>
          </a:sp3d>
        </p:spPr>
      </p:pic>
    </p:spTree>
    <p:extLst>
      <p:ext uri="{BB962C8B-B14F-4D97-AF65-F5344CB8AC3E}">
        <p14:creationId xmlns:p14="http://schemas.microsoft.com/office/powerpoint/2010/main" val="3220460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a:t>
            </a:r>
            <a:r>
              <a:rPr lang="bg-BG" dirty="0" smtClean="0"/>
              <a:t> </a:t>
            </a:r>
            <a:r>
              <a:rPr lang="en-US" dirty="0" smtClean="0"/>
              <a:t>SQL Server</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When </a:t>
            </a:r>
            <a:r>
              <a:rPr lang="en-US" smtClean="0"/>
              <a:t>starting</a:t>
            </a:r>
            <a:r>
              <a:rPr lang="bg-BG" dirty="0" smtClean="0"/>
              <a:t> </a:t>
            </a:r>
            <a:r>
              <a:rPr lang="en-US" dirty="0" smtClean="0"/>
              <a:t>SSMS a window pops up</a:t>
            </a:r>
            <a:endParaRPr lang="bg-BG" dirty="0" smtClean="0"/>
          </a:p>
          <a:p>
            <a:r>
              <a:rPr lang="en-US" dirty="0" smtClean="0"/>
              <a:t>Usually it is enough to just click the "Connect" button without changing anything</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30721" name="Picture 1"/>
          <p:cNvPicPr>
            <a:picLocks noChangeAspect="1" noChangeArrowheads="1"/>
          </p:cNvPicPr>
          <p:nvPr/>
        </p:nvPicPr>
        <p:blipFill>
          <a:blip r:embed="rId2" cstate="print"/>
          <a:srcRect/>
          <a:stretch>
            <a:fillRect/>
          </a:stretch>
        </p:blipFill>
        <p:spPr bwMode="auto">
          <a:xfrm>
            <a:off x="2531994" y="3185422"/>
            <a:ext cx="4097406" cy="3087482"/>
          </a:xfrm>
          <a:prstGeom prst="roundRect">
            <a:avLst>
              <a:gd name="adj" fmla="val 2115"/>
            </a:avLst>
          </a:prstGeom>
          <a:noFill/>
          <a:ln w="9525">
            <a:noFill/>
            <a:miter lim="800000"/>
            <a:headEnd/>
            <a:tailEnd/>
          </a:ln>
        </p:spPr>
      </p:pic>
    </p:spTree>
    <p:extLst>
      <p:ext uri="{BB962C8B-B14F-4D97-AF65-F5344CB8AC3E}">
        <p14:creationId xmlns:p14="http://schemas.microsoft.com/office/powerpoint/2010/main" val="272446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542925" indent="-542925">
              <a:lnSpc>
                <a:spcPct val="100000"/>
              </a:lnSpc>
              <a:buFontTx/>
              <a:buAutoNum type="arabicPeriod"/>
            </a:pPr>
            <a:r>
              <a:rPr lang="en-US" dirty="0" smtClean="0"/>
              <a:t>Data Modeling </a:t>
            </a:r>
            <a:r>
              <a:rPr lang="bg-BG" dirty="0" smtClean="0"/>
              <a:t>– </a:t>
            </a:r>
            <a:r>
              <a:rPr lang="en-US" dirty="0" smtClean="0"/>
              <a:t>Principles</a:t>
            </a:r>
          </a:p>
          <a:p>
            <a:pPr marL="542925" indent="-542925">
              <a:lnSpc>
                <a:spcPct val="100000"/>
              </a:lnSpc>
              <a:buFontTx/>
              <a:buAutoNum type="arabicPeriod"/>
            </a:pPr>
            <a:r>
              <a:rPr lang="en-US" dirty="0" smtClean="0"/>
              <a:t>Data Types in</a:t>
            </a:r>
            <a:r>
              <a:rPr lang="bg-BG" dirty="0" smtClean="0"/>
              <a:t> </a:t>
            </a:r>
            <a:r>
              <a:rPr lang="en-US" dirty="0" smtClean="0"/>
              <a:t>SQL Server</a:t>
            </a:r>
          </a:p>
          <a:p>
            <a:pPr marL="542925" indent="-542925">
              <a:lnSpc>
                <a:spcPct val="100000"/>
              </a:lnSpc>
              <a:buFontTx/>
              <a:buAutoNum type="arabicPeriod"/>
            </a:pPr>
            <a:r>
              <a:rPr lang="en-US" dirty="0" smtClean="0"/>
              <a:t>Creating Databases in</a:t>
            </a:r>
            <a:r>
              <a:rPr lang="bg-BG" dirty="0" smtClean="0"/>
              <a:t> </a:t>
            </a:r>
            <a:r>
              <a:rPr lang="en-US" dirty="0" smtClean="0"/>
              <a:t>SQL Server</a:t>
            </a:r>
          </a:p>
          <a:p>
            <a:pPr marL="542925" indent="-542925">
              <a:lnSpc>
                <a:spcPct val="100000"/>
              </a:lnSpc>
              <a:buFontTx/>
              <a:buAutoNum type="arabicPeriod"/>
            </a:pPr>
            <a:r>
              <a:rPr lang="en-US" dirty="0" smtClean="0"/>
              <a:t>Creating Tables</a:t>
            </a:r>
            <a:endParaRPr lang="bg-BG" dirty="0" smtClean="0"/>
          </a:p>
          <a:p>
            <a:pPr marL="542925" indent="-542925">
              <a:lnSpc>
                <a:spcPct val="100000"/>
              </a:lnSpc>
              <a:buFontTx/>
              <a:buAutoNum type="arabicPeriod"/>
            </a:pPr>
            <a:r>
              <a:rPr lang="en-US" dirty="0" smtClean="0"/>
              <a:t>Defining a</a:t>
            </a:r>
            <a:r>
              <a:rPr lang="bg-BG" dirty="0" smtClean="0"/>
              <a:t> </a:t>
            </a:r>
            <a:r>
              <a:rPr lang="en-US" dirty="0" smtClean="0"/>
              <a:t>Primary Key and Identity Columns</a:t>
            </a:r>
          </a:p>
          <a:p>
            <a:pPr marL="542925" indent="-542925">
              <a:lnSpc>
                <a:spcPct val="100000"/>
              </a:lnSpc>
              <a:buFontTx/>
              <a:buAutoNum type="arabicPeriod"/>
            </a:pPr>
            <a:r>
              <a:rPr lang="en-US" dirty="0" smtClean="0"/>
              <a:t>Creating Relationships between the Tables</a:t>
            </a:r>
          </a:p>
          <a:p>
            <a:pPr marL="890588" lvl="1" indent="-542925">
              <a:lnSpc>
                <a:spcPct val="100000"/>
              </a:lnSpc>
            </a:pPr>
            <a:r>
              <a:rPr lang="en-US" dirty="0" smtClean="0"/>
              <a:t>One-to-many, Many-to-many, One-to-one</a:t>
            </a:r>
            <a:endParaRPr lang="bg-BG" dirty="0" smtClean="0"/>
          </a:p>
          <a:p>
            <a:pPr marL="542925" indent="-542925">
              <a:lnSpc>
                <a:spcPct val="100000"/>
              </a:lnSpc>
              <a:buFontTx/>
              <a:buAutoNum type="arabicPeriod"/>
            </a:pPr>
            <a:r>
              <a:rPr lang="en-US" dirty="0" smtClean="0"/>
              <a:t>Naming conventions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9220" name="Picture 4" descr="http://www.isaveyoubargains.com/books-stacked2.png"/>
          <p:cNvPicPr>
            <a:picLocks noChangeAspect="1" noChangeArrowheads="1"/>
          </p:cNvPicPr>
          <p:nvPr/>
        </p:nvPicPr>
        <p:blipFill>
          <a:blip r:embed="rId2" cstate="email">
            <a:lum contrast="30000"/>
            <a:extLst>
              <a:ext uri="{28A0092B-C50C-407E-A947-70E740481C1C}">
                <a14:useLocalDpi xmlns:a14="http://schemas.microsoft.com/office/drawing/2010/main"/>
              </a:ext>
            </a:extLst>
          </a:blip>
          <a:srcRect/>
          <a:stretch>
            <a:fillRect/>
          </a:stretch>
        </p:blipFill>
        <p:spPr bwMode="auto">
          <a:xfrm>
            <a:off x="7010400" y="1219200"/>
            <a:ext cx="1676400" cy="1905000"/>
          </a:xfrm>
          <a:prstGeom prst="roundRect">
            <a:avLst>
              <a:gd name="adj" fmla="val 31058"/>
            </a:avLst>
          </a:prstGeom>
          <a:noFill/>
          <a:effectLst/>
        </p:spPr>
      </p:pic>
      <p:pic>
        <p:nvPicPr>
          <p:cNvPr id="45058" name="Picture 2" descr="http://www.iconspedia.com/uploads/116091785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96200" y="5486400"/>
            <a:ext cx="1066800" cy="1066800"/>
          </a:xfrm>
          <a:prstGeom prst="rect">
            <a:avLst/>
          </a:prstGeom>
          <a:noFill/>
        </p:spPr>
      </p:pic>
    </p:spTree>
    <p:extLst>
      <p:ext uri="{BB962C8B-B14F-4D97-AF65-F5344CB8AC3E}">
        <p14:creationId xmlns:p14="http://schemas.microsoft.com/office/powerpoint/2010/main" val="2369647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a:t>
            </a:r>
            <a:r>
              <a:rPr lang="bg-BG" dirty="0" smtClean="0"/>
              <a:t> </a:t>
            </a:r>
            <a:r>
              <a:rPr lang="en-US" dirty="0" smtClean="0"/>
              <a:t>Object Explorer</a:t>
            </a:r>
            <a:endParaRPr lang="en-US" dirty="0"/>
          </a:p>
        </p:txBody>
      </p:sp>
      <p:sp>
        <p:nvSpPr>
          <p:cNvPr id="3" name="Content Placeholder 2"/>
          <p:cNvSpPr>
            <a:spLocks noGrp="1"/>
          </p:cNvSpPr>
          <p:nvPr>
            <p:ph idx="1"/>
          </p:nvPr>
        </p:nvSpPr>
        <p:spPr>
          <a:xfrm>
            <a:off x="228600" y="1066800"/>
            <a:ext cx="8686800" cy="5486400"/>
          </a:xfrm>
        </p:spPr>
        <p:txBody>
          <a:bodyPr/>
          <a:lstStyle/>
          <a:p>
            <a:pPr>
              <a:spcBef>
                <a:spcPct val="45000"/>
              </a:spcBef>
            </a:pPr>
            <a:r>
              <a:rPr lang="en-US" dirty="0" smtClean="0">
                <a:solidFill>
                  <a:schemeClr val="accent5">
                    <a:lumMod val="20000"/>
                    <a:lumOff val="80000"/>
                  </a:schemeClr>
                </a:solidFill>
              </a:rPr>
              <a:t>Object Explorer </a:t>
            </a:r>
            <a:r>
              <a:rPr lang="en-US" dirty="0" smtClean="0"/>
              <a:t>is the main tool</a:t>
            </a:r>
            <a:r>
              <a:rPr lang="bg-BG" dirty="0" smtClean="0"/>
              <a:t> </a:t>
            </a:r>
            <a:r>
              <a:rPr lang="en-US" dirty="0" smtClean="0"/>
              <a:t>to use when working with the database</a:t>
            </a:r>
            <a:r>
              <a:rPr lang="bg-BG" dirty="0" smtClean="0"/>
              <a:t> </a:t>
            </a:r>
            <a:r>
              <a:rPr lang="en-US" dirty="0" smtClean="0"/>
              <a:t>and its objects</a:t>
            </a:r>
            <a:endParaRPr lang="bg-BG" dirty="0" smtClean="0"/>
          </a:p>
          <a:p>
            <a:pPr>
              <a:spcBef>
                <a:spcPct val="45000"/>
              </a:spcBef>
            </a:pPr>
            <a:r>
              <a:rPr lang="en-US" dirty="0" smtClean="0"/>
              <a:t>Enables us</a:t>
            </a:r>
            <a:r>
              <a:rPr lang="bg-BG" dirty="0" smtClean="0"/>
              <a:t>:</a:t>
            </a:r>
          </a:p>
          <a:p>
            <a:pPr lvl="1"/>
            <a:r>
              <a:rPr lang="en-US" dirty="0" smtClean="0"/>
              <a:t>To create a new database</a:t>
            </a:r>
            <a:endParaRPr lang="bg-BG" dirty="0" smtClean="0"/>
          </a:p>
          <a:p>
            <a:pPr lvl="1"/>
            <a:r>
              <a:rPr lang="en-US" dirty="0" smtClean="0"/>
              <a:t>To create objects in the database</a:t>
            </a:r>
            <a:r>
              <a:rPr lang="bg-BG" dirty="0" smtClean="0"/>
              <a:t> (</a:t>
            </a:r>
            <a:r>
              <a:rPr lang="en-US" dirty="0" smtClean="0"/>
              <a:t>tables</a:t>
            </a:r>
            <a:r>
              <a:rPr lang="bg-BG" dirty="0" smtClean="0"/>
              <a:t>, </a:t>
            </a:r>
            <a:r>
              <a:rPr lang="en-US" dirty="0" smtClean="0"/>
              <a:t>stored procedures</a:t>
            </a:r>
            <a:r>
              <a:rPr lang="bg-BG" dirty="0" smtClean="0"/>
              <a:t>, </a:t>
            </a:r>
            <a:r>
              <a:rPr lang="en-US" dirty="0" smtClean="0"/>
              <a:t>relationships and others</a:t>
            </a:r>
            <a:r>
              <a:rPr lang="bg-BG" dirty="0" smtClean="0"/>
              <a:t>)</a:t>
            </a:r>
          </a:p>
          <a:p>
            <a:pPr lvl="1"/>
            <a:r>
              <a:rPr lang="en-US" dirty="0" smtClean="0"/>
              <a:t>To change the properties of objects</a:t>
            </a:r>
            <a:endParaRPr lang="bg-BG" dirty="0" smtClean="0"/>
          </a:p>
          <a:p>
            <a:pPr lvl="1"/>
            <a:r>
              <a:rPr lang="en-US" dirty="0" smtClean="0"/>
              <a:t>To enter records into the tables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71192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US" dirty="0" smtClean="0"/>
              <a:t>Creating a </a:t>
            </a:r>
            <a:r>
              <a:rPr lang="en-US" smtClean="0"/>
              <a:t>New Database</a:t>
            </a:r>
            <a:endParaRPr lang="en-US" dirty="0"/>
          </a:p>
        </p:txBody>
      </p:sp>
      <p:sp>
        <p:nvSpPr>
          <p:cNvPr id="3" name="Content Placeholder 2"/>
          <p:cNvSpPr>
            <a:spLocks noGrp="1"/>
          </p:cNvSpPr>
          <p:nvPr>
            <p:ph idx="1"/>
          </p:nvPr>
        </p:nvSpPr>
        <p:spPr>
          <a:xfrm>
            <a:off x="228600" y="1066800"/>
            <a:ext cx="8686800" cy="5486400"/>
          </a:xfrm>
        </p:spPr>
        <p:txBody>
          <a:bodyPr/>
          <a:lstStyle/>
          <a:p>
            <a:r>
              <a:rPr lang="en-US" sz="2800" dirty="0" smtClean="0"/>
              <a:t>In</a:t>
            </a:r>
            <a:r>
              <a:rPr lang="bg-BG" sz="2800" dirty="0" smtClean="0"/>
              <a:t> </a:t>
            </a:r>
            <a:r>
              <a:rPr lang="en-US" sz="2800" dirty="0" smtClean="0"/>
              <a:t>Object Explorer we go to the "</a:t>
            </a:r>
            <a:r>
              <a:rPr lang="en-US" sz="2800" dirty="0" smtClean="0">
                <a:solidFill>
                  <a:schemeClr val="accent5">
                    <a:lumMod val="20000"/>
                    <a:lumOff val="80000"/>
                  </a:schemeClr>
                </a:solidFill>
                <a:latin typeface="Consolas" pitchFamily="49" charset="0"/>
                <a:cs typeface="Consolas" pitchFamily="49" charset="0"/>
              </a:rPr>
              <a:t>Databases</a:t>
            </a:r>
            <a:r>
              <a:rPr lang="en-US" sz="2800" dirty="0" smtClean="0"/>
              <a:t>"</a:t>
            </a:r>
            <a:r>
              <a:rPr lang="bg-BG" sz="2800" dirty="0" smtClean="0"/>
              <a:t> </a:t>
            </a:r>
            <a:r>
              <a:rPr lang="en-US" sz="2800" dirty="0" smtClean="0"/>
              <a:t>and choose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New</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cs typeface="Consolas" pitchFamily="49" charset="0"/>
              </a:rPr>
              <a:t>Database</a:t>
            </a:r>
            <a:r>
              <a:rPr lang="en-US" sz="2800" dirty="0" smtClean="0"/>
              <a:t>…</a:t>
            </a:r>
            <a:r>
              <a:rPr lang="bg-BG" sz="2800" dirty="0" smtClean="0"/>
              <a:t>"</a:t>
            </a:r>
            <a:r>
              <a:rPr lang="en-US" sz="2800" dirty="0" smtClean="0"/>
              <a:t> from the context menu</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27649" name="Picture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39328" y="2362200"/>
            <a:ext cx="6938818" cy="3987800"/>
          </a:xfrm>
          <a:prstGeom prst="roundRect">
            <a:avLst>
              <a:gd name="adj" fmla="val 1285"/>
            </a:avLst>
          </a:prstGeom>
          <a:noFill/>
          <a:ln w="9525">
            <a:noFill/>
            <a:miter lim="800000"/>
            <a:headEnd/>
            <a:tailEnd/>
          </a:ln>
        </p:spPr>
      </p:pic>
      <p:sp>
        <p:nvSpPr>
          <p:cNvPr id="10" name="Freeform 9"/>
          <p:cNvSpPr/>
          <p:nvPr/>
        </p:nvSpPr>
        <p:spPr>
          <a:xfrm>
            <a:off x="2412791" y="4114800"/>
            <a:ext cx="1625809" cy="318606"/>
          </a:xfrm>
          <a:custGeom>
            <a:avLst/>
            <a:gdLst>
              <a:gd name="connsiteX0" fmla="*/ 1364079 w 1364079"/>
              <a:gd name="connsiteY0" fmla="*/ 82158 h 380886"/>
              <a:gd name="connsiteX1" fmla="*/ 1354139 w 1364079"/>
              <a:gd name="connsiteY1" fmla="*/ 52341 h 380886"/>
              <a:gd name="connsiteX2" fmla="*/ 1324322 w 1364079"/>
              <a:gd name="connsiteY2" fmla="*/ 32463 h 380886"/>
              <a:gd name="connsiteX3" fmla="*/ 1055966 w 1364079"/>
              <a:gd name="connsiteY3" fmla="*/ 2645 h 380886"/>
              <a:gd name="connsiteX4" fmla="*/ 469557 w 1364079"/>
              <a:gd name="connsiteY4" fmla="*/ 12584 h 380886"/>
              <a:gd name="connsiteX5" fmla="*/ 399983 w 1364079"/>
              <a:gd name="connsiteY5" fmla="*/ 22523 h 380886"/>
              <a:gd name="connsiteX6" fmla="*/ 300592 w 1364079"/>
              <a:gd name="connsiteY6" fmla="*/ 32463 h 380886"/>
              <a:gd name="connsiteX7" fmla="*/ 121687 w 1364079"/>
              <a:gd name="connsiteY7" fmla="*/ 42402 h 380886"/>
              <a:gd name="connsiteX8" fmla="*/ 91870 w 1364079"/>
              <a:gd name="connsiteY8" fmla="*/ 52341 h 380886"/>
              <a:gd name="connsiteX9" fmla="*/ 32235 w 1364079"/>
              <a:gd name="connsiteY9" fmla="*/ 82158 h 380886"/>
              <a:gd name="connsiteX10" fmla="*/ 22296 w 1364079"/>
              <a:gd name="connsiteY10" fmla="*/ 121915 h 380886"/>
              <a:gd name="connsiteX11" fmla="*/ 2418 w 1364079"/>
              <a:gd name="connsiteY11" fmla="*/ 151732 h 380886"/>
              <a:gd name="connsiteX12" fmla="*/ 12357 w 1364079"/>
              <a:gd name="connsiteY12" fmla="*/ 231245 h 380886"/>
              <a:gd name="connsiteX13" fmla="*/ 111748 w 1364079"/>
              <a:gd name="connsiteY13" fmla="*/ 310758 h 380886"/>
              <a:gd name="connsiteX14" fmla="*/ 310531 w 1364079"/>
              <a:gd name="connsiteY14" fmla="*/ 340576 h 380886"/>
              <a:gd name="connsiteX15" fmla="*/ 370166 w 1364079"/>
              <a:gd name="connsiteY15" fmla="*/ 350515 h 380886"/>
              <a:gd name="connsiteX16" fmla="*/ 509313 w 1364079"/>
              <a:gd name="connsiteY16" fmla="*/ 380332 h 380886"/>
              <a:gd name="connsiteX17" fmla="*/ 1055966 w 1364079"/>
              <a:gd name="connsiteY17" fmla="*/ 350515 h 380886"/>
              <a:gd name="connsiteX18" fmla="*/ 1105661 w 1364079"/>
              <a:gd name="connsiteY18" fmla="*/ 320697 h 380886"/>
              <a:gd name="connsiteX19" fmla="*/ 1165296 w 1364079"/>
              <a:gd name="connsiteY19" fmla="*/ 300819 h 380886"/>
              <a:gd name="connsiteX20" fmla="*/ 1195113 w 1364079"/>
              <a:gd name="connsiteY20" fmla="*/ 290880 h 380886"/>
              <a:gd name="connsiteX21" fmla="*/ 1224931 w 1364079"/>
              <a:gd name="connsiteY21" fmla="*/ 280941 h 380886"/>
              <a:gd name="connsiteX22" fmla="*/ 1254748 w 1364079"/>
              <a:gd name="connsiteY22" fmla="*/ 271002 h 380886"/>
              <a:gd name="connsiteX23" fmla="*/ 1274626 w 1364079"/>
              <a:gd name="connsiteY23" fmla="*/ 241184 h 380886"/>
              <a:gd name="connsiteX24" fmla="*/ 1254748 w 1364079"/>
              <a:gd name="connsiteY24" fmla="*/ 131854 h 380886"/>
              <a:gd name="connsiteX25" fmla="*/ 1224931 w 1364079"/>
              <a:gd name="connsiteY25" fmla="*/ 111976 h 380886"/>
              <a:gd name="connsiteX26" fmla="*/ 1185174 w 1364079"/>
              <a:gd name="connsiteY26" fmla="*/ 82158 h 380886"/>
              <a:gd name="connsiteX27" fmla="*/ 1036087 w 1364079"/>
              <a:gd name="connsiteY27" fmla="*/ 62280 h 380886"/>
              <a:gd name="connsiteX28" fmla="*/ 668339 w 1364079"/>
              <a:gd name="connsiteY28" fmla="*/ 72219 h 380886"/>
              <a:gd name="connsiteX29" fmla="*/ 618644 w 1364079"/>
              <a:gd name="connsiteY29" fmla="*/ 82158 h 380886"/>
              <a:gd name="connsiteX30" fmla="*/ 588826 w 1364079"/>
              <a:gd name="connsiteY30" fmla="*/ 92097 h 38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64079" h="380886">
                <a:moveTo>
                  <a:pt x="1364079" y="82158"/>
                </a:moveTo>
                <a:cubicBezTo>
                  <a:pt x="1360766" y="72219"/>
                  <a:pt x="1360684" y="60522"/>
                  <a:pt x="1354139" y="52341"/>
                </a:cubicBezTo>
                <a:cubicBezTo>
                  <a:pt x="1346677" y="43013"/>
                  <a:pt x="1335548" y="36545"/>
                  <a:pt x="1324322" y="32463"/>
                </a:cubicBezTo>
                <a:cubicBezTo>
                  <a:pt x="1235051" y="0"/>
                  <a:pt x="1153511" y="7779"/>
                  <a:pt x="1055966" y="2645"/>
                </a:cubicBezTo>
                <a:lnTo>
                  <a:pt x="469557" y="12584"/>
                </a:lnTo>
                <a:cubicBezTo>
                  <a:pt x="446141" y="13294"/>
                  <a:pt x="423249" y="19786"/>
                  <a:pt x="399983" y="22523"/>
                </a:cubicBezTo>
                <a:cubicBezTo>
                  <a:pt x="366915" y="26413"/>
                  <a:pt x="333803" y="30091"/>
                  <a:pt x="300592" y="32463"/>
                </a:cubicBezTo>
                <a:cubicBezTo>
                  <a:pt x="241017" y="36719"/>
                  <a:pt x="181322" y="39089"/>
                  <a:pt x="121687" y="42402"/>
                </a:cubicBezTo>
                <a:cubicBezTo>
                  <a:pt x="111748" y="45715"/>
                  <a:pt x="101241" y="47656"/>
                  <a:pt x="91870" y="52341"/>
                </a:cubicBezTo>
                <a:cubicBezTo>
                  <a:pt x="14801" y="90875"/>
                  <a:pt x="107180" y="57176"/>
                  <a:pt x="32235" y="82158"/>
                </a:cubicBezTo>
                <a:cubicBezTo>
                  <a:pt x="28922" y="95410"/>
                  <a:pt x="27677" y="109359"/>
                  <a:pt x="22296" y="121915"/>
                </a:cubicBezTo>
                <a:cubicBezTo>
                  <a:pt x="17591" y="132894"/>
                  <a:pt x="3499" y="139836"/>
                  <a:pt x="2418" y="151732"/>
                </a:cubicBezTo>
                <a:cubicBezTo>
                  <a:pt x="0" y="178333"/>
                  <a:pt x="1061" y="207040"/>
                  <a:pt x="12357" y="231245"/>
                </a:cubicBezTo>
                <a:cubicBezTo>
                  <a:pt x="48793" y="309323"/>
                  <a:pt x="56709" y="294246"/>
                  <a:pt x="111748" y="310758"/>
                </a:cubicBezTo>
                <a:cubicBezTo>
                  <a:pt x="230629" y="346423"/>
                  <a:pt x="116903" y="326746"/>
                  <a:pt x="310531" y="340576"/>
                </a:cubicBezTo>
                <a:cubicBezTo>
                  <a:pt x="330409" y="343889"/>
                  <a:pt x="350405" y="346563"/>
                  <a:pt x="370166" y="350515"/>
                </a:cubicBezTo>
                <a:cubicBezTo>
                  <a:pt x="416680" y="359818"/>
                  <a:pt x="509313" y="380332"/>
                  <a:pt x="509313" y="380332"/>
                </a:cubicBezTo>
                <a:cubicBezTo>
                  <a:pt x="587463" y="378275"/>
                  <a:pt x="922333" y="380886"/>
                  <a:pt x="1055966" y="350515"/>
                </a:cubicBezTo>
                <a:cubicBezTo>
                  <a:pt x="1074804" y="346234"/>
                  <a:pt x="1088074" y="328691"/>
                  <a:pt x="1105661" y="320697"/>
                </a:cubicBezTo>
                <a:cubicBezTo>
                  <a:pt x="1124736" y="312026"/>
                  <a:pt x="1145418" y="307445"/>
                  <a:pt x="1165296" y="300819"/>
                </a:cubicBezTo>
                <a:lnTo>
                  <a:pt x="1195113" y="290880"/>
                </a:lnTo>
                <a:lnTo>
                  <a:pt x="1224931" y="280941"/>
                </a:lnTo>
                <a:lnTo>
                  <a:pt x="1254748" y="271002"/>
                </a:lnTo>
                <a:cubicBezTo>
                  <a:pt x="1261374" y="261063"/>
                  <a:pt x="1274626" y="253129"/>
                  <a:pt x="1274626" y="241184"/>
                </a:cubicBezTo>
                <a:cubicBezTo>
                  <a:pt x="1274626" y="204143"/>
                  <a:pt x="1268045" y="166426"/>
                  <a:pt x="1254748" y="131854"/>
                </a:cubicBezTo>
                <a:cubicBezTo>
                  <a:pt x="1250460" y="120705"/>
                  <a:pt x="1234651" y="118919"/>
                  <a:pt x="1224931" y="111976"/>
                </a:cubicBezTo>
                <a:cubicBezTo>
                  <a:pt x="1211451" y="102347"/>
                  <a:pt x="1200742" y="87819"/>
                  <a:pt x="1185174" y="82158"/>
                </a:cubicBezTo>
                <a:cubicBezTo>
                  <a:pt x="1177989" y="79545"/>
                  <a:pt x="1037562" y="62464"/>
                  <a:pt x="1036087" y="62280"/>
                </a:cubicBezTo>
                <a:cubicBezTo>
                  <a:pt x="913504" y="65593"/>
                  <a:pt x="790828" y="66386"/>
                  <a:pt x="668339" y="72219"/>
                </a:cubicBezTo>
                <a:cubicBezTo>
                  <a:pt x="651465" y="73023"/>
                  <a:pt x="635033" y="78061"/>
                  <a:pt x="618644" y="82158"/>
                </a:cubicBezTo>
                <a:cubicBezTo>
                  <a:pt x="608480" y="84699"/>
                  <a:pt x="588826" y="92097"/>
                  <a:pt x="588826" y="92097"/>
                </a:cubicBezTo>
              </a:path>
            </a:pathLst>
          </a:cu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7091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Database (2)</a:t>
            </a:r>
            <a:endParaRPr lang="en-US" dirty="0"/>
          </a:p>
        </p:txBody>
      </p:sp>
      <p:sp>
        <p:nvSpPr>
          <p:cNvPr id="3" name="Content Placeholder 2"/>
          <p:cNvSpPr>
            <a:spLocks noGrp="1"/>
          </p:cNvSpPr>
          <p:nvPr>
            <p:ph idx="1"/>
          </p:nvPr>
        </p:nvSpPr>
        <p:spPr>
          <a:xfrm>
            <a:off x="228600" y="1066800"/>
            <a:ext cx="8610600" cy="5486400"/>
          </a:xfrm>
        </p:spPr>
        <p:txBody>
          <a:bodyPr/>
          <a:lstStyle/>
          <a:p>
            <a:r>
              <a:rPr lang="en-US" sz="2800" dirty="0" smtClean="0"/>
              <a:t>In the</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New</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cs typeface="Consolas" pitchFamily="49" charset="0"/>
              </a:rPr>
              <a:t>Database</a:t>
            </a:r>
            <a:r>
              <a:rPr lang="en-US" sz="2800" dirty="0" smtClean="0"/>
              <a:t>" window enter the name of the new database and click [</a:t>
            </a:r>
            <a:r>
              <a:rPr lang="en-US" sz="2800" dirty="0" smtClean="0">
                <a:solidFill>
                  <a:schemeClr val="accent5">
                    <a:lumMod val="20000"/>
                    <a:lumOff val="80000"/>
                  </a:schemeClr>
                </a:solidFill>
                <a:latin typeface="Consolas" pitchFamily="49" charset="0"/>
                <a:cs typeface="Consolas" pitchFamily="49" charset="0"/>
              </a:rPr>
              <a:t>OK</a:t>
            </a:r>
            <a:r>
              <a:rPr lang="en-US" sz="2800" dirty="0" smtClean="0"/>
              <a:t>]</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26628" name="Picture 4" descr="C:\Trash\new-db.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74328" y="2263551"/>
            <a:ext cx="5717072" cy="4140648"/>
          </a:xfrm>
          <a:prstGeom prst="roundRect">
            <a:avLst>
              <a:gd name="adj" fmla="val 1785"/>
            </a:avLst>
          </a:prstGeom>
          <a:noFill/>
        </p:spPr>
      </p:pic>
    </p:spTree>
    <p:extLst>
      <p:ext uri="{BB962C8B-B14F-4D97-AF65-F5344CB8AC3E}">
        <p14:creationId xmlns:p14="http://schemas.microsoft.com/office/powerpoint/2010/main" val="318003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C:\Trash\stored-db-procedur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644091">
            <a:off x="5373687" y="5132192"/>
            <a:ext cx="1233671" cy="1360247"/>
          </a:xfrm>
          <a:prstGeom prst="rect">
            <a:avLst/>
          </a:prstGeom>
          <a:noFill/>
        </p:spPr>
      </p:pic>
      <p:pic>
        <p:nvPicPr>
          <p:cNvPr id="25604" name="Picture 4" descr="C:\Trash\db-diagram-sql-serv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5442296">
            <a:off x="2272238" y="1790251"/>
            <a:ext cx="3509496" cy="5124674"/>
          </a:xfrm>
          <a:prstGeom prst="rect">
            <a:avLst/>
          </a:prstGeom>
          <a:noFill/>
          <a:effectLst>
            <a:glow rad="228600">
              <a:schemeClr val="accent4">
                <a:satMod val="175000"/>
                <a:alpha val="40000"/>
              </a:schemeClr>
            </a:glow>
          </a:effectLst>
          <a:scene3d>
            <a:camera prst="perspectiveContrastingRightFacing"/>
            <a:lightRig rig="threePt" dir="t"/>
          </a:scene3d>
        </p:spPr>
      </p:pic>
      <p:sp>
        <p:nvSpPr>
          <p:cNvPr id="2" name="Title 1"/>
          <p:cNvSpPr>
            <a:spLocks noGrp="1"/>
          </p:cNvSpPr>
          <p:nvPr>
            <p:ph type="ctrTitle"/>
          </p:nvPr>
        </p:nvSpPr>
        <p:spPr>
          <a:xfrm>
            <a:off x="457200" y="11430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609600" y="2971800"/>
            <a:ext cx="7772400" cy="569120"/>
          </a:xfrm>
        </p:spPr>
        <p:txBody>
          <a:bodyPr/>
          <a:lstStyle/>
          <a:p>
            <a:pPr>
              <a:lnSpc>
                <a:spcPct val="110000"/>
              </a:lnSpc>
            </a:pPr>
            <a:r>
              <a:rPr lang="en-US" dirty="0" smtClean="0"/>
              <a:t>Creating E/R Diagrams</a:t>
            </a:r>
            <a:endParaRPr lang="bg-BG" dirty="0" smtClean="0"/>
          </a:p>
        </p:txBody>
      </p:sp>
    </p:spTree>
    <p:extLst>
      <p:ext uri="{BB962C8B-B14F-4D97-AF65-F5344CB8AC3E}">
        <p14:creationId xmlns:p14="http://schemas.microsoft.com/office/powerpoint/2010/main" val="3166065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E/R diagram</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Database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Diagrams</a:t>
            </a:r>
            <a:r>
              <a:rPr lang="bg-BG" dirty="0" smtClean="0"/>
              <a:t>"</a:t>
            </a:r>
            <a:r>
              <a:rPr lang="en-US" dirty="0" smtClean="0"/>
              <a:t> menu choose the</a:t>
            </a:r>
            <a:r>
              <a:rPr lang="bg-BG" dirty="0" smtClean="0"/>
              <a:t> "</a:t>
            </a:r>
            <a:r>
              <a:rPr lang="en-US" dirty="0" smtClean="0">
                <a:solidFill>
                  <a:schemeClr val="accent5">
                    <a:lumMod val="20000"/>
                    <a:lumOff val="80000"/>
                  </a:schemeClr>
                </a:solidFill>
                <a:latin typeface="Consolas" pitchFamily="49" charset="0"/>
                <a:cs typeface="Consolas" pitchFamily="49" charset="0"/>
              </a:rPr>
              <a:t>New</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Database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Diagram</a:t>
            </a:r>
            <a:r>
              <a:rPr lang="bg-BG" dirty="0" smtClean="0"/>
              <a:t>"</a:t>
            </a:r>
            <a:r>
              <a:rPr lang="en-US" dirty="0" smtClean="0"/>
              <a:t> </a:t>
            </a:r>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bg-BG" dirty="0" smtClean="0"/>
          </a:p>
          <a:p>
            <a:pPr>
              <a:lnSpc>
                <a:spcPct val="100000"/>
              </a:lnSpc>
            </a:pPr>
            <a:r>
              <a:rPr lang="en-US" dirty="0" smtClean="0"/>
              <a:t>We can choose from the existing tables</a:t>
            </a:r>
            <a:r>
              <a:rPr lang="bg-BG" dirty="0" smtClean="0"/>
              <a:t>, </a:t>
            </a:r>
            <a:r>
              <a:rPr lang="en-US" dirty="0" smtClean="0"/>
              <a:t>which we want to add to the diagram</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5800" y="2438400"/>
            <a:ext cx="3149071" cy="2051883"/>
          </a:xfrm>
          <a:prstGeom prst="roundRect">
            <a:avLst>
              <a:gd name="adj" fmla="val 4139"/>
            </a:avLst>
          </a:prstGeom>
          <a:noFill/>
          <a:ln w="9525">
            <a:solidFill>
              <a:schemeClr val="accent5">
                <a:lumMod val="20000"/>
                <a:lumOff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4400" y="2438400"/>
            <a:ext cx="3581400" cy="28097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143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242924">
            <a:off x="838200" y="4369706"/>
            <a:ext cx="4848225" cy="1466850"/>
          </a:xfrm>
          <a:prstGeom prst="roundRect">
            <a:avLst>
              <a:gd name="adj" fmla="val 3116"/>
            </a:avLst>
          </a:prstGeom>
          <a:noFill/>
          <a:ln w="9525">
            <a:noFill/>
            <a:miter lim="800000"/>
            <a:headEnd/>
            <a:tailEnd/>
          </a:ln>
          <a:scene3d>
            <a:camera prst="perspectiveHeroicExtremeRightFacing"/>
            <a:lightRig rig="threePt" dir="t"/>
          </a:scene3d>
        </p:spPr>
      </p:pic>
      <p:sp>
        <p:nvSpPr>
          <p:cNvPr id="2" name="Title 1"/>
          <p:cNvSpPr>
            <a:spLocks noGrp="1"/>
          </p:cNvSpPr>
          <p:nvPr>
            <p:ph type="ctrTitle"/>
          </p:nvPr>
        </p:nvSpPr>
        <p:spPr>
          <a:xfrm>
            <a:off x="457200" y="1447800"/>
            <a:ext cx="8229600" cy="16002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457200" y="3200400"/>
            <a:ext cx="8229600" cy="569120"/>
          </a:xfrm>
        </p:spPr>
        <p:txBody>
          <a:bodyPr/>
          <a:lstStyle/>
          <a:p>
            <a:pPr>
              <a:lnSpc>
                <a:spcPct val="110000"/>
              </a:lnSpc>
            </a:pPr>
            <a:endParaRPr lang="en-US" dirty="0" smtClean="0"/>
          </a:p>
          <a:p>
            <a:pPr>
              <a:lnSpc>
                <a:spcPct val="110000"/>
              </a:lnSpc>
            </a:pPr>
            <a:endParaRPr lang="en-US" dirty="0" smtClean="0"/>
          </a:p>
          <a:p>
            <a:pPr>
              <a:lnSpc>
                <a:spcPct val="110000"/>
              </a:lnSpc>
            </a:pPr>
            <a:endParaRPr lang="en-US" dirty="0" smtClean="0"/>
          </a:p>
          <a:p>
            <a:pPr>
              <a:lnSpc>
                <a:spcPct val="110000"/>
              </a:lnSpc>
            </a:pPr>
            <a:r>
              <a:rPr lang="en-US" dirty="0" smtClean="0"/>
              <a:t>Creating Tables</a:t>
            </a:r>
            <a:endParaRPr lang="bg-BG" dirty="0" smtClean="0"/>
          </a:p>
          <a:p>
            <a:pPr>
              <a:lnSpc>
                <a:spcPct val="110000"/>
              </a:lnSpc>
            </a:pPr>
            <a:endParaRPr lang="bg-BG" dirty="0" smtClean="0"/>
          </a:p>
          <a:p>
            <a:pPr>
              <a:lnSpc>
                <a:spcPct val="110000"/>
              </a:lnSpc>
            </a:pPr>
            <a:endParaRPr lang="en-US" dirty="0" smtClean="0"/>
          </a:p>
          <a:p>
            <a:pPr>
              <a:lnSpc>
                <a:spcPct val="110000"/>
              </a:lnSpc>
            </a:pPr>
            <a:endParaRPr lang="en-US" noProof="1" smtClean="0"/>
          </a:p>
        </p:txBody>
      </p:sp>
      <p:pic>
        <p:nvPicPr>
          <p:cNvPr id="23554" name="Picture 2" descr="http://www.artistsvalley.com/images/icons/Database%20Application%20Icons/Table%20Entry%20Insert/256x256/Table%20Entry%20Inser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68421">
            <a:off x="6083671" y="3533468"/>
            <a:ext cx="2362200" cy="2362200"/>
          </a:xfrm>
          <a:prstGeom prst="roundRect">
            <a:avLst>
              <a:gd name="adj" fmla="val 6406"/>
            </a:avLst>
          </a:prstGeom>
          <a:noFill/>
          <a:scene3d>
            <a:camera prst="perspectiveHeroicExtremeLeftFacing"/>
            <a:lightRig rig="threePt" dir="t"/>
          </a:scene3d>
        </p:spPr>
      </p:pic>
      <p:pic>
        <p:nvPicPr>
          <p:cNvPr id="23555" name="Picture 3" descr="C:\Trash\DB-barrel.png"/>
          <p:cNvPicPr>
            <a:picLocks noChangeAspect="1" noChangeArrowheads="1"/>
          </p:cNvPicPr>
          <p:nvPr/>
        </p:nvPicPr>
        <p:blipFill>
          <a:blip r:embed="rId4" cstate="print"/>
          <a:srcRect/>
          <a:stretch>
            <a:fillRect/>
          </a:stretch>
        </p:blipFill>
        <p:spPr bwMode="auto">
          <a:xfrm rot="21300609" flipH="1">
            <a:off x="4575703" y="4659180"/>
            <a:ext cx="1938907" cy="1584099"/>
          </a:xfrm>
          <a:prstGeom prst="rect">
            <a:avLst/>
          </a:prstGeom>
          <a:noFill/>
          <a:effectLst>
            <a:softEdge rad="31750"/>
          </a:effectLst>
        </p:spPr>
      </p:pic>
    </p:spTree>
    <p:extLst>
      <p:ext uri="{BB962C8B-B14F-4D97-AF65-F5344CB8AC3E}">
        <p14:creationId xmlns:p14="http://schemas.microsoft.com/office/powerpoint/2010/main" val="3388295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If the database doesn't show immediately in</a:t>
            </a:r>
            <a:r>
              <a:rPr lang="bg-BG" dirty="0" smtClean="0"/>
              <a:t> </a:t>
            </a:r>
            <a:r>
              <a:rPr lang="en-US" dirty="0" smtClean="0"/>
              <a:t>Object Explorer perform</a:t>
            </a:r>
            <a:r>
              <a:rPr lang="bg-BG" dirty="0" smtClean="0"/>
              <a:t> </a:t>
            </a:r>
            <a:r>
              <a:rPr lang="en-US" dirty="0" smtClean="0"/>
              <a:t>"Refresh" [F</a:t>
            </a:r>
            <a:r>
              <a:rPr lang="en-US" dirty="0" smtClean="0">
                <a:latin typeface="Consolas" pitchFamily="49" charset="0"/>
                <a:cs typeface="Consolas" pitchFamily="49" charset="0"/>
              </a:rPr>
              <a:t>5</a:t>
            </a:r>
            <a:r>
              <a:rPr lang="en-US" dirty="0" smtClean="0"/>
              <a:t>]</a:t>
            </a:r>
            <a:endParaRPr lang="bg-BG" dirty="0" smtClean="0"/>
          </a:p>
          <a:p>
            <a:r>
              <a:rPr lang="en-US" dirty="0" smtClean="0"/>
              <a:t>Creating new table: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43000" y="3070689"/>
            <a:ext cx="2819400" cy="3025311"/>
          </a:xfrm>
          <a:prstGeom prst="roundRect">
            <a:avLst>
              <a:gd name="adj" fmla="val 4054"/>
            </a:avLst>
          </a:prstGeom>
          <a:noFill/>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34000" y="3070689"/>
            <a:ext cx="2529045" cy="3025311"/>
          </a:xfrm>
          <a:prstGeom prst="roundRect">
            <a:avLst>
              <a:gd name="adj" fmla="val 1100"/>
            </a:avLst>
          </a:prstGeom>
          <a:noFill/>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679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(2)</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Enter table name  and define the table columns (name and type):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21505" name="Picture 1"/>
          <p:cNvPicPr>
            <a:picLocks noChangeAspect="1" noChangeArrowheads="1"/>
          </p:cNvPicPr>
          <p:nvPr/>
        </p:nvPicPr>
        <p:blipFill>
          <a:blip r:embed="rId2" cstate="print">
            <a:lum bright="-10000" contrast="10000"/>
          </a:blip>
          <a:srcRect/>
          <a:stretch>
            <a:fillRect/>
          </a:stretch>
        </p:blipFill>
        <p:spPr bwMode="auto">
          <a:xfrm>
            <a:off x="628502" y="3981450"/>
            <a:ext cx="7829698" cy="2266950"/>
          </a:xfrm>
          <a:prstGeom prst="rect">
            <a:avLst/>
          </a:prstGeom>
          <a:noFill/>
          <a:ln w="9525">
            <a:noFill/>
            <a:miter lim="800000"/>
            <a:headEnd/>
            <a:tailEnd/>
          </a:ln>
        </p:spPr>
      </p:pic>
      <p:sp>
        <p:nvSpPr>
          <p:cNvPr id="6" name="AutoShape 7"/>
          <p:cNvSpPr>
            <a:spLocks noChangeArrowheads="1"/>
          </p:cNvSpPr>
          <p:nvPr/>
        </p:nvSpPr>
        <p:spPr bwMode="auto">
          <a:xfrm>
            <a:off x="471488" y="2362200"/>
            <a:ext cx="2195512" cy="1379101"/>
          </a:xfrm>
          <a:prstGeom prst="wedgeRoundRectCallout">
            <a:avLst>
              <a:gd name="adj1" fmla="val -188"/>
              <a:gd name="adj2" fmla="val 146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Enter the name of the column here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8"/>
          <p:cNvSpPr>
            <a:spLocks noChangeArrowheads="1"/>
          </p:cNvSpPr>
          <p:nvPr/>
        </p:nvSpPr>
        <p:spPr bwMode="auto">
          <a:xfrm>
            <a:off x="3048000" y="2362200"/>
            <a:ext cx="2651125" cy="1379101"/>
          </a:xfrm>
          <a:prstGeom prst="wedgeRoundRectCallout">
            <a:avLst>
              <a:gd name="adj1" fmla="val 8794"/>
              <a:gd name="adj2" fmla="val 14687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Choose the </a:t>
            </a:r>
            <a:r>
              <a:rPr lang="en-US" sz="2600" b="1" dirty="0">
                <a:solidFill>
                  <a:srgbClr val="F7FFE7"/>
                </a:solidFill>
                <a:effectLst>
                  <a:outerShdw blurRad="38100" dist="38100" dir="2700000" algn="tl">
                    <a:srgbClr val="000000">
                      <a:alpha val="43137"/>
                    </a:srgbClr>
                  </a:outerShdw>
                </a:effectLst>
                <a:latin typeface="+mn-lt"/>
                <a:cs typeface="Consolas" pitchFamily="49" charset="0"/>
              </a:rPr>
              <a:t>data type of the column here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9"/>
          <p:cNvSpPr>
            <a:spLocks noChangeArrowheads="1"/>
          </p:cNvSpPr>
          <p:nvPr/>
        </p:nvSpPr>
        <p:spPr bwMode="auto">
          <a:xfrm>
            <a:off x="6096000" y="2362200"/>
            <a:ext cx="2593975" cy="1379101"/>
          </a:xfrm>
          <a:prstGeom prst="wedgeRoundRectCallout">
            <a:avLst>
              <a:gd name="adj1" fmla="val 4771"/>
              <a:gd name="adj2" fmla="val 14377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Choose whether NULLs are allowed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7030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(3)</a:t>
            </a:r>
            <a:endParaRPr lang="en-US" dirty="0"/>
          </a:p>
        </p:txBody>
      </p:sp>
      <p:sp>
        <p:nvSpPr>
          <p:cNvPr id="3" name="Content Placeholder 2"/>
          <p:cNvSpPr>
            <a:spLocks noGrp="1"/>
          </p:cNvSpPr>
          <p:nvPr>
            <p:ph idx="1"/>
          </p:nvPr>
        </p:nvSpPr>
        <p:spPr>
          <a:xfrm>
            <a:off x="228600" y="1066800"/>
            <a:ext cx="8686800" cy="5486400"/>
          </a:xfrm>
        </p:spPr>
        <p:txBody>
          <a:bodyPr/>
          <a:lstStyle/>
          <a:p>
            <a:pPr>
              <a:spcBef>
                <a:spcPct val="45000"/>
              </a:spcBef>
            </a:pPr>
            <a:r>
              <a:rPr lang="en-US" dirty="0" smtClean="0"/>
              <a:t>Defining a primary key</a:t>
            </a:r>
            <a:r>
              <a:rPr lang="bg-BG" dirty="0" smtClean="0"/>
              <a:t> </a:t>
            </a:r>
          </a:p>
          <a:p>
            <a:pPr>
              <a:spcBef>
                <a:spcPct val="45000"/>
              </a:spcBef>
            </a:pP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20481" name="Picture 1"/>
          <p:cNvPicPr>
            <a:picLocks noChangeAspect="1" noChangeArrowheads="1"/>
          </p:cNvPicPr>
          <p:nvPr/>
        </p:nvPicPr>
        <p:blipFill>
          <a:blip r:embed="rId2" cstate="print"/>
          <a:srcRect/>
          <a:stretch>
            <a:fillRect/>
          </a:stretch>
        </p:blipFill>
        <p:spPr bwMode="auto">
          <a:xfrm>
            <a:off x="3532554" y="2819400"/>
            <a:ext cx="5001846" cy="3483428"/>
          </a:xfrm>
          <a:prstGeom prst="roundRect">
            <a:avLst>
              <a:gd name="adj" fmla="val 689"/>
            </a:avLst>
          </a:prstGeom>
          <a:noFill/>
          <a:ln w="9525">
            <a:noFill/>
            <a:miter lim="800000"/>
            <a:headEnd/>
            <a:tailEnd/>
          </a:ln>
        </p:spPr>
      </p:pic>
      <p:sp>
        <p:nvSpPr>
          <p:cNvPr id="6" name="AutoShape 5"/>
          <p:cNvSpPr>
            <a:spLocks noChangeArrowheads="1"/>
          </p:cNvSpPr>
          <p:nvPr/>
        </p:nvSpPr>
        <p:spPr bwMode="auto">
          <a:xfrm>
            <a:off x="457200" y="1828800"/>
            <a:ext cx="3733800" cy="1379101"/>
          </a:xfrm>
          <a:prstGeom prst="wedgeRoundRectCallout">
            <a:avLst>
              <a:gd name="adj1" fmla="val 34824"/>
              <a:gd name="adj2" fmla="val 7010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Right click </a:t>
            </a: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on the column start and select "Set Primary Key"</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498912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(4)</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Defining an</a:t>
            </a:r>
            <a:r>
              <a:rPr lang="bg-BG" dirty="0" smtClean="0"/>
              <a:t> </a:t>
            </a:r>
            <a:r>
              <a:rPr lang="en-US" dirty="0" smtClean="0"/>
              <a:t>identity columns</a:t>
            </a:r>
          </a:p>
          <a:p>
            <a:pPr lvl="1">
              <a:lnSpc>
                <a:spcPct val="100000"/>
              </a:lnSpc>
            </a:pPr>
            <a:r>
              <a:rPr lang="en-US" dirty="0" smtClean="0">
                <a:solidFill>
                  <a:schemeClr val="accent5">
                    <a:lumMod val="20000"/>
                    <a:lumOff val="80000"/>
                  </a:schemeClr>
                </a:solidFill>
              </a:rPr>
              <a:t>Identity</a:t>
            </a:r>
            <a:r>
              <a:rPr lang="en-US" dirty="0" smtClean="0"/>
              <a:t> means that the values in a certain column</a:t>
            </a:r>
            <a:r>
              <a:rPr lang="bg-BG" dirty="0" smtClean="0"/>
              <a:t> </a:t>
            </a:r>
            <a:r>
              <a:rPr lang="en-US" dirty="0" smtClean="0"/>
              <a:t>are auto generated</a:t>
            </a:r>
            <a:r>
              <a:rPr lang="bg-BG" dirty="0" smtClean="0"/>
              <a:t> </a:t>
            </a:r>
            <a:r>
              <a:rPr lang="en-US" dirty="0" smtClean="0"/>
              <a:t>(for </a:t>
            </a:r>
            <a:r>
              <a:rPr lang="en-US" noProof="1" smtClean="0">
                <a:solidFill>
                  <a:schemeClr val="accent5">
                    <a:lumMod val="20000"/>
                    <a:lumOff val="80000"/>
                  </a:schemeClr>
                </a:solidFill>
                <a:latin typeface="Consolas" pitchFamily="49" charset="0"/>
                <a:cs typeface="Consolas" pitchFamily="49" charset="0"/>
              </a:rPr>
              <a:t>int</a:t>
            </a:r>
            <a:r>
              <a:rPr lang="bg-BG" dirty="0" smtClean="0"/>
              <a:t> </a:t>
            </a:r>
            <a:r>
              <a:rPr lang="en-US" dirty="0" smtClean="0"/>
              <a:t>columns</a:t>
            </a:r>
            <a:r>
              <a:rPr lang="bg-BG" dirty="0" smtClean="0"/>
              <a:t>)</a:t>
            </a:r>
          </a:p>
          <a:p>
            <a:pPr lvl="1">
              <a:lnSpc>
                <a:spcPct val="100000"/>
              </a:lnSpc>
            </a:pPr>
            <a:r>
              <a:rPr lang="en-US" dirty="0" smtClean="0"/>
              <a:t>These values cannot be assigned manually</a:t>
            </a:r>
          </a:p>
          <a:p>
            <a:pPr lvl="1">
              <a:lnSpc>
                <a:spcPct val="100000"/>
              </a:lnSpc>
            </a:pPr>
            <a:r>
              <a:rPr lang="en-US" dirty="0" smtClean="0">
                <a:solidFill>
                  <a:schemeClr val="accent5">
                    <a:lumMod val="20000"/>
                    <a:lumOff val="80000"/>
                  </a:schemeClr>
                </a:solidFill>
              </a:rPr>
              <a:t>Identity Seed </a:t>
            </a:r>
            <a:r>
              <a:rPr lang="en-US" dirty="0" smtClean="0"/>
              <a:t>– the starting number from which the values in the column begin to increase</a:t>
            </a:r>
            <a:r>
              <a:rPr lang="bg-BG" dirty="0" smtClean="0"/>
              <a:t>.</a:t>
            </a:r>
          </a:p>
          <a:p>
            <a:pPr lvl="1">
              <a:lnSpc>
                <a:spcPct val="100000"/>
              </a:lnSpc>
            </a:pPr>
            <a:r>
              <a:rPr lang="en-US" dirty="0" smtClean="0">
                <a:solidFill>
                  <a:schemeClr val="accent5">
                    <a:lumMod val="20000"/>
                    <a:lumOff val="80000"/>
                  </a:schemeClr>
                </a:solidFill>
              </a:rPr>
              <a:t>Identity</a:t>
            </a:r>
            <a:r>
              <a:rPr lang="bg-BG" dirty="0" smtClean="0">
                <a:solidFill>
                  <a:schemeClr val="accent5">
                    <a:lumMod val="20000"/>
                    <a:lumOff val="80000"/>
                  </a:schemeClr>
                </a:solidFill>
              </a:rPr>
              <a:t> </a:t>
            </a:r>
            <a:r>
              <a:rPr lang="en-US" dirty="0" smtClean="0">
                <a:solidFill>
                  <a:schemeClr val="accent5">
                    <a:lumMod val="20000"/>
                    <a:lumOff val="80000"/>
                  </a:schemeClr>
                </a:solidFill>
              </a:rPr>
              <a:t>Increment </a:t>
            </a:r>
            <a:r>
              <a:rPr lang="en-US" dirty="0" smtClean="0"/>
              <a:t>– by how much each consecutive value is increased</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222867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 </a:t>
            </a:r>
            <a:endParaRPr lang="bg-BG" dirty="0"/>
          </a:p>
        </p:txBody>
      </p:sp>
      <p:sp>
        <p:nvSpPr>
          <p:cNvPr id="463875" name="Rectangle 3"/>
          <p:cNvSpPr>
            <a:spLocks noGrp="1" noChangeArrowheads="1"/>
          </p:cNvSpPr>
          <p:nvPr>
            <p:ph idx="1"/>
          </p:nvPr>
        </p:nvSpPr>
        <p:spPr/>
        <p:txBody>
          <a:bodyPr/>
          <a:lstStyle/>
          <a:p>
            <a:pPr marL="542925" indent="-542925">
              <a:lnSpc>
                <a:spcPct val="100000"/>
              </a:lnSpc>
              <a:buFont typeface="+mj-lt"/>
              <a:buAutoNum type="arabicPeriod" startAt="8"/>
              <a:tabLst/>
            </a:pPr>
            <a:r>
              <a:rPr lang="en-US" dirty="0">
                <a:effectLst/>
              </a:rPr>
              <a:t>Nested SELECT Statements</a:t>
            </a:r>
          </a:p>
          <a:p>
            <a:pPr marL="542925" indent="-542925">
              <a:lnSpc>
                <a:spcPct val="100000"/>
              </a:lnSpc>
              <a:buFont typeface="+mj-lt"/>
              <a:buAutoNum type="arabicPeriod" startAt="8"/>
              <a:tabLst/>
            </a:pPr>
            <a:r>
              <a:rPr lang="en-US" dirty="0">
                <a:effectLst/>
              </a:rPr>
              <a:t>Aggregating Data</a:t>
            </a:r>
          </a:p>
          <a:p>
            <a:pPr marL="722313" lvl="1" indent="349250">
              <a:lnSpc>
                <a:spcPct val="100000"/>
              </a:lnSpc>
              <a:spcBef>
                <a:spcPct val="35000"/>
              </a:spcBef>
            </a:pPr>
            <a:r>
              <a:rPr lang="en-US" dirty="0">
                <a:effectLst/>
              </a:rPr>
              <a:t>Group Functions and </a:t>
            </a:r>
            <a:r>
              <a:rPr lang="en-US" dirty="0">
                <a:solidFill>
                  <a:schemeClr val="accent5">
                    <a:lumMod val="20000"/>
                    <a:lumOff val="80000"/>
                  </a:schemeClr>
                </a:solidFill>
                <a:effectLst/>
                <a:latin typeface="Consolas" pitchFamily="49" charset="0"/>
              </a:rPr>
              <a:t>GROUP</a:t>
            </a:r>
            <a:r>
              <a:rPr lang="en-US" dirty="0">
                <a:solidFill>
                  <a:schemeClr val="accent5">
                    <a:lumMod val="20000"/>
                    <a:lumOff val="80000"/>
                  </a:schemeClr>
                </a:solidFill>
                <a:effectLst/>
              </a:rPr>
              <a:t> </a:t>
            </a:r>
            <a:r>
              <a:rPr lang="en-US" dirty="0">
                <a:solidFill>
                  <a:schemeClr val="accent5">
                    <a:lumMod val="20000"/>
                    <a:lumOff val="80000"/>
                  </a:schemeClr>
                </a:solidFill>
                <a:effectLst/>
                <a:latin typeface="Consolas" pitchFamily="49" charset="0"/>
              </a:rPr>
              <a:t>BY</a:t>
            </a:r>
          </a:p>
          <a:p>
            <a:pPr marL="542925" indent="-542925">
              <a:lnSpc>
                <a:spcPct val="100000"/>
              </a:lnSpc>
              <a:buFont typeface="+mj-lt"/>
              <a:buAutoNum type="arabicPeriod" startAt="8"/>
              <a:tabLst/>
            </a:pPr>
            <a:r>
              <a:rPr lang="en-US" dirty="0">
                <a:effectLst/>
              </a:rPr>
              <a:t>Microsoft SQL Server Functions</a:t>
            </a:r>
          </a:p>
          <a:p>
            <a:pPr marL="542925" indent="-542925">
              <a:lnSpc>
                <a:spcPct val="100000"/>
              </a:lnSpc>
              <a:buFont typeface="+mj-lt"/>
              <a:buAutoNum type="arabicPeriod" startAt="8"/>
              <a:tabLst/>
            </a:pPr>
            <a:r>
              <a:rPr lang="en-US" dirty="0">
                <a:effectLst/>
              </a:rPr>
              <a:t>SQL Server Data Types</a:t>
            </a:r>
          </a:p>
          <a:p>
            <a:pPr marL="542925" indent="-542925">
              <a:lnSpc>
                <a:spcPct val="100000"/>
              </a:lnSpc>
              <a:buFont typeface="+mj-lt"/>
              <a:buAutoNum type="arabicPeriod" startAt="8"/>
              <a:tabLst/>
            </a:pPr>
            <a:r>
              <a:rPr lang="en-US" dirty="0">
                <a:effectLst/>
              </a:rPr>
              <a:t>Data Definition Language (DDL)</a:t>
            </a:r>
          </a:p>
          <a:p>
            <a:pPr marL="542925" indent="-542925">
              <a:lnSpc>
                <a:spcPct val="100000"/>
              </a:lnSpc>
              <a:buFont typeface="+mj-lt"/>
              <a:buAutoNum type="arabicPeriod" startAt="8"/>
              <a:tabLst/>
            </a:pPr>
            <a:r>
              <a:rPr lang="en-US" dirty="0">
                <a:effectLst/>
              </a:rPr>
              <a:t>Creating Tables in MS SQL Server</a:t>
            </a:r>
          </a:p>
          <a:p>
            <a:pPr marL="542925" indent="-542925">
              <a:lnSpc>
                <a:spcPct val="100000"/>
              </a:lnSpc>
              <a:buFont typeface="+mj-lt"/>
              <a:buAutoNum type="arabicPeriod" startAt="8"/>
              <a:tabLst/>
            </a:pPr>
            <a:r>
              <a:rPr lang="en-US" dirty="0">
                <a:effectLst/>
              </a:rPr>
              <a:t>Naming Conventions</a:t>
            </a:r>
            <a:endParaRPr lang="en-US" dirty="0">
              <a:effectLst/>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6" name="Picture 5" descr="http://www.iconspedia.com/uploads/1160917852.png"/>
          <p:cNvPicPr>
            <a:picLocks noChangeAspect="1" noChangeArrowheads="1"/>
          </p:cNvPicPr>
          <p:nvPr/>
        </p:nvPicPr>
        <p:blipFill>
          <a:blip r:embed="rId3" cstate="email">
            <a:lum bright="-20000"/>
            <a:extLst>
              <a:ext uri="{28A0092B-C50C-407E-A947-70E740481C1C}">
                <a14:useLocalDpi xmlns:a14="http://schemas.microsoft.com/office/drawing/2010/main"/>
              </a:ext>
            </a:extLst>
          </a:blip>
          <a:srcRect/>
          <a:stretch>
            <a:fillRect/>
          </a:stretch>
        </p:blipFill>
        <p:spPr bwMode="auto">
          <a:xfrm rot="16890928">
            <a:off x="7797353" y="5014421"/>
            <a:ext cx="956040" cy="956040"/>
          </a:xfrm>
          <a:prstGeom prst="rect">
            <a:avLst/>
          </a:prstGeom>
          <a:noFill/>
        </p:spPr>
      </p:pic>
      <p:pic>
        <p:nvPicPr>
          <p:cNvPr id="7" name="Picture 3"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6845902">
            <a:off x="6221328" y="4221777"/>
            <a:ext cx="2952552" cy="1613316"/>
          </a:xfrm>
          <a:prstGeom prst="rect">
            <a:avLst/>
          </a:prstGeom>
          <a:noFill/>
        </p:spPr>
      </p:pic>
      <p:pic>
        <p:nvPicPr>
          <p:cNvPr id="8" name="Picture 2" descr="http://www.pornosecurity.org/images/SQL_logo.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152618">
            <a:off x="7119874" y="1285137"/>
            <a:ext cx="1530592" cy="1533449"/>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27644594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(5)</a:t>
            </a:r>
            <a:endParaRPr lang="en-US" dirty="0"/>
          </a:p>
        </p:txBody>
      </p:sp>
      <p:sp>
        <p:nvSpPr>
          <p:cNvPr id="3" name="Content Placeholder 2"/>
          <p:cNvSpPr>
            <a:spLocks noGrp="1"/>
          </p:cNvSpPr>
          <p:nvPr>
            <p:ph idx="1"/>
          </p:nvPr>
        </p:nvSpPr>
        <p:spPr>
          <a:xfrm>
            <a:off x="228600" y="1066800"/>
            <a:ext cx="4114800" cy="5486400"/>
          </a:xfrm>
        </p:spPr>
        <p:txBody>
          <a:bodyPr/>
          <a:lstStyle/>
          <a:p>
            <a:r>
              <a:rPr lang="en-US" dirty="0" smtClean="0"/>
              <a:t>Setting an</a:t>
            </a:r>
            <a:r>
              <a:rPr lang="bg-BG" dirty="0" smtClean="0"/>
              <a:t> </a:t>
            </a:r>
            <a:r>
              <a:rPr lang="en-US" dirty="0" smtClean="0"/>
              <a:t>identity</a:t>
            </a:r>
            <a:r>
              <a:rPr lang="bg-BG" dirty="0" smtClean="0"/>
              <a:t> </a:t>
            </a:r>
            <a:r>
              <a:rPr lang="en-US" dirty="0" smtClean="0"/>
              <a:t>through the</a:t>
            </a:r>
            <a:r>
              <a:rPr lang="bg-BG" dirty="0" smtClean="0"/>
              <a:t> </a:t>
            </a:r>
            <a:r>
              <a:rPr lang="en-US" dirty="0" smtClean="0"/>
              <a:t>"</a:t>
            </a:r>
            <a:r>
              <a:rPr lang="en-US" dirty="0" smtClean="0">
                <a:solidFill>
                  <a:schemeClr val="accent5">
                    <a:lumMod val="20000"/>
                    <a:lumOff val="80000"/>
                  </a:schemeClr>
                </a:solidFill>
              </a:rPr>
              <a:t>Column</a:t>
            </a:r>
            <a:r>
              <a:rPr lang="en-US" dirty="0" smtClean="0"/>
              <a:t> </a:t>
            </a:r>
            <a:r>
              <a:rPr lang="en-US" dirty="0" smtClean="0">
                <a:solidFill>
                  <a:schemeClr val="accent5">
                    <a:lumMod val="20000"/>
                    <a:lumOff val="80000"/>
                  </a:schemeClr>
                </a:solidFill>
              </a:rPr>
              <a:t>Properties</a:t>
            </a:r>
            <a:r>
              <a:rPr lang="en-US" dirty="0" smtClean="0"/>
              <a:t>" window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08635" y="1066800"/>
            <a:ext cx="415436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7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(6)</a:t>
            </a:r>
            <a:endParaRPr lang="en-US" dirty="0"/>
          </a:p>
        </p:txBody>
      </p:sp>
      <p:sp>
        <p:nvSpPr>
          <p:cNvPr id="3" name="Content Placeholder 2"/>
          <p:cNvSpPr>
            <a:spLocks noGrp="1"/>
          </p:cNvSpPr>
          <p:nvPr>
            <p:ph idx="1"/>
          </p:nvPr>
        </p:nvSpPr>
        <p:spPr>
          <a:xfrm>
            <a:off x="228600" y="1066800"/>
            <a:ext cx="5029200" cy="5486400"/>
          </a:xfrm>
        </p:spPr>
        <p:txBody>
          <a:bodyPr/>
          <a:lstStyle/>
          <a:p>
            <a:pPr>
              <a:lnSpc>
                <a:spcPct val="100000"/>
              </a:lnSpc>
            </a:pPr>
            <a:r>
              <a:rPr lang="en-US" dirty="0" smtClean="0"/>
              <a:t>It is a good practice to</a:t>
            </a:r>
            <a:r>
              <a:rPr lang="bg-BG" dirty="0" smtClean="0"/>
              <a:t> </a:t>
            </a:r>
            <a:r>
              <a:rPr lang="en-US" dirty="0" smtClean="0"/>
              <a:t>set the name of the table at the time it is created</a:t>
            </a:r>
          </a:p>
          <a:p>
            <a:pPr lvl="1">
              <a:lnSpc>
                <a:spcPct val="100000"/>
              </a:lnSpc>
            </a:pPr>
            <a:r>
              <a:rPr lang="en-US" dirty="0" smtClean="0"/>
              <a:t>Use the</a:t>
            </a:r>
            <a:r>
              <a:rPr lang="bg-BG" dirty="0" smtClean="0"/>
              <a:t> </a:t>
            </a:r>
            <a:r>
              <a:rPr lang="en-US" dirty="0" smtClean="0"/>
              <a:t>"</a:t>
            </a:r>
            <a:r>
              <a:rPr lang="en-US" dirty="0" smtClean="0">
                <a:solidFill>
                  <a:schemeClr val="accent5">
                    <a:lumMod val="20000"/>
                    <a:lumOff val="80000"/>
                  </a:schemeClr>
                </a:solidFill>
              </a:rPr>
              <a:t>Properties</a:t>
            </a:r>
            <a:r>
              <a:rPr lang="en-US" dirty="0" smtClean="0"/>
              <a:t>" window</a:t>
            </a:r>
          </a:p>
          <a:p>
            <a:pPr lvl="1">
              <a:lnSpc>
                <a:spcPct val="100000"/>
              </a:lnSpc>
            </a:pPr>
            <a:r>
              <a:rPr lang="en-US" dirty="0" smtClean="0"/>
              <a:t>If it's not visible use</a:t>
            </a:r>
            <a:r>
              <a:rPr lang="bg-BG" dirty="0" smtClean="0"/>
              <a:t> </a:t>
            </a:r>
            <a:r>
              <a:rPr lang="en-US" dirty="0" smtClean="0"/>
              <a:t>"</a:t>
            </a:r>
            <a:r>
              <a:rPr lang="en-US" dirty="0" smtClean="0">
                <a:solidFill>
                  <a:schemeClr val="accent5">
                    <a:lumMod val="20000"/>
                    <a:lumOff val="80000"/>
                  </a:schemeClr>
                </a:solidFill>
              </a:rPr>
              <a:t>View</a:t>
            </a:r>
            <a:r>
              <a:rPr lang="en-US" dirty="0" smtClean="0"/>
              <a:t>" </a:t>
            </a:r>
            <a:r>
              <a:rPr lang="en-US" dirty="0" smtClean="0">
                <a:sym typeface="Wingdings" pitchFamily="2" charset="2"/>
              </a:rPr>
              <a:t> </a:t>
            </a:r>
            <a:r>
              <a:rPr lang="en-US" dirty="0" smtClean="0"/>
              <a:t>"</a:t>
            </a:r>
            <a:r>
              <a:rPr lang="en-US" dirty="0" smtClean="0">
                <a:solidFill>
                  <a:schemeClr val="accent5">
                    <a:lumMod val="20000"/>
                    <a:lumOff val="80000"/>
                  </a:schemeClr>
                </a:solidFill>
              </a:rPr>
              <a:t>Properties Window</a:t>
            </a:r>
            <a:r>
              <a:rPr lang="en-US" dirty="0" smtClean="0"/>
              <a:t>" or press [</a:t>
            </a:r>
            <a:r>
              <a:rPr lang="en-US" dirty="0" smtClean="0">
                <a:solidFill>
                  <a:schemeClr val="accent5">
                    <a:lumMod val="20000"/>
                    <a:lumOff val="80000"/>
                  </a:schemeClr>
                </a:solidFill>
              </a:rPr>
              <a:t>F4</a:t>
            </a:r>
            <a:r>
              <a:rPr lang="en-US" dirty="0" smtClean="0"/>
              <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5" name="Picture 5"/>
          <p:cNvPicPr>
            <a:picLocks noChangeAspect="1" noChangeArrowheads="1"/>
          </p:cNvPicPr>
          <p:nvPr/>
        </p:nvPicPr>
        <p:blipFill>
          <a:blip r:embed="rId2" cstate="screen"/>
          <a:srcRect/>
          <a:stretch>
            <a:fillRect/>
          </a:stretch>
        </p:blipFill>
        <p:spPr bwMode="auto">
          <a:xfrm>
            <a:off x="5410200" y="1295400"/>
            <a:ext cx="3200400" cy="4298789"/>
          </a:xfrm>
          <a:prstGeom prst="rect">
            <a:avLst/>
          </a:prstGeom>
          <a:noFill/>
          <a:ln w="9525">
            <a:solidFill>
              <a:schemeClr val="accent5">
                <a:lumMod val="20000"/>
                <a:lumOff val="80000"/>
              </a:schemeClr>
            </a:solidFill>
            <a:miter lim="800000"/>
            <a:headEnd/>
            <a:tailEnd/>
          </a:ln>
        </p:spPr>
      </p:pic>
      <p:sp>
        <p:nvSpPr>
          <p:cNvPr id="6" name="AutoShape 5"/>
          <p:cNvSpPr>
            <a:spLocks noChangeArrowheads="1"/>
          </p:cNvSpPr>
          <p:nvPr/>
        </p:nvSpPr>
        <p:spPr bwMode="auto">
          <a:xfrm>
            <a:off x="7315200" y="990600"/>
            <a:ext cx="1219200" cy="953453"/>
          </a:xfrm>
          <a:prstGeom prst="wedgeRoundRectCallout">
            <a:avLst>
              <a:gd name="adj1" fmla="val -9800"/>
              <a:gd name="adj2" fmla="val 11500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Tablename</a:t>
            </a:r>
            <a:endParaRPr lang="en-US"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Freeform 8"/>
          <p:cNvSpPr/>
          <p:nvPr/>
        </p:nvSpPr>
        <p:spPr>
          <a:xfrm>
            <a:off x="7261653" y="2362200"/>
            <a:ext cx="891748" cy="351183"/>
          </a:xfrm>
          <a:custGeom>
            <a:avLst/>
            <a:gdLst>
              <a:gd name="connsiteX0" fmla="*/ 765851 w 765851"/>
              <a:gd name="connsiteY0" fmla="*/ 104669 h 313391"/>
              <a:gd name="connsiteX1" fmla="*/ 736034 w 765851"/>
              <a:gd name="connsiteY1" fmla="*/ 84791 h 313391"/>
              <a:gd name="connsiteX2" fmla="*/ 70112 w 765851"/>
              <a:gd name="connsiteY2" fmla="*/ 74851 h 313391"/>
              <a:gd name="connsiteX3" fmla="*/ 40295 w 765851"/>
              <a:gd name="connsiteY3" fmla="*/ 84791 h 313391"/>
              <a:gd name="connsiteX4" fmla="*/ 10477 w 765851"/>
              <a:gd name="connsiteY4" fmla="*/ 144425 h 313391"/>
              <a:gd name="connsiteX5" fmla="*/ 538 w 765851"/>
              <a:gd name="connsiteY5" fmla="*/ 174243 h 313391"/>
              <a:gd name="connsiteX6" fmla="*/ 10477 w 765851"/>
              <a:gd name="connsiteY6" fmla="*/ 243817 h 313391"/>
              <a:gd name="connsiteX7" fmla="*/ 40295 w 765851"/>
              <a:gd name="connsiteY7" fmla="*/ 253756 h 313391"/>
              <a:gd name="connsiteX8" fmla="*/ 109869 w 765851"/>
              <a:gd name="connsiteY8" fmla="*/ 293512 h 313391"/>
              <a:gd name="connsiteX9" fmla="*/ 209260 w 765851"/>
              <a:gd name="connsiteY9" fmla="*/ 313391 h 313391"/>
              <a:gd name="connsiteX10" fmla="*/ 686338 w 765851"/>
              <a:gd name="connsiteY10" fmla="*/ 303451 h 313391"/>
              <a:gd name="connsiteX11" fmla="*/ 716156 w 765851"/>
              <a:gd name="connsiteY11" fmla="*/ 293512 h 313391"/>
              <a:gd name="connsiteX12" fmla="*/ 736034 w 765851"/>
              <a:gd name="connsiteY12" fmla="*/ 233878 h 313391"/>
              <a:gd name="connsiteX13" fmla="*/ 726095 w 765851"/>
              <a:gd name="connsiteY13" fmla="*/ 164304 h 313391"/>
              <a:gd name="connsiteX14" fmla="*/ 696277 w 765851"/>
              <a:gd name="connsiteY14" fmla="*/ 144425 h 313391"/>
              <a:gd name="connsiteX15" fmla="*/ 537251 w 765851"/>
              <a:gd name="connsiteY15" fmla="*/ 134486 h 313391"/>
              <a:gd name="connsiteX16" fmla="*/ 229138 w 765851"/>
              <a:gd name="connsiteY16" fmla="*/ 104669 h 313391"/>
              <a:gd name="connsiteX17" fmla="*/ 139686 w 765851"/>
              <a:gd name="connsiteY17" fmla="*/ 74851 h 313391"/>
              <a:gd name="connsiteX18" fmla="*/ 109869 w 765851"/>
              <a:gd name="connsiteY18" fmla="*/ 64912 h 313391"/>
              <a:gd name="connsiteX19" fmla="*/ 50234 w 765851"/>
              <a:gd name="connsiteY19" fmla="*/ 45034 h 31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5851" h="313391">
                <a:moveTo>
                  <a:pt x="765851" y="104669"/>
                </a:moveTo>
                <a:cubicBezTo>
                  <a:pt x="755912" y="98043"/>
                  <a:pt x="746950" y="89642"/>
                  <a:pt x="736034" y="84791"/>
                </a:cubicBezTo>
                <a:cubicBezTo>
                  <a:pt x="545256" y="0"/>
                  <a:pt x="112723" y="74152"/>
                  <a:pt x="70112" y="74851"/>
                </a:cubicBezTo>
                <a:cubicBezTo>
                  <a:pt x="60173" y="78164"/>
                  <a:pt x="49279" y="79401"/>
                  <a:pt x="40295" y="84791"/>
                </a:cubicBezTo>
                <a:cubicBezTo>
                  <a:pt x="13386" y="100937"/>
                  <a:pt x="18856" y="115098"/>
                  <a:pt x="10477" y="144425"/>
                </a:cubicBezTo>
                <a:cubicBezTo>
                  <a:pt x="7599" y="154499"/>
                  <a:pt x="3851" y="164304"/>
                  <a:pt x="538" y="174243"/>
                </a:cubicBezTo>
                <a:cubicBezTo>
                  <a:pt x="3851" y="197434"/>
                  <a:pt x="0" y="222864"/>
                  <a:pt x="10477" y="243817"/>
                </a:cubicBezTo>
                <a:cubicBezTo>
                  <a:pt x="15162" y="253188"/>
                  <a:pt x="30924" y="249071"/>
                  <a:pt x="40295" y="253756"/>
                </a:cubicBezTo>
                <a:cubicBezTo>
                  <a:pt x="97973" y="282595"/>
                  <a:pt x="40161" y="267372"/>
                  <a:pt x="109869" y="293512"/>
                </a:cubicBezTo>
                <a:cubicBezTo>
                  <a:pt x="133590" y="302407"/>
                  <a:pt x="188652" y="309956"/>
                  <a:pt x="209260" y="313391"/>
                </a:cubicBezTo>
                <a:lnTo>
                  <a:pt x="686338" y="303451"/>
                </a:lnTo>
                <a:cubicBezTo>
                  <a:pt x="696807" y="303040"/>
                  <a:pt x="710066" y="302037"/>
                  <a:pt x="716156" y="293512"/>
                </a:cubicBezTo>
                <a:cubicBezTo>
                  <a:pt x="728335" y="276462"/>
                  <a:pt x="736034" y="233878"/>
                  <a:pt x="736034" y="233878"/>
                </a:cubicBezTo>
                <a:cubicBezTo>
                  <a:pt x="732721" y="210687"/>
                  <a:pt x="735610" y="185712"/>
                  <a:pt x="726095" y="164304"/>
                </a:cubicBezTo>
                <a:cubicBezTo>
                  <a:pt x="721243" y="153388"/>
                  <a:pt x="708076" y="146288"/>
                  <a:pt x="696277" y="144425"/>
                </a:cubicBezTo>
                <a:cubicBezTo>
                  <a:pt x="643815" y="136141"/>
                  <a:pt x="590260" y="137799"/>
                  <a:pt x="537251" y="134486"/>
                </a:cubicBezTo>
                <a:cubicBezTo>
                  <a:pt x="355805" y="104245"/>
                  <a:pt x="458231" y="116726"/>
                  <a:pt x="229138" y="104669"/>
                </a:cubicBezTo>
                <a:lnTo>
                  <a:pt x="139686" y="74851"/>
                </a:lnTo>
                <a:cubicBezTo>
                  <a:pt x="129747" y="71538"/>
                  <a:pt x="118586" y="70723"/>
                  <a:pt x="109869" y="64912"/>
                </a:cubicBezTo>
                <a:cubicBezTo>
                  <a:pt x="71781" y="39521"/>
                  <a:pt x="91996" y="45034"/>
                  <a:pt x="50234" y="45034"/>
                </a:cubicBezTo>
              </a:path>
            </a:pathLst>
          </a:cu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ysClr val="windowText" lastClr="000000"/>
              </a:solidFill>
            </a:endParaRPr>
          </a:p>
        </p:txBody>
      </p:sp>
    </p:spTree>
    <p:extLst>
      <p:ext uri="{BB962C8B-B14F-4D97-AF65-F5344CB8AC3E}">
        <p14:creationId xmlns:p14="http://schemas.microsoft.com/office/powerpoint/2010/main" val="1028015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(7)</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When closing the window for the table</a:t>
            </a:r>
            <a:r>
              <a:rPr lang="bg-BG" dirty="0" smtClean="0"/>
              <a:t>, </a:t>
            </a:r>
            <a:r>
              <a:rPr lang="en-US" dirty="0" smtClean="0"/>
              <a:t>SSMS asks whether to save the table</a:t>
            </a:r>
            <a:endParaRPr lang="bg-BG" dirty="0" smtClean="0"/>
          </a:p>
          <a:p>
            <a:pPr marL="515938" lvl="1">
              <a:lnSpc>
                <a:spcPct val="100000"/>
              </a:lnSpc>
            </a:pPr>
            <a:r>
              <a:rPr lang="en-US" dirty="0" smtClean="0"/>
              <a:t>You can do it manually by choosing</a:t>
            </a:r>
            <a:r>
              <a:rPr lang="bg-BG" dirty="0" smtClean="0"/>
              <a:t> </a:t>
            </a:r>
            <a:r>
              <a:rPr lang="en-US" dirty="0" smtClean="0"/>
              <a:t>“</a:t>
            </a:r>
            <a:r>
              <a:rPr lang="en-US" dirty="0" smtClean="0">
                <a:solidFill>
                  <a:schemeClr val="accent5">
                    <a:lumMod val="20000"/>
                    <a:lumOff val="80000"/>
                  </a:schemeClr>
                </a:solidFill>
              </a:rPr>
              <a:t>Save Table</a:t>
            </a:r>
            <a:r>
              <a:rPr lang="en-US" dirty="0" smtClean="0"/>
              <a:t>” from the</a:t>
            </a:r>
            <a:r>
              <a:rPr lang="bg-BG" dirty="0" smtClean="0"/>
              <a:t> </a:t>
            </a:r>
            <a:r>
              <a:rPr lang="en-US" dirty="0" smtClean="0"/>
              <a:t>“</a:t>
            </a:r>
            <a:r>
              <a:rPr lang="en-US" dirty="0" smtClean="0">
                <a:solidFill>
                  <a:schemeClr val="accent5">
                    <a:lumMod val="20000"/>
                    <a:lumOff val="80000"/>
                  </a:schemeClr>
                </a:solidFill>
              </a:rPr>
              <a:t>File</a:t>
            </a:r>
            <a:r>
              <a:rPr lang="en-US" dirty="0" smtClean="0"/>
              <a:t>” menu or by pressing</a:t>
            </a:r>
            <a:r>
              <a:rPr lang="bg-BG" dirty="0" smtClean="0"/>
              <a:t> </a:t>
            </a:r>
            <a:r>
              <a:rPr lang="en-US" dirty="0" smtClean="0">
                <a:solidFill>
                  <a:schemeClr val="accent5">
                    <a:lumMod val="20000"/>
                    <a:lumOff val="80000"/>
                  </a:schemeClr>
                </a:solidFill>
              </a:rPr>
              <a:t>Ctrl </a:t>
            </a:r>
            <a:r>
              <a:rPr lang="en-US" dirty="0">
                <a:solidFill>
                  <a:srgbClr val="EBFFD2"/>
                </a:solidFill>
              </a:rPr>
              <a:t>+</a:t>
            </a:r>
            <a:r>
              <a:rPr lang="en-US" dirty="0" smtClean="0">
                <a:solidFill>
                  <a:schemeClr val="accent5">
                    <a:lumMod val="20000"/>
                    <a:lumOff val="80000"/>
                  </a:schemeClr>
                </a:solidFill>
              </a:rPr>
              <a:t> S</a:t>
            </a:r>
            <a:endParaRPr lang="bg-BG"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409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62200" y="3276600"/>
            <a:ext cx="4419600" cy="318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7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7760"/>
            <a:ext cx="8229600" cy="167164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533400" y="2936080"/>
            <a:ext cx="8077200" cy="569120"/>
          </a:xfrm>
        </p:spPr>
        <p:txBody>
          <a:bodyPr/>
          <a:lstStyle/>
          <a:p>
            <a:pPr>
              <a:lnSpc>
                <a:spcPct val="110000"/>
              </a:lnSpc>
            </a:pPr>
            <a:r>
              <a:rPr lang="en-US" dirty="0" smtClean="0"/>
              <a:t>Creating Relationships between Tables</a:t>
            </a:r>
            <a:endParaRPr lang="en-US" noProof="1" smtClean="0"/>
          </a:p>
        </p:txBody>
      </p:sp>
      <p:pic>
        <p:nvPicPr>
          <p:cNvPr id="15362" name="Picture 2" descr="http://www.allfacebook.com/images/pro-relationship.gif"/>
          <p:cNvPicPr>
            <a:picLocks noChangeAspect="1" noChangeArrowheads="1"/>
          </p:cNvPicPr>
          <p:nvPr/>
        </p:nvPicPr>
        <p:blipFill>
          <a:blip r:embed="rId2" cstate="print"/>
          <a:srcRect/>
          <a:stretch>
            <a:fillRect/>
          </a:stretch>
        </p:blipFill>
        <p:spPr bwMode="auto">
          <a:xfrm>
            <a:off x="2133600" y="3962400"/>
            <a:ext cx="3848100" cy="2295525"/>
          </a:xfrm>
          <a:prstGeom prst="roundRect">
            <a:avLst>
              <a:gd name="adj" fmla="val 8783"/>
            </a:avLst>
          </a:prstGeom>
          <a:noFill/>
        </p:spPr>
      </p:pic>
      <p:pic>
        <p:nvPicPr>
          <p:cNvPr id="15364" name="Picture 4" descr="http://dryicons.com/images/icon_sets/aesthetica/png/128x128/database.png"/>
          <p:cNvPicPr>
            <a:picLocks noChangeAspect="1" noChangeArrowheads="1"/>
          </p:cNvPicPr>
          <p:nvPr/>
        </p:nvPicPr>
        <p:blipFill>
          <a:blip r:embed="rId3" cstate="print"/>
          <a:srcRect/>
          <a:stretch>
            <a:fillRect/>
          </a:stretch>
        </p:blipFill>
        <p:spPr bwMode="auto">
          <a:xfrm>
            <a:off x="914400" y="4648200"/>
            <a:ext cx="2057400" cy="1752600"/>
          </a:xfrm>
          <a:prstGeom prst="rect">
            <a:avLst/>
          </a:prstGeom>
          <a:noFill/>
        </p:spPr>
      </p:pic>
      <p:pic>
        <p:nvPicPr>
          <p:cNvPr id="7" name="Picture 6" descr="http://www.thesug.org/mossasaurus/Wiki%20Documents/PivotTable_Data.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5146675" y="3733800"/>
            <a:ext cx="2854325" cy="2209800"/>
          </a:xfrm>
          <a:prstGeom prst="roundRect">
            <a:avLst>
              <a:gd name="adj" fmla="val 3624"/>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508713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Relationships</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t>To create one-to-many</a:t>
            </a:r>
            <a:r>
              <a:rPr lang="bg-BG" dirty="0" smtClean="0"/>
              <a:t> </a:t>
            </a:r>
            <a:r>
              <a:rPr lang="en-US" dirty="0" smtClean="0"/>
              <a:t>relationship drag the foreign key column onto the other table</a:t>
            </a:r>
          </a:p>
          <a:p>
            <a:pPr lvl="1"/>
            <a:r>
              <a:rPr lang="en-US" dirty="0" smtClean="0"/>
              <a:t>Drag from the child table to the</a:t>
            </a:r>
            <a:r>
              <a:rPr lang="bg-BG" dirty="0" smtClean="0"/>
              <a:t> </a:t>
            </a:r>
            <a:r>
              <a:rPr lang="en-US" dirty="0" smtClean="0"/>
              <a:t>parent table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433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4206" y="2786501"/>
            <a:ext cx="7308914" cy="1675524"/>
          </a:xfrm>
          <a:prstGeom prst="roundRect">
            <a:avLst>
              <a:gd name="adj" fmla="val 3676"/>
            </a:avLst>
          </a:prstGeom>
          <a:solidFill>
            <a:schemeClr val="tx2">
              <a:lumMod val="20000"/>
              <a:lumOff val="80000"/>
            </a:schemeClr>
          </a:solidFill>
        </p:spPr>
      </p:pic>
      <p:pic>
        <p:nvPicPr>
          <p:cNvPr id="14337"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11238" y="4322672"/>
            <a:ext cx="4822962" cy="2146482"/>
          </a:xfrm>
          <a:prstGeom prst="roundRect">
            <a:avLst>
              <a:gd name="adj" fmla="val 2926"/>
            </a:avLst>
          </a:prstGeom>
          <a:noFill/>
          <a:ln w="9525">
            <a:noFill/>
            <a:miter lim="800000"/>
            <a:headEnd/>
            <a:tailEnd/>
          </a:ln>
        </p:spPr>
      </p:pic>
    </p:spTree>
    <p:extLst>
      <p:ext uri="{BB962C8B-B14F-4D97-AF65-F5344CB8AC3E}">
        <p14:creationId xmlns:p14="http://schemas.microsoft.com/office/powerpoint/2010/main" val="3831804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Self-Relationships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Self-relationship can be created by dragging a foreign key onto the same table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pic>
        <p:nvPicPr>
          <p:cNvPr id="6" name="Picture 4" descr="Self-relationship"/>
          <p:cNvPicPr>
            <a:picLocks noChangeAspect="1" noChangeArrowheads="1"/>
          </p:cNvPicPr>
          <p:nvPr/>
        </p:nvPicPr>
        <p:blipFill>
          <a:blip r:embed="rId2" cstate="screen"/>
          <a:srcRect/>
          <a:stretch>
            <a:fillRect/>
          </a:stretch>
        </p:blipFill>
        <p:spPr bwMode="auto">
          <a:xfrm>
            <a:off x="611188" y="2362200"/>
            <a:ext cx="7896225" cy="4019550"/>
          </a:xfrm>
          <a:prstGeom prst="roundRect">
            <a:avLst>
              <a:gd name="adj" fmla="val 1178"/>
            </a:avLst>
          </a:prstGeom>
          <a:solidFill>
            <a:schemeClr val="tx2">
              <a:lumMod val="20000"/>
              <a:lumOff val="80000"/>
            </a:schemeClr>
          </a:solidFill>
        </p:spPr>
      </p:pic>
    </p:spTree>
    <p:extLst>
      <p:ext uri="{BB962C8B-B14F-4D97-AF65-F5344CB8AC3E}">
        <p14:creationId xmlns:p14="http://schemas.microsoft.com/office/powerpoint/2010/main" val="1256087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381000" y="2971800"/>
            <a:ext cx="8229600" cy="569120"/>
          </a:xfrm>
        </p:spPr>
        <p:txBody>
          <a:bodyPr/>
          <a:lstStyle/>
          <a:p>
            <a:pPr>
              <a:lnSpc>
                <a:spcPct val="110000"/>
              </a:lnSpc>
            </a:pPr>
            <a:r>
              <a:rPr lang="en-US" dirty="0" smtClean="0"/>
              <a:t>Naming Conventions</a:t>
            </a:r>
            <a:endParaRPr lang="en-US" noProof="1" smtClean="0"/>
          </a:p>
        </p:txBody>
      </p:sp>
      <p:pic>
        <p:nvPicPr>
          <p:cNvPr id="36866" name="Picture 2" descr="C:\downloads\Space Art HD Wallpapers\96 Space Art HD Wallpapers 1920x1080\HUBBLE\Nebulae\hs-2007-16-h-large_web[1].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300846">
            <a:off x="3187034" y="4307462"/>
            <a:ext cx="3127406" cy="2113112"/>
          </a:xfrm>
          <a:prstGeom prst="roundRect">
            <a:avLst>
              <a:gd name="adj" fmla="val 29593"/>
            </a:avLst>
          </a:prstGeom>
          <a:noFill/>
          <a:ln w="31750">
            <a:solidFill>
              <a:schemeClr val="accent5">
                <a:lumMod val="20000"/>
                <a:lumOff val="80000"/>
              </a:schemeClr>
            </a:solidFill>
          </a:ln>
          <a:effectLst>
            <a:softEdge rad="127000"/>
          </a:effectLst>
        </p:spPr>
      </p:pic>
      <p:pic>
        <p:nvPicPr>
          <p:cNvPr id="11268" name="Picture 4" descr="http://www.iconarchive.com/icons/deleket/sleek-xp-basic/256/Document-Write-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885811">
            <a:off x="5598118" y="3346734"/>
            <a:ext cx="2408948" cy="2408948"/>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1269" name="Picture 5"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246702">
            <a:off x="3576085" y="4687065"/>
            <a:ext cx="2590916" cy="1220851"/>
          </a:xfrm>
          <a:prstGeom prst="rect">
            <a:avLst/>
          </a:prstGeom>
          <a:noFill/>
        </p:spPr>
      </p:pic>
      <p:pic>
        <p:nvPicPr>
          <p:cNvPr id="6" name="Picture 5" descr="http://www.thesug.org/mossasaurus/Wiki%20Documents/PivotTable_Data.JPG"/>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rot="314823">
            <a:off x="1079895" y="3478258"/>
            <a:ext cx="2854325" cy="2413539"/>
          </a:xfrm>
          <a:prstGeom prst="roundRect">
            <a:avLst>
              <a:gd name="adj" fmla="val 3624"/>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679398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a:xfrm>
            <a:off x="228600" y="990600"/>
            <a:ext cx="8686800" cy="5562600"/>
          </a:xfrm>
        </p:spPr>
        <p:txBody>
          <a:bodyPr/>
          <a:lstStyle/>
          <a:p>
            <a:pPr>
              <a:lnSpc>
                <a:spcPct val="100000"/>
              </a:lnSpc>
            </a:pPr>
            <a:r>
              <a:rPr lang="en-US" dirty="0" smtClean="0"/>
              <a:t>Tables</a:t>
            </a:r>
            <a:endParaRPr lang="bg-BG" dirty="0" smtClean="0"/>
          </a:p>
          <a:p>
            <a:pPr lvl="1">
              <a:lnSpc>
                <a:spcPct val="100000"/>
              </a:lnSpc>
            </a:pPr>
            <a:r>
              <a:rPr lang="en-US" dirty="0" smtClean="0"/>
              <a:t>Each word is capitalized </a:t>
            </a:r>
            <a:r>
              <a:rPr lang="bg-BG" dirty="0" smtClean="0"/>
              <a:t>(</a:t>
            </a:r>
            <a:r>
              <a:rPr lang="en-US" dirty="0" smtClean="0"/>
              <a:t>Pascal Case)</a:t>
            </a:r>
            <a:endParaRPr lang="bg-BG" dirty="0" smtClean="0"/>
          </a:p>
          <a:p>
            <a:pPr lvl="1">
              <a:lnSpc>
                <a:spcPct val="100000"/>
              </a:lnSpc>
            </a:pPr>
            <a:r>
              <a:rPr lang="en-US" dirty="0" smtClean="0"/>
              <a:t>In English</a:t>
            </a:r>
            <a:r>
              <a:rPr lang="bg-BG" dirty="0" smtClean="0"/>
              <a:t>, </a:t>
            </a:r>
            <a:r>
              <a:rPr lang="en-US" dirty="0" smtClean="0"/>
              <a:t>plural</a:t>
            </a:r>
            <a:endParaRPr lang="bg-BG" dirty="0" smtClean="0"/>
          </a:p>
          <a:p>
            <a:pPr lvl="1">
              <a:lnSpc>
                <a:spcPct val="100000"/>
              </a:lnSpc>
            </a:pPr>
            <a:r>
              <a:rPr lang="en-US" dirty="0" smtClean="0"/>
              <a:t>Examples</a:t>
            </a:r>
            <a:r>
              <a:rPr lang="bg-BG" dirty="0" smtClean="0"/>
              <a:t>: </a:t>
            </a:r>
            <a:r>
              <a:rPr lang="en-US" dirty="0" smtClean="0">
                <a:solidFill>
                  <a:schemeClr val="accent5">
                    <a:lumMod val="20000"/>
                    <a:lumOff val="80000"/>
                  </a:schemeClr>
                </a:solidFill>
                <a:latin typeface="Consolas" pitchFamily="49" charset="0"/>
                <a:cs typeface="Consolas" pitchFamily="49" charset="0"/>
              </a:rPr>
              <a:t>Users</a:t>
            </a:r>
            <a:r>
              <a:rPr lang="en-US" dirty="0" smtClean="0"/>
              <a:t>, </a:t>
            </a:r>
            <a:r>
              <a:rPr lang="en-US" noProof="1" smtClean="0">
                <a:solidFill>
                  <a:schemeClr val="accent5">
                    <a:lumMod val="20000"/>
                    <a:lumOff val="80000"/>
                  </a:schemeClr>
                </a:solidFill>
                <a:latin typeface="Consolas" pitchFamily="49" charset="0"/>
                <a:cs typeface="Consolas" pitchFamily="49" charset="0"/>
              </a:rPr>
              <a:t>PhotoAlbums</a:t>
            </a:r>
            <a:r>
              <a:rPr lang="en-US" dirty="0" smtClean="0"/>
              <a:t>, </a:t>
            </a:r>
            <a:r>
              <a:rPr lang="en-US" dirty="0" smtClean="0">
                <a:solidFill>
                  <a:schemeClr val="accent5">
                    <a:lumMod val="20000"/>
                    <a:lumOff val="80000"/>
                  </a:schemeClr>
                </a:solidFill>
                <a:latin typeface="Consolas" pitchFamily="49" charset="0"/>
                <a:cs typeface="Consolas" pitchFamily="49" charset="0"/>
              </a:rPr>
              <a:t>Countries</a:t>
            </a:r>
          </a:p>
          <a:p>
            <a:pPr>
              <a:lnSpc>
                <a:spcPct val="100000"/>
              </a:lnSpc>
            </a:pPr>
            <a:r>
              <a:rPr lang="en-US" dirty="0" smtClean="0"/>
              <a:t>Columns</a:t>
            </a:r>
            <a:endParaRPr lang="bg-BG" dirty="0" smtClean="0"/>
          </a:p>
          <a:p>
            <a:pPr lvl="1">
              <a:lnSpc>
                <a:spcPct val="100000"/>
              </a:lnSpc>
            </a:pPr>
            <a:r>
              <a:rPr lang="en-US" dirty="0" smtClean="0"/>
              <a:t>In English</a:t>
            </a:r>
            <a:r>
              <a:rPr lang="bg-BG" dirty="0" smtClean="0"/>
              <a:t>, singular</a:t>
            </a:r>
            <a:endParaRPr lang="en-US" dirty="0" smtClean="0"/>
          </a:p>
          <a:p>
            <a:pPr lvl="1">
              <a:lnSpc>
                <a:spcPct val="100000"/>
              </a:lnSpc>
            </a:pPr>
            <a:r>
              <a:rPr lang="en-US" dirty="0" smtClean="0"/>
              <a:t>Each word is capitalized </a:t>
            </a:r>
            <a:r>
              <a:rPr lang="bg-BG" dirty="0" smtClean="0"/>
              <a:t>(</a:t>
            </a:r>
            <a:r>
              <a:rPr lang="en-US" dirty="0" smtClean="0"/>
              <a:t>Pascal Case)</a:t>
            </a:r>
            <a:endParaRPr lang="bg-BG" dirty="0" smtClean="0"/>
          </a:p>
          <a:p>
            <a:pPr lvl="1">
              <a:lnSpc>
                <a:spcPct val="100000"/>
              </a:lnSpc>
            </a:pPr>
            <a:r>
              <a:rPr lang="en-US" dirty="0" smtClean="0"/>
              <a:t>Avoid reserved words</a:t>
            </a:r>
            <a:r>
              <a:rPr lang="bg-BG" dirty="0" smtClean="0"/>
              <a:t> (</a:t>
            </a:r>
            <a:r>
              <a:rPr lang="en-US" dirty="0" smtClean="0"/>
              <a:t>e.g</a:t>
            </a:r>
            <a:r>
              <a:rPr lang="bg-BG" dirty="0" smtClean="0"/>
              <a:t>. </a:t>
            </a:r>
            <a:r>
              <a:rPr lang="en-US" noProof="1" smtClean="0">
                <a:solidFill>
                  <a:schemeClr val="accent5">
                    <a:lumMod val="20000"/>
                    <a:lumOff val="80000"/>
                  </a:schemeClr>
                </a:solidFill>
                <a:latin typeface="Consolas" pitchFamily="49" charset="0"/>
                <a:cs typeface="Consolas" pitchFamily="49" charset="0"/>
              </a:rPr>
              <a:t>key</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noProof="1" smtClean="0">
                <a:solidFill>
                  <a:schemeClr val="accent5">
                    <a:lumMod val="20000"/>
                    <a:lumOff val="80000"/>
                  </a:schemeClr>
                </a:solidFill>
                <a:latin typeface="Consolas" pitchFamily="49" charset="0"/>
                <a:cs typeface="Consolas" pitchFamily="49" charset="0"/>
              </a:rPr>
              <a:t>date</a:t>
            </a:r>
            <a:r>
              <a:rPr lang="en-US" dirty="0" smtClean="0"/>
              <a:t>)</a:t>
            </a:r>
          </a:p>
          <a:p>
            <a:pPr lvl="1">
              <a:lnSpc>
                <a:spcPct val="100000"/>
              </a:lnSpc>
            </a:pPr>
            <a:r>
              <a:rPr lang="en-US" dirty="0" smtClean="0"/>
              <a:t>Examples</a:t>
            </a:r>
            <a:r>
              <a:rPr lang="bg-BG" dirty="0" smtClean="0"/>
              <a:t>:</a:t>
            </a:r>
            <a:r>
              <a:rPr lang="en-US" dirty="0" smtClean="0"/>
              <a:t> </a:t>
            </a:r>
            <a:r>
              <a:rPr lang="en-US" dirty="0" smtClean="0">
                <a:solidFill>
                  <a:schemeClr val="accent5">
                    <a:lumMod val="20000"/>
                    <a:lumOff val="80000"/>
                  </a:schemeClr>
                </a:solidFill>
                <a:latin typeface="Consolas" pitchFamily="49" charset="0"/>
                <a:cs typeface="Consolas" pitchFamily="49" charset="0"/>
              </a:rPr>
              <a:t>FirstName</a:t>
            </a:r>
            <a:r>
              <a:rPr lang="en-US" dirty="0" smtClean="0"/>
              <a:t>, </a:t>
            </a:r>
            <a:r>
              <a:rPr lang="en-US" noProof="1" smtClean="0">
                <a:solidFill>
                  <a:schemeClr val="accent5">
                    <a:lumMod val="20000"/>
                    <a:lumOff val="80000"/>
                  </a:schemeClr>
                </a:solidFill>
                <a:latin typeface="Consolas" pitchFamily="49" charset="0"/>
                <a:cs typeface="Consolas" pitchFamily="49" charset="0"/>
              </a:rPr>
              <a:t>OrderDate</a:t>
            </a:r>
            <a:r>
              <a:rPr lang="en-US" dirty="0" smtClean="0"/>
              <a:t>, </a:t>
            </a:r>
            <a:r>
              <a:rPr lang="en-US" dirty="0" smtClean="0">
                <a:solidFill>
                  <a:schemeClr val="accent5">
                    <a:lumMod val="20000"/>
                    <a:lumOff val="80000"/>
                  </a:schemeClr>
                </a:solidFill>
                <a:latin typeface="Consolas" pitchFamily="49" charset="0"/>
                <a:cs typeface="Consolas" pitchFamily="49" charset="0"/>
              </a:rPr>
              <a:t>Price</a:t>
            </a:r>
            <a:endParaRPr lang="en-US"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759071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(2)</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noProof="1" smtClean="0"/>
              <a:t>Primary key</a:t>
            </a:r>
          </a:p>
          <a:p>
            <a:pPr lvl="1">
              <a:lnSpc>
                <a:spcPct val="100000"/>
              </a:lnSpc>
            </a:pPr>
            <a:r>
              <a:rPr lang="en-US" noProof="1" smtClean="0"/>
              <a:t>Use "</a:t>
            </a:r>
            <a:r>
              <a:rPr lang="en-US" noProof="1" smtClean="0">
                <a:solidFill>
                  <a:schemeClr val="accent5">
                    <a:lumMod val="20000"/>
                    <a:lumOff val="80000"/>
                  </a:schemeClr>
                </a:solidFill>
                <a:latin typeface="Consolas" pitchFamily="49" charset="0"/>
                <a:cs typeface="Consolas" pitchFamily="49" charset="0"/>
              </a:rPr>
              <a:t>Id</a:t>
            </a:r>
            <a:r>
              <a:rPr lang="en-US" noProof="1" smtClean="0"/>
              <a:t>" or </a:t>
            </a:r>
            <a:r>
              <a:rPr lang="en-US" noProof="1" smtClean="0">
                <a:solidFill>
                  <a:schemeClr val="accent5">
                    <a:lumMod val="20000"/>
                    <a:lumOff val="80000"/>
                  </a:schemeClr>
                </a:solidFill>
                <a:latin typeface="Consolas" pitchFamily="49" charset="0"/>
                <a:cs typeface="Consolas" pitchFamily="49" charset="0"/>
              </a:rPr>
              <a:t>name_of_the_table</a:t>
            </a:r>
            <a:r>
              <a:rPr lang="en-US" noProof="1" smtClean="0"/>
              <a:t> + "</a:t>
            </a:r>
            <a:r>
              <a:rPr lang="en-US" noProof="1" smtClean="0">
                <a:solidFill>
                  <a:schemeClr val="accent5">
                    <a:lumMod val="20000"/>
                    <a:lumOff val="80000"/>
                  </a:schemeClr>
                </a:solidFill>
                <a:latin typeface="Consolas" pitchFamily="49" charset="0"/>
                <a:cs typeface="Consolas" pitchFamily="49" charset="0"/>
              </a:rPr>
              <a:t>Id</a:t>
            </a:r>
            <a:r>
              <a:rPr lang="en-US" noProof="1" smtClean="0"/>
              <a:t>"</a:t>
            </a:r>
          </a:p>
          <a:p>
            <a:pPr lvl="1">
              <a:lnSpc>
                <a:spcPct val="100000"/>
              </a:lnSpc>
            </a:pPr>
            <a:r>
              <a:rPr lang="en-US" noProof="1" smtClean="0"/>
              <a:t>Example: in the </a:t>
            </a:r>
            <a:r>
              <a:rPr lang="en-US" noProof="1" smtClean="0">
                <a:solidFill>
                  <a:schemeClr val="accent5">
                    <a:lumMod val="20000"/>
                    <a:lumOff val="80000"/>
                  </a:schemeClr>
                </a:solidFill>
                <a:latin typeface="Consolas" pitchFamily="49" charset="0"/>
                <a:cs typeface="Consolas" pitchFamily="49" charset="0"/>
              </a:rPr>
              <a:t>Users</a:t>
            </a:r>
            <a:r>
              <a:rPr lang="en-US" noProof="1" smtClean="0"/>
              <a:t> table the PK column should be called </a:t>
            </a:r>
            <a:r>
              <a:rPr lang="en-US" noProof="1" smtClean="0">
                <a:solidFill>
                  <a:schemeClr val="accent5">
                    <a:lumMod val="20000"/>
                    <a:lumOff val="80000"/>
                  </a:schemeClr>
                </a:solidFill>
                <a:latin typeface="Consolas" pitchFamily="49" charset="0"/>
                <a:cs typeface="Consolas" pitchFamily="49" charset="0"/>
              </a:rPr>
              <a:t>Id</a:t>
            </a:r>
            <a:r>
              <a:rPr lang="en-US" noProof="1" smtClean="0"/>
              <a:t> or </a:t>
            </a:r>
            <a:r>
              <a:rPr lang="en-US" noProof="1" smtClean="0">
                <a:solidFill>
                  <a:schemeClr val="accent5">
                    <a:lumMod val="20000"/>
                    <a:lumOff val="80000"/>
                  </a:schemeClr>
                </a:solidFill>
                <a:latin typeface="Consolas" pitchFamily="49" charset="0"/>
                <a:cs typeface="Consolas" pitchFamily="49" charset="0"/>
              </a:rPr>
              <a:t>UserId</a:t>
            </a:r>
          </a:p>
          <a:p>
            <a:pPr>
              <a:lnSpc>
                <a:spcPct val="100000"/>
              </a:lnSpc>
            </a:pPr>
            <a:r>
              <a:rPr lang="en-US" noProof="1" smtClean="0"/>
              <a:t>Foreign key</a:t>
            </a:r>
          </a:p>
          <a:p>
            <a:pPr lvl="1">
              <a:lnSpc>
                <a:spcPct val="100000"/>
              </a:lnSpc>
            </a:pPr>
            <a:r>
              <a:rPr lang="en-US" noProof="1" smtClean="0"/>
              <a:t>Use the name of the referenced table + "</a:t>
            </a:r>
            <a:r>
              <a:rPr lang="en-US" noProof="1" smtClean="0">
                <a:solidFill>
                  <a:schemeClr val="accent5">
                    <a:lumMod val="20000"/>
                    <a:lumOff val="80000"/>
                  </a:schemeClr>
                </a:solidFill>
                <a:latin typeface="Consolas" pitchFamily="49" charset="0"/>
                <a:cs typeface="Consolas" pitchFamily="49" charset="0"/>
              </a:rPr>
              <a:t>Id</a:t>
            </a:r>
            <a:r>
              <a:rPr lang="en-US" noProof="1" smtClean="0"/>
              <a:t>"</a:t>
            </a:r>
          </a:p>
          <a:p>
            <a:pPr lvl="1">
              <a:lnSpc>
                <a:spcPct val="100000"/>
              </a:lnSpc>
            </a:pPr>
            <a:r>
              <a:rPr lang="en-US" noProof="1" smtClean="0"/>
              <a:t>Example: in the </a:t>
            </a:r>
            <a:r>
              <a:rPr lang="en-US" noProof="1" smtClean="0">
                <a:solidFill>
                  <a:schemeClr val="accent5">
                    <a:lumMod val="20000"/>
                    <a:lumOff val="80000"/>
                  </a:schemeClr>
                </a:solidFill>
                <a:latin typeface="Consolas" pitchFamily="49" charset="0"/>
                <a:cs typeface="Consolas" pitchFamily="49" charset="0"/>
              </a:rPr>
              <a:t>Users</a:t>
            </a:r>
            <a:r>
              <a:rPr lang="en-US" noProof="1" smtClean="0"/>
              <a:t> table the foreign key column that references the </a:t>
            </a:r>
            <a:r>
              <a:rPr lang="en-US" noProof="1" smtClean="0">
                <a:solidFill>
                  <a:schemeClr val="accent5">
                    <a:lumMod val="20000"/>
                    <a:lumOff val="80000"/>
                  </a:schemeClr>
                </a:solidFill>
                <a:latin typeface="Consolas" pitchFamily="49" charset="0"/>
                <a:cs typeface="Consolas" pitchFamily="49" charset="0"/>
              </a:rPr>
              <a:t>Groups</a:t>
            </a:r>
            <a:r>
              <a:rPr lang="en-US" noProof="1" smtClean="0"/>
              <a:t> table should be named </a:t>
            </a:r>
            <a:r>
              <a:rPr lang="en-US" noProof="1" smtClean="0">
                <a:solidFill>
                  <a:schemeClr val="accent5">
                    <a:lumMod val="20000"/>
                    <a:lumOff val="80000"/>
                  </a:schemeClr>
                </a:solidFill>
                <a:latin typeface="Consolas" pitchFamily="49" charset="0"/>
                <a:cs typeface="Consolas" pitchFamily="49" charset="0"/>
              </a:rPr>
              <a:t>GroupId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1730702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(3)</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Relationship names (constraints)</a:t>
            </a:r>
          </a:p>
          <a:p>
            <a:pPr lvl="1">
              <a:lnSpc>
                <a:spcPct val="100000"/>
              </a:lnSpc>
            </a:pPr>
            <a:r>
              <a:rPr lang="en-US" dirty="0" smtClean="0"/>
              <a:t>In English, Pascal Case</a:t>
            </a:r>
          </a:p>
          <a:p>
            <a:pPr lvl="1">
              <a:lnSpc>
                <a:spcPct val="100000"/>
              </a:lnSpc>
            </a:pPr>
            <a:r>
              <a:rPr lang="en-US" dirty="0" smtClean="0"/>
              <a:t>"</a:t>
            </a:r>
            <a:r>
              <a:rPr lang="en-US" noProof="1" smtClean="0">
                <a:solidFill>
                  <a:schemeClr val="accent5">
                    <a:lumMod val="20000"/>
                    <a:lumOff val="80000"/>
                  </a:schemeClr>
                </a:solidFill>
                <a:latin typeface="Consolas" pitchFamily="49" charset="0"/>
                <a:cs typeface="Consolas" pitchFamily="49" charset="0"/>
              </a:rPr>
              <a:t>FK_</a:t>
            </a:r>
            <a:r>
              <a:rPr lang="en-US" dirty="0" smtClean="0"/>
              <a:t>" + </a:t>
            </a:r>
            <a:r>
              <a:rPr lang="en-US" dirty="0">
                <a:solidFill>
                  <a:schemeClr val="accent5">
                    <a:lumMod val="20000"/>
                    <a:lumOff val="80000"/>
                  </a:schemeClr>
                </a:solidFill>
                <a:latin typeface="Consolas" pitchFamily="49" charset="0"/>
                <a:cs typeface="Consolas" pitchFamily="49" charset="0"/>
              </a:rPr>
              <a:t>first_</a:t>
            </a:r>
            <a:r>
              <a:rPr lang="en-US" noProof="1">
                <a:solidFill>
                  <a:schemeClr val="accent5">
                    <a:lumMod val="20000"/>
                    <a:lumOff val="80000"/>
                  </a:schemeClr>
                </a:solidFill>
                <a:latin typeface="Consolas" pitchFamily="49" charset="0"/>
                <a:cs typeface="Consolas" pitchFamily="49" charset="0"/>
              </a:rPr>
              <a:t>tab</a:t>
            </a:r>
            <a:r>
              <a:rPr lang="en-US" noProof="1" smtClean="0">
                <a:solidFill>
                  <a:schemeClr val="accent5">
                    <a:lumMod val="20000"/>
                    <a:lumOff val="80000"/>
                  </a:schemeClr>
                </a:solidFill>
                <a:latin typeface="Consolas" pitchFamily="49" charset="0"/>
                <a:cs typeface="Consolas" pitchFamily="49" charset="0"/>
              </a:rPr>
              <a:t>le</a:t>
            </a:r>
            <a:r>
              <a:rPr lang="bg-BG" dirty="0" smtClean="0"/>
              <a:t> + </a:t>
            </a:r>
            <a:r>
              <a:rPr lang="en-US" dirty="0" smtClean="0"/>
              <a:t>"</a:t>
            </a:r>
            <a:r>
              <a:rPr lang="en-US" noProof="1" smtClean="0">
                <a:solidFill>
                  <a:schemeClr val="accent5">
                    <a:lumMod val="20000"/>
                    <a:lumOff val="80000"/>
                  </a:schemeClr>
                </a:solidFill>
                <a:latin typeface="Consolas" pitchFamily="49" charset="0"/>
                <a:cs typeface="Consolas" pitchFamily="49" charset="0"/>
              </a:rPr>
              <a:t>_</a:t>
            </a:r>
            <a:r>
              <a:rPr lang="en-US" dirty="0" smtClean="0"/>
              <a:t>" + </a:t>
            </a:r>
            <a:r>
              <a:rPr lang="en-US" dirty="0">
                <a:solidFill>
                  <a:schemeClr val="accent5">
                    <a:lumMod val="20000"/>
                    <a:lumOff val="80000"/>
                  </a:schemeClr>
                </a:solidFill>
                <a:latin typeface="Consolas" pitchFamily="49" charset="0"/>
                <a:cs typeface="Consolas" pitchFamily="49" charset="0"/>
              </a:rPr>
              <a:t>second_</a:t>
            </a:r>
            <a:r>
              <a:rPr lang="en-US" noProof="1" smtClean="0">
                <a:solidFill>
                  <a:schemeClr val="accent5">
                    <a:lumMod val="20000"/>
                    <a:lumOff val="80000"/>
                  </a:schemeClr>
                </a:solidFill>
                <a:latin typeface="Consolas" pitchFamily="49" charset="0"/>
                <a:cs typeface="Consolas" pitchFamily="49" charset="0"/>
              </a:rPr>
              <a:t>table</a:t>
            </a:r>
          </a:p>
          <a:p>
            <a:pPr lvl="1">
              <a:lnSpc>
                <a:spcPct val="100000"/>
              </a:lnSpc>
            </a:pPr>
            <a:r>
              <a:rPr lang="en-US" dirty="0" smtClean="0"/>
              <a:t>For example</a:t>
            </a:r>
            <a:r>
              <a:rPr lang="bg-BG" dirty="0" smtClean="0"/>
              <a:t>: </a:t>
            </a:r>
            <a:r>
              <a:rPr lang="en-US" noProof="1" smtClean="0">
                <a:solidFill>
                  <a:schemeClr val="accent5">
                    <a:lumMod val="20000"/>
                    <a:lumOff val="80000"/>
                  </a:schemeClr>
                </a:solidFill>
                <a:latin typeface="Consolas" pitchFamily="49" charset="0"/>
                <a:cs typeface="Consolas" pitchFamily="49" charset="0"/>
              </a:rPr>
              <a:t>FK_Users_Groups</a:t>
            </a:r>
          </a:p>
          <a:p>
            <a:pPr>
              <a:lnSpc>
                <a:spcPct val="100000"/>
              </a:lnSpc>
            </a:pPr>
            <a:r>
              <a:rPr lang="en-US" dirty="0" smtClean="0"/>
              <a:t>Index names</a:t>
            </a:r>
            <a:endParaRPr lang="bg-BG" dirty="0" smtClean="0"/>
          </a:p>
          <a:p>
            <a:pPr lvl="1">
              <a:lnSpc>
                <a:spcPct val="100000"/>
              </a:lnSpc>
            </a:pPr>
            <a:r>
              <a:rPr lang="en-US" dirty="0" smtClean="0"/>
              <a:t>"</a:t>
            </a:r>
            <a:r>
              <a:rPr lang="en-US" noProof="1" smtClean="0">
                <a:solidFill>
                  <a:schemeClr val="accent5">
                    <a:lumMod val="20000"/>
                    <a:lumOff val="80000"/>
                  </a:schemeClr>
                </a:solidFill>
                <a:latin typeface="Consolas" pitchFamily="49" charset="0"/>
                <a:cs typeface="Consolas" pitchFamily="49" charset="0"/>
              </a:rPr>
              <a:t>IX_</a:t>
            </a:r>
            <a:r>
              <a:rPr lang="en-US" dirty="0" smtClean="0">
                <a:latin typeface="Courier New" pitchFamily="49" charset="0"/>
              </a:rPr>
              <a:t>"</a:t>
            </a:r>
            <a:r>
              <a:rPr lang="en-US" dirty="0" smtClean="0"/>
              <a:t> + </a:t>
            </a:r>
            <a:r>
              <a:rPr lang="en-US" noProof="1" smtClean="0">
                <a:solidFill>
                  <a:schemeClr val="accent5">
                    <a:lumMod val="20000"/>
                    <a:lumOff val="80000"/>
                  </a:schemeClr>
                </a:solidFill>
                <a:latin typeface="Consolas" pitchFamily="49" charset="0"/>
                <a:cs typeface="Consolas" pitchFamily="49" charset="0"/>
              </a:rPr>
              <a:t>table</a:t>
            </a:r>
            <a:r>
              <a:rPr lang="bg-BG" dirty="0" smtClean="0"/>
              <a:t> + </a:t>
            </a:r>
            <a:r>
              <a:rPr lang="en-US" noProof="1" smtClean="0">
                <a:solidFill>
                  <a:schemeClr val="accent5">
                    <a:lumMod val="20000"/>
                    <a:lumOff val="80000"/>
                  </a:schemeClr>
                </a:solidFill>
                <a:latin typeface="Consolas" pitchFamily="49" charset="0"/>
                <a:cs typeface="Consolas" pitchFamily="49" charset="0"/>
              </a:rPr>
              <a:t>column</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pPr>
            <a:r>
              <a:rPr lang="en-US" dirty="0" smtClean="0"/>
              <a:t>For example</a:t>
            </a:r>
            <a:r>
              <a:rPr lang="bg-BG" dirty="0" smtClean="0"/>
              <a:t>: </a:t>
            </a:r>
            <a:r>
              <a:rPr lang="en-US" noProof="1" smtClean="0">
                <a:solidFill>
                  <a:schemeClr val="accent5">
                    <a:lumMod val="20000"/>
                    <a:lumOff val="80000"/>
                  </a:schemeClr>
                </a:solidFill>
                <a:latin typeface="Consolas" pitchFamily="49" charset="0"/>
                <a:cs typeface="Consolas" pitchFamily="49" charset="0"/>
              </a:rPr>
              <a:t>IX_Users_UserName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411632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 (3) </a:t>
            </a:r>
            <a:endParaRPr lang="bg-BG" dirty="0"/>
          </a:p>
        </p:txBody>
      </p:sp>
      <p:sp>
        <p:nvSpPr>
          <p:cNvPr id="462851" name="Rectangle 3"/>
          <p:cNvSpPr>
            <a:spLocks noGrp="1" noChangeArrowheads="1"/>
          </p:cNvSpPr>
          <p:nvPr>
            <p:ph idx="1"/>
          </p:nvPr>
        </p:nvSpPr>
        <p:spPr>
          <a:xfrm>
            <a:off x="228600" y="1066800"/>
            <a:ext cx="6472989" cy="5638800"/>
          </a:xfrm>
        </p:spPr>
        <p:txBody>
          <a:bodyPr/>
          <a:lstStyle/>
          <a:p>
            <a:pPr marL="542925" indent="-542925">
              <a:lnSpc>
                <a:spcPct val="100000"/>
              </a:lnSpc>
              <a:buFont typeface="+mj-lt"/>
              <a:buAutoNum type="arabicPeriod" startAt="15"/>
            </a:pPr>
            <a:r>
              <a:rPr lang="en-US" dirty="0"/>
              <a:t>SQL and T-SQL Languages</a:t>
            </a:r>
          </a:p>
          <a:p>
            <a:pPr marL="542925" indent="-542925">
              <a:lnSpc>
                <a:spcPct val="100000"/>
              </a:lnSpc>
              <a:buFont typeface="+mj-lt"/>
              <a:buAutoNum type="arabicPeriod" startAt="15"/>
            </a:pPr>
            <a:r>
              <a:rPr lang="en-US" dirty="0"/>
              <a:t>The </a:t>
            </a:r>
            <a:r>
              <a:rPr lang="en-US" dirty="0" smtClean="0"/>
              <a:t>Telerik Academy </a:t>
            </a:r>
            <a:r>
              <a:rPr lang="en-US" dirty="0"/>
              <a:t>Database Schema</a:t>
            </a:r>
          </a:p>
          <a:p>
            <a:pPr marL="542925" indent="-542925">
              <a:lnSpc>
                <a:spcPct val="100000"/>
              </a:lnSpc>
              <a:buFont typeface="+mj-lt"/>
              <a:buAutoNum type="arabicPeriod" startAt="15"/>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401896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(4)</a:t>
            </a:r>
            <a:endParaRPr lang="en-US"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noProof="1" smtClean="0"/>
              <a:t>Unique key constraints names</a:t>
            </a:r>
          </a:p>
          <a:p>
            <a:pPr lvl="1">
              <a:lnSpc>
                <a:spcPct val="100000"/>
              </a:lnSpc>
            </a:pPr>
            <a:r>
              <a:rPr lang="en-US" noProof="1" smtClean="0"/>
              <a:t>"</a:t>
            </a:r>
            <a:r>
              <a:rPr lang="en-US" noProof="1" smtClean="0">
                <a:solidFill>
                  <a:schemeClr val="accent5">
                    <a:lumMod val="20000"/>
                    <a:lumOff val="80000"/>
                  </a:schemeClr>
                </a:solidFill>
                <a:latin typeface="Consolas" pitchFamily="49" charset="0"/>
                <a:cs typeface="Consolas" pitchFamily="49" charset="0"/>
              </a:rPr>
              <a:t>UK_</a:t>
            </a:r>
            <a:r>
              <a:rPr lang="en-US" noProof="1" smtClean="0"/>
              <a:t>" + </a:t>
            </a:r>
            <a:r>
              <a:rPr lang="en-US" noProof="1" smtClean="0">
                <a:solidFill>
                  <a:schemeClr val="accent5">
                    <a:lumMod val="20000"/>
                    <a:lumOff val="80000"/>
                  </a:schemeClr>
                </a:solidFill>
                <a:latin typeface="Consolas" pitchFamily="49" charset="0"/>
                <a:cs typeface="Consolas" pitchFamily="49" charset="0"/>
              </a:rPr>
              <a:t>table</a:t>
            </a:r>
            <a:r>
              <a:rPr lang="en-US" noProof="1" smtClean="0"/>
              <a:t> + </a:t>
            </a:r>
            <a:r>
              <a:rPr lang="en-US" noProof="1" smtClean="0">
                <a:solidFill>
                  <a:schemeClr val="accent5">
                    <a:lumMod val="20000"/>
                    <a:lumOff val="80000"/>
                  </a:schemeClr>
                </a:solidFill>
                <a:latin typeface="Consolas" pitchFamily="49" charset="0"/>
                <a:cs typeface="Consolas" pitchFamily="49" charset="0"/>
              </a:rPr>
              <a:t>column</a:t>
            </a:r>
          </a:p>
          <a:p>
            <a:pPr lvl="1">
              <a:lnSpc>
                <a:spcPct val="100000"/>
              </a:lnSpc>
            </a:pPr>
            <a:r>
              <a:rPr lang="en-US" noProof="1" smtClean="0"/>
              <a:t>For instance: </a:t>
            </a:r>
            <a:r>
              <a:rPr lang="en-US" noProof="1" smtClean="0">
                <a:solidFill>
                  <a:schemeClr val="accent5">
                    <a:lumMod val="20000"/>
                    <a:lumOff val="80000"/>
                  </a:schemeClr>
                </a:solidFill>
                <a:latin typeface="Consolas" pitchFamily="49" charset="0"/>
                <a:cs typeface="Consolas" pitchFamily="49" charset="0"/>
              </a:rPr>
              <a:t>UK_Users_UserName</a:t>
            </a:r>
          </a:p>
          <a:p>
            <a:pPr>
              <a:lnSpc>
                <a:spcPct val="100000"/>
              </a:lnSpc>
            </a:pPr>
            <a:r>
              <a:rPr lang="en-US" noProof="1" smtClean="0"/>
              <a:t>Views names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V_ </a:t>
            </a:r>
            <a:r>
              <a:rPr lang="en-US" noProof="1" smtClean="0"/>
              <a:t>+ </a:t>
            </a:r>
            <a:r>
              <a:rPr lang="en-US" noProof="1" smtClean="0">
                <a:solidFill>
                  <a:schemeClr val="accent5">
                    <a:lumMod val="20000"/>
                    <a:lumOff val="80000"/>
                  </a:schemeClr>
                </a:solidFill>
                <a:latin typeface="Consolas" pitchFamily="49" charset="0"/>
                <a:cs typeface="Consolas" pitchFamily="49" charset="0"/>
              </a:rPr>
              <a:t>name</a:t>
            </a:r>
          </a:p>
          <a:p>
            <a:pPr lvl="1">
              <a:lnSpc>
                <a:spcPct val="100000"/>
              </a:lnSpc>
            </a:pPr>
            <a:r>
              <a:rPr lang="en-US" noProof="1" smtClean="0"/>
              <a:t>Example: </a:t>
            </a:r>
            <a:r>
              <a:rPr lang="en-US" noProof="1" smtClean="0">
                <a:solidFill>
                  <a:schemeClr val="accent5">
                    <a:lumMod val="20000"/>
                    <a:lumOff val="80000"/>
                  </a:schemeClr>
                </a:solidFill>
                <a:latin typeface="Consolas" pitchFamily="49" charset="0"/>
                <a:cs typeface="Consolas" pitchFamily="49" charset="0"/>
              </a:rPr>
              <a:t>V_BGCompanies</a:t>
            </a:r>
          </a:p>
          <a:p>
            <a:pPr>
              <a:lnSpc>
                <a:spcPct val="100000"/>
              </a:lnSpc>
            </a:pPr>
            <a:r>
              <a:rPr lang="en-US" noProof="1" smtClean="0"/>
              <a:t>Stored procedures names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usp_ </a:t>
            </a:r>
            <a:r>
              <a:rPr lang="en-US" noProof="1" smtClean="0"/>
              <a:t>+ </a:t>
            </a:r>
            <a:r>
              <a:rPr lang="en-US" noProof="1" smtClean="0">
                <a:solidFill>
                  <a:schemeClr val="accent5">
                    <a:lumMod val="20000"/>
                    <a:lumOff val="80000"/>
                  </a:schemeClr>
                </a:solidFill>
                <a:latin typeface="Consolas" pitchFamily="49" charset="0"/>
                <a:cs typeface="Consolas" pitchFamily="49" charset="0"/>
              </a:rPr>
              <a:t>name</a:t>
            </a:r>
          </a:p>
          <a:p>
            <a:pPr lvl="1">
              <a:lnSpc>
                <a:spcPct val="100000"/>
              </a:lnSpc>
            </a:pPr>
            <a:r>
              <a:rPr lang="en-US" noProof="1" smtClean="0"/>
              <a:t>Example: </a:t>
            </a:r>
            <a:r>
              <a:rPr lang="en-US" noProof="1" smtClean="0">
                <a:solidFill>
                  <a:schemeClr val="accent5">
                    <a:lumMod val="20000"/>
                    <a:lumOff val="80000"/>
                  </a:schemeClr>
                </a:solidFill>
                <a:latin typeface="Consolas" pitchFamily="49" charset="0"/>
                <a:cs typeface="Consolas" pitchFamily="49" charset="0"/>
              </a:rPr>
              <a:t>usp_InsertCustomer(@name)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571789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19600"/>
            <a:ext cx="7696200" cy="1219200"/>
          </a:xfrm>
        </p:spPr>
        <p:txBody>
          <a:bodyPr/>
          <a:lstStyle/>
          <a:p>
            <a:pPr algn="ctr">
              <a:lnSpc>
                <a:spcPts val="4800"/>
              </a:lnSpc>
            </a:pPr>
            <a:r>
              <a:rPr lang="en-US" dirty="0" smtClean="0"/>
              <a:t>Database Modeling with</a:t>
            </a:r>
            <a:r>
              <a:rPr lang="bg-BG" dirty="0" smtClean="0"/>
              <a:t> </a:t>
            </a:r>
            <a:r>
              <a:rPr lang="en-US" dirty="0" smtClean="0"/>
              <a:t>SQL Server Management Studio</a:t>
            </a:r>
            <a:endParaRPr lang="en-US" dirty="0"/>
          </a:p>
        </p:txBody>
      </p:sp>
      <p:sp>
        <p:nvSpPr>
          <p:cNvPr id="3" name="Content Placeholder 2"/>
          <p:cNvSpPr>
            <a:spLocks noGrp="1"/>
          </p:cNvSpPr>
          <p:nvPr>
            <p:ph idx="1"/>
          </p:nvPr>
        </p:nvSpPr>
        <p:spPr>
          <a:xfrm>
            <a:off x="2971800" y="5791200"/>
            <a:ext cx="3276600" cy="609600"/>
          </a:xfrm>
        </p:spPr>
        <p:txBody>
          <a:bodyPr/>
          <a:lstStyle/>
          <a:p>
            <a:pPr marL="0" lvl="1" indent="0" algn="ctr">
              <a:buNone/>
            </a:pPr>
            <a:r>
              <a:rPr lang="en-US" dirty="0" smtClean="0"/>
              <a:t>Live Demo</a:t>
            </a:r>
            <a:endParaRPr lang="en-US" dirty="0"/>
          </a:p>
        </p:txBody>
      </p:sp>
      <p:pic>
        <p:nvPicPr>
          <p:cNvPr id="5" name="Picture 6" descr="http://www.artistsvalley.com/vector/images/vector-database-icons-ai-preview-002.jpg"/>
          <p:cNvPicPr>
            <a:picLocks noChangeAspect="1" noChangeArrowheads="1"/>
          </p:cNvPicPr>
          <p:nvPr/>
        </p:nvPicPr>
        <p:blipFill>
          <a:blip r:embed="rId2" cstate="screen"/>
          <a:srcRect/>
          <a:stretch>
            <a:fillRect/>
          </a:stretch>
        </p:blipFill>
        <p:spPr bwMode="auto">
          <a:xfrm>
            <a:off x="2956254" y="1222672"/>
            <a:ext cx="3911406" cy="2607602"/>
          </a:xfrm>
          <a:prstGeom prst="roundRect">
            <a:avLst>
              <a:gd name="adj" fmla="val 2250"/>
            </a:avLst>
          </a:prstGeom>
          <a:noFill/>
        </p:spPr>
      </p:pic>
      <p:pic>
        <p:nvPicPr>
          <p:cNvPr id="6" name="Picture 4" descr="C:\Trash\db-diagram-sql-server.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1228860" y="855758"/>
            <a:ext cx="3855786" cy="2801842"/>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000963">
            <a:off x="983183" y="2885181"/>
            <a:ext cx="7308914" cy="1675524"/>
          </a:xfrm>
          <a:prstGeom prst="roundRect">
            <a:avLst>
              <a:gd name="adj" fmla="val 3676"/>
            </a:avLst>
          </a:prstGeom>
          <a:solidFill>
            <a:schemeClr val="tx2">
              <a:lumMod val="20000"/>
              <a:lumOff val="80000"/>
            </a:schemeClr>
          </a:solidFill>
          <a:ln w="28575">
            <a:solidFill>
              <a:schemeClr val="accent5">
                <a:lumMod val="75000"/>
              </a:schemeClr>
            </a:solidFill>
          </a:ln>
          <a:scene3d>
            <a:camera prst="isometricOffAxis2Top"/>
            <a:lightRig rig="threePt" dir="t"/>
          </a:scene3d>
        </p:spPr>
      </p:pic>
      <p:pic>
        <p:nvPicPr>
          <p:cNvPr id="6146" name="Picture 2" descr="http://dryicons.com/files/previews/simplistica_preview.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60946">
            <a:off x="6472786" y="897105"/>
            <a:ext cx="1618287" cy="1705219"/>
          </a:xfrm>
          <a:prstGeom prst="roundRect">
            <a:avLst>
              <a:gd name="adj" fmla="val 8165"/>
            </a:avLst>
          </a:prstGeom>
          <a:noFill/>
          <a:ln>
            <a:solidFill>
              <a:schemeClr val="accent5">
                <a:lumMod val="75000"/>
              </a:schemeClr>
            </a:solidFill>
          </a:ln>
          <a:effectLst>
            <a:outerShdw blurRad="114300" dist="63500" sx="110000" sy="110000" algn="tl" rotWithShape="0">
              <a:prstClr val="black">
                <a:alpha val="30000"/>
              </a:prstClr>
            </a:outerShdw>
          </a:effectLst>
        </p:spPr>
      </p:pic>
    </p:spTree>
    <p:extLst>
      <p:ext uri="{BB962C8B-B14F-4D97-AF65-F5344CB8AC3E}">
        <p14:creationId xmlns:p14="http://schemas.microsoft.com/office/powerpoint/2010/main" val="1719515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21323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510686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987550"/>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443163"/>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nvGraphicFramePr>
        <p:xfrm>
          <a:off x="1765300" y="4267200"/>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5038411"/>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888554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26945672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191000"/>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4917279"/>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4400" y="533400"/>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1752600"/>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348692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Structured Query Language (SQL)</a:t>
            </a:r>
          </a:p>
          <a:p>
            <a:pPr lvl="1">
              <a:lnSpc>
                <a:spcPct val="100000"/>
              </a:lnSpc>
            </a:pPr>
            <a:r>
              <a:rPr lang="en-US" dirty="0"/>
              <a:t>Declarative language for query and manipulation of relational data</a:t>
            </a:r>
          </a:p>
          <a:p>
            <a:pPr>
              <a:lnSpc>
                <a:spcPct val="100000"/>
              </a:lnSpc>
            </a:pPr>
            <a:r>
              <a:rPr lang="en-US" dirty="0"/>
              <a:t>SQL consists of:</a:t>
            </a:r>
          </a:p>
          <a:p>
            <a:pPr lvl="1">
              <a:lnSpc>
                <a:spcPct val="100000"/>
              </a:lnSpc>
            </a:pPr>
            <a:r>
              <a:rPr lang="en-US" dirty="0"/>
              <a:t>Data Manipulation Language (DML)</a:t>
            </a:r>
          </a:p>
          <a:p>
            <a:pPr marL="1265238" lvl="2" indent="-350838">
              <a:lnSpc>
                <a:spcPct val="100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100000"/>
              </a:lnSpc>
            </a:pPr>
            <a:r>
              <a:rPr lang="en-US" dirty="0"/>
              <a:t>Data Definition Language (DDL)</a:t>
            </a:r>
          </a:p>
          <a:p>
            <a:pPr marL="1265238" lvl="2" indent="-350838">
              <a:lnSpc>
                <a:spcPct val="100000"/>
              </a:lnSpc>
            </a:pPr>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100000"/>
              </a:lnSpc>
            </a:pPr>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61305726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535416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3462735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(4)</a:t>
            </a:r>
            <a:endParaRPr lang="bg-BG" dirty="0"/>
          </a:p>
        </p:txBody>
      </p:sp>
      <p:sp>
        <p:nvSpPr>
          <p:cNvPr id="463875" name="Rectangle 3"/>
          <p:cNvSpPr>
            <a:spLocks noGrp="1" noChangeArrowheads="1"/>
          </p:cNvSpPr>
          <p:nvPr>
            <p:ph idx="1"/>
          </p:nvPr>
        </p:nvSpPr>
        <p:spPr/>
        <p:txBody>
          <a:bodyPr/>
          <a:lstStyle/>
          <a:p>
            <a:pPr marL="609600" indent="-609600">
              <a:lnSpc>
                <a:spcPts val="3600"/>
              </a:lnSpc>
              <a:buFont typeface="+mj-lt"/>
              <a:buAutoNum type="arabicPeriod" startAt="18"/>
            </a:pPr>
            <a:r>
              <a:rPr lang="en-US" dirty="0"/>
              <a:t>Selecting Data From Multiple Tables</a:t>
            </a:r>
          </a:p>
          <a:p>
            <a:pPr marL="722313" lvl="1" indent="349250">
              <a:lnSpc>
                <a:spcPts val="3600"/>
              </a:lnSpc>
            </a:pPr>
            <a:r>
              <a:rPr lang="en-US" dirty="0"/>
              <a:t>Natural Joins</a:t>
            </a:r>
          </a:p>
          <a:p>
            <a:pPr marL="722313" lvl="1" indent="349250">
              <a:lnSpc>
                <a:spcPts val="36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ts val="36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ts val="3600"/>
              </a:lnSpc>
            </a:pPr>
            <a:r>
              <a:rPr lang="en-US" dirty="0"/>
              <a:t>Left, Right and Full Outer Joins</a:t>
            </a:r>
          </a:p>
          <a:p>
            <a:pPr marL="722313" lvl="1" indent="349250">
              <a:lnSpc>
                <a:spcPts val="3600"/>
              </a:lnSpc>
            </a:pPr>
            <a:r>
              <a:rPr lang="en-US" dirty="0"/>
              <a:t>Cross Joins</a:t>
            </a:r>
          </a:p>
          <a:p>
            <a:pPr marL="609600" indent="-609600">
              <a:lnSpc>
                <a:spcPts val="3600"/>
              </a:lnSpc>
              <a:buFont typeface="+mj-lt"/>
              <a:buAutoNum type="arabicPeriod" startAt="18"/>
            </a:pPr>
            <a:r>
              <a:rPr lang="en-US" dirty="0"/>
              <a:t>Inserting Data</a:t>
            </a:r>
          </a:p>
          <a:p>
            <a:pPr marL="609600" indent="-609600">
              <a:lnSpc>
                <a:spcPts val="3600"/>
              </a:lnSpc>
              <a:buFont typeface="+mj-lt"/>
              <a:buAutoNum type="arabicPeriod" startAt="18"/>
            </a:pPr>
            <a:r>
              <a:rPr lang="en-US" dirty="0"/>
              <a:t>Updating Data</a:t>
            </a:r>
          </a:p>
          <a:p>
            <a:pPr marL="609600" indent="-609600">
              <a:lnSpc>
                <a:spcPts val="3600"/>
              </a:lnSpc>
              <a:buFont typeface="+mj-lt"/>
              <a:buAutoNum type="arabicPeriod" startAt="18"/>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95234" name="Picture 2" descr="http://www.sandia.gov/materials/science/nmr_lab/images/books.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346239330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486403" name="Rectangle 3"/>
          <p:cNvSpPr>
            <a:spLocks noChangeArrowheads="1"/>
          </p:cNvSpPr>
          <p:nvPr/>
        </p:nvSpPr>
        <p:spPr bwMode="auto">
          <a:xfrm>
            <a:off x="611188" y="914400"/>
            <a:ext cx="7923212"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428784664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6690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20553388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80901"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385348703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1196975"/>
            <a:ext cx="8642350" cy="5472113"/>
          </a:xfrm>
        </p:spPr>
        <p:txBody>
          <a:bodyPr/>
          <a:lstStyle/>
          <a:p>
            <a:pPr lvl="1">
              <a:lnSpc>
                <a:spcPct val="100000"/>
              </a:lnSpc>
            </a:pPr>
            <a:endParaRPr lang="en-US" sz="3200" dirty="0"/>
          </a:p>
          <a:p>
            <a:pPr lvl="1">
              <a:lnSpc>
                <a:spcPct val="100000"/>
              </a:lnSpc>
            </a:pPr>
            <a:endParaRPr lang="en-US" sz="3200" dirty="0"/>
          </a:p>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38800" y="4191000"/>
            <a:ext cx="3048000" cy="2286000"/>
          </a:xfrm>
          <a:prstGeom prst="rect">
            <a:avLst/>
          </a:prstGeom>
          <a:ln>
            <a:noFill/>
          </a:ln>
          <a:effectLst>
            <a:softEdge rad="112500"/>
          </a:effectLst>
        </p:spPr>
      </p:pic>
    </p:spTree>
    <p:extLst>
      <p:ext uri="{BB962C8B-B14F-4D97-AF65-F5344CB8AC3E}">
        <p14:creationId xmlns:p14="http://schemas.microsoft.com/office/powerpoint/2010/main" val="1560504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r>
              <a:rPr lang="en-US" dirty="0"/>
              <a:t>Selecting all columns from departments</a:t>
            </a:r>
          </a:p>
          <a:p>
            <a:endParaRPr lang="en-US" dirty="0"/>
          </a:p>
          <a:p>
            <a:endParaRPr lang="en-US" dirty="0"/>
          </a:p>
          <a:p>
            <a:endParaRPr lang="en-US" dirty="0"/>
          </a:p>
          <a:p>
            <a:endParaRPr lang="en-US" sz="2400" dirty="0"/>
          </a:p>
          <a:p>
            <a:pPr>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3653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31248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6804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0449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7204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620000" cy="990600"/>
          </a:xfrm>
        </p:spPr>
        <p:txBody>
          <a:bodyPr/>
          <a:lstStyle/>
          <a:p>
            <a:r>
              <a:rPr lang="en-US" dirty="0" smtClean="0"/>
              <a:t>Relational Data</a:t>
            </a:r>
            <a:r>
              <a:rPr lang="bg-BG" dirty="0" smtClean="0"/>
              <a:t> </a:t>
            </a:r>
            <a:r>
              <a:rPr lang="en-US" dirty="0" smtClean="0"/>
              <a:t>Modeling</a:t>
            </a:r>
            <a:endParaRPr lang="en-US" dirty="0"/>
          </a:p>
        </p:txBody>
      </p:sp>
      <p:sp>
        <p:nvSpPr>
          <p:cNvPr id="3" name="Subtitle 2"/>
          <p:cNvSpPr>
            <a:spLocks noGrp="1"/>
          </p:cNvSpPr>
          <p:nvPr>
            <p:ph type="subTitle" idx="1"/>
          </p:nvPr>
        </p:nvSpPr>
        <p:spPr>
          <a:xfrm>
            <a:off x="1752600" y="2209800"/>
            <a:ext cx="5638800" cy="569120"/>
          </a:xfrm>
        </p:spPr>
        <p:txBody>
          <a:bodyPr/>
          <a:lstStyle/>
          <a:p>
            <a:pPr>
              <a:lnSpc>
                <a:spcPct val="110000"/>
              </a:lnSpc>
            </a:pPr>
            <a:endParaRPr lang="en-US" dirty="0" smtClean="0"/>
          </a:p>
          <a:p>
            <a:pPr>
              <a:lnSpc>
                <a:spcPct val="110000"/>
              </a:lnSpc>
            </a:pPr>
            <a:r>
              <a:rPr lang="en-US" dirty="0" smtClean="0"/>
              <a:t>Fundamental</a:t>
            </a:r>
            <a:r>
              <a:rPr lang="bg-BG" dirty="0" smtClean="0"/>
              <a:t> </a:t>
            </a:r>
            <a:r>
              <a:rPr lang="en-US" dirty="0" smtClean="0"/>
              <a:t>Concepts</a:t>
            </a:r>
          </a:p>
          <a:p>
            <a:pPr>
              <a:lnSpc>
                <a:spcPct val="110000"/>
              </a:lnSpc>
            </a:pPr>
            <a:endParaRPr lang="en-US" noProof="1" smtClean="0"/>
          </a:p>
        </p:txBody>
      </p:sp>
      <p:pic>
        <p:nvPicPr>
          <p:cNvPr id="44038" name="Picture 6" descr="http://www.artistsvalley.com/vector/images/vector-database-icons-ai-preview-002.jpg"/>
          <p:cNvPicPr>
            <a:picLocks noChangeAspect="1" noChangeArrowheads="1"/>
          </p:cNvPicPr>
          <p:nvPr/>
        </p:nvPicPr>
        <p:blipFill>
          <a:blip r:embed="rId2" cstate="screen"/>
          <a:srcRect/>
          <a:stretch>
            <a:fillRect/>
          </a:stretch>
        </p:blipFill>
        <p:spPr bwMode="auto">
          <a:xfrm>
            <a:off x="2702616" y="3116194"/>
            <a:ext cx="4764984" cy="3176654"/>
          </a:xfrm>
          <a:prstGeom prst="roundRect">
            <a:avLst>
              <a:gd name="adj" fmla="val 2250"/>
            </a:avLst>
          </a:prstGeom>
          <a:noFill/>
        </p:spPr>
      </p:pic>
      <p:pic>
        <p:nvPicPr>
          <p:cNvPr id="44039" name="Picture 7" descr="C:\Trash\zeroes-ones.png"/>
          <p:cNvPicPr>
            <a:picLocks noChangeAspect="1" noChangeArrowheads="1"/>
          </p:cNvPicPr>
          <p:nvPr/>
        </p:nvPicPr>
        <p:blipFill>
          <a:blip r:embed="rId3" cstate="screen"/>
          <a:srcRect/>
          <a:stretch>
            <a:fillRect/>
          </a:stretch>
        </p:blipFill>
        <p:spPr bwMode="auto">
          <a:xfrm>
            <a:off x="6791325" y="5105400"/>
            <a:ext cx="1362075" cy="1362075"/>
          </a:xfrm>
          <a:prstGeom prst="rect">
            <a:avLst/>
          </a:prstGeom>
          <a:noFill/>
        </p:spPr>
      </p:pic>
      <p:pic>
        <p:nvPicPr>
          <p:cNvPr id="44040" name="Picture 8" descr="C:\Trash\data-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3852790">
            <a:off x="1109748" y="3037252"/>
            <a:ext cx="2681298" cy="2962584"/>
          </a:xfrm>
          <a:prstGeom prst="rect">
            <a:avLst/>
          </a:prstGeom>
          <a:noFill/>
        </p:spPr>
      </p:pic>
    </p:spTree>
    <p:extLst>
      <p:ext uri="{BB962C8B-B14F-4D97-AF65-F5344CB8AC3E}">
        <p14:creationId xmlns:p14="http://schemas.microsoft.com/office/powerpoint/2010/main" val="3095498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dirty="0"/>
              <a:t>A literal is a character, a number, or a date included in the </a:t>
            </a:r>
            <a:r>
              <a:rPr lang="en-US" dirty="0">
                <a:solidFill>
                  <a:schemeClr val="accent5">
                    <a:lumMod val="20000"/>
                    <a:lumOff val="80000"/>
                  </a:schemeClr>
                </a:solidFill>
                <a:latin typeface="Consolas" pitchFamily="49" charset="0"/>
              </a:rPr>
              <a:t>SELECT</a:t>
            </a:r>
            <a:r>
              <a:rPr lang="en-US" dirty="0"/>
              <a:t> list</a:t>
            </a:r>
          </a:p>
          <a:p>
            <a:pPr>
              <a:lnSpc>
                <a:spcPct val="100000"/>
              </a:lnSpc>
            </a:pPr>
            <a:r>
              <a:rPr lang="en-US" dirty="0"/>
              <a:t>Date and character literal values must be enclosed within single quotation marks</a:t>
            </a:r>
          </a:p>
          <a:p>
            <a:pPr>
              <a:lnSpc>
                <a:spcPct val="100000"/>
              </a:lnSpc>
            </a:pPr>
            <a:r>
              <a:rPr lang="en-US"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06884" name="Rectangle 4"/>
          <p:cNvSpPr>
            <a:spLocks noChangeArrowheads="1"/>
          </p:cNvSpPr>
          <p:nvPr/>
        </p:nvSpPr>
        <p:spPr bwMode="auto">
          <a:xfrm>
            <a:off x="838200" y="4245114"/>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599124642"/>
              </p:ext>
            </p:extLst>
          </p:nvPr>
        </p:nvGraphicFramePr>
        <p:xfrm>
          <a:off x="838200" y="51160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35107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pPr>
            <a:r>
              <a:rPr lang="en-US" dirty="0"/>
              <a:t>The default display of queries is all rows, including duplicate rows</a:t>
            </a:r>
          </a:p>
          <a:p>
            <a:pPr>
              <a:lnSpc>
                <a:spcPct val="100000"/>
              </a:lnSpc>
            </a:pPr>
            <a:endParaRPr lang="en-US" dirty="0"/>
          </a:p>
          <a:p>
            <a:pPr>
              <a:lnSpc>
                <a:spcPct val="100000"/>
              </a:lnSpc>
              <a:buNone/>
            </a:pPr>
            <a:endParaRPr lang="en-US" dirty="0"/>
          </a:p>
          <a:p>
            <a:pPr>
              <a:lnSpc>
                <a:spcPct val="100000"/>
              </a:lnSpc>
              <a:spcBef>
                <a:spcPts val="1800"/>
              </a:spcBef>
            </a:pPr>
            <a:r>
              <a:rPr lang="en-US" dirty="0" smtClean="0"/>
              <a:t>Eliminate </a:t>
            </a:r>
            <a:r>
              <a:rPr lang="en-US" dirty="0"/>
              <a:t>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75274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000"/>
              </a:spcBef>
            </a:pPr>
            <a:endParaRPr lang="en-US" sz="3000" dirty="0" smtClean="0">
              <a:solidFill>
                <a:schemeClr val="accent5">
                  <a:lumMod val="20000"/>
                  <a:lumOff val="80000"/>
                </a:schemeClr>
              </a:solidFill>
              <a:latin typeface="Consolas" pitchFamily="49" charset="0"/>
              <a:cs typeface="Consolas" pitchFamily="49" charset="0"/>
            </a:endParaRPr>
          </a:p>
          <a:p>
            <a:pPr>
              <a:lnSpc>
                <a:spcPct val="100000"/>
              </a:lnSpc>
            </a:pPr>
            <a:r>
              <a:rPr lang="en-US" sz="3000" dirty="0" smtClean="0">
                <a:solidFill>
                  <a:schemeClr val="accent5">
                    <a:lumMod val="20000"/>
                    <a:lumOff val="80000"/>
                  </a:schemeClr>
                </a:solidFill>
                <a:latin typeface="Consolas" pitchFamily="49" charset="0"/>
                <a:cs typeface="Consolas" pitchFamily="49" charset="0"/>
              </a:rPr>
              <a:t>INTERSECT</a:t>
            </a:r>
            <a:r>
              <a:rPr lang="en-US" sz="3000" dirty="0" smtClean="0"/>
              <a:t> </a:t>
            </a:r>
            <a:r>
              <a:rPr lang="en-US" sz="3000" dirty="0"/>
              <a:t>/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1182724" name="Rectangle 4"/>
          <p:cNvSpPr>
            <a:spLocks noChangeArrowheads="1"/>
          </p:cNvSpPr>
          <p:nvPr/>
        </p:nvSpPr>
        <p:spPr bwMode="auto">
          <a:xfrm>
            <a:off x="828675" y="3171444"/>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nvGraphicFramePr>
        <p:xfrm>
          <a:off x="6553200" y="3095244"/>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31958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a:xfrm>
            <a:off x="228600" y="914400"/>
            <a:ext cx="8686800" cy="5638800"/>
          </a:xfrm>
        </p:spPr>
        <p:txBody>
          <a:bodyPr/>
          <a:lstStyle/>
          <a:p>
            <a:pPr>
              <a:lnSpc>
                <a:spcPct val="100000"/>
              </a:lnSpc>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lnSpc>
                <a:spcPct val="100000"/>
              </a:lnSpc>
            </a:pPr>
            <a:endParaRPr lang="en-US" dirty="0"/>
          </a:p>
          <a:p>
            <a:pPr>
              <a:lnSpc>
                <a:spcPct val="100000"/>
              </a:lnSpc>
              <a:buNone/>
            </a:pPr>
            <a:endParaRPr lang="en-US" dirty="0"/>
          </a:p>
          <a:p>
            <a:pPr>
              <a:lnSpc>
                <a:spcPct val="100000"/>
              </a:lnSpc>
            </a:pPr>
            <a:endParaRPr lang="en-US" dirty="0" smtClean="0"/>
          </a:p>
          <a:p>
            <a:pPr>
              <a:lnSpc>
                <a:spcPct val="100000"/>
              </a:lnSpc>
            </a:pPr>
            <a:r>
              <a:rPr lang="en-US" dirty="0" smtClean="0"/>
              <a:t>More </a:t>
            </a:r>
            <a:r>
              <a:rPr lang="en-US" dirty="0"/>
              <a:t>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510980" name="Rectangle 4"/>
          <p:cNvSpPr>
            <a:spLocks noChangeArrowheads="1"/>
          </p:cNvSpPr>
          <p:nvPr/>
        </p:nvSpPr>
        <p:spPr bwMode="auto">
          <a:xfrm>
            <a:off x="827088" y="23341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7023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nvGraphicFramePr>
        <p:xfrm>
          <a:off x="4586288" y="20574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976418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
        <p:nvSpPr>
          <p:cNvPr id="513028" name="Rectangle 4"/>
          <p:cNvSpPr>
            <a:spLocks noChangeArrowheads="1"/>
          </p:cNvSpPr>
          <p:nvPr/>
        </p:nvSpPr>
        <p:spPr bwMode="auto">
          <a:xfrm>
            <a:off x="827088" y="18067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406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50292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36256009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12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1198084" name="Rectangle 4"/>
          <p:cNvSpPr>
            <a:spLocks noChangeArrowheads="1"/>
          </p:cNvSpPr>
          <p:nvPr/>
        </p:nvSpPr>
        <p:spPr bwMode="auto">
          <a:xfrm>
            <a:off x="827088" y="18288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797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346289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noFill/>
          <a:ln/>
        </p:spPr>
        <p:txBody>
          <a:bodyPr/>
          <a:lstStyle/>
          <a:p>
            <a:pPr>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7627388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spcBef>
                <a:spcPct val="35000"/>
              </a:spcBef>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spcBef>
                <a:spcPct val="35000"/>
              </a:spcBef>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spcBef>
                <a:spcPct val="35000"/>
              </a:spcBef>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
        <p:nvSpPr>
          <p:cNvPr id="517124" name="Rectangle 4"/>
          <p:cNvSpPr>
            <a:spLocks noChangeArrowheads="1"/>
          </p:cNvSpPr>
          <p:nvPr/>
        </p:nvSpPr>
        <p:spPr bwMode="auto">
          <a:xfrm>
            <a:off x="827088" y="3357563"/>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nvGraphicFramePr>
        <p:xfrm>
          <a:off x="5256213" y="30480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060950"/>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nvGraphicFramePr>
        <p:xfrm>
          <a:off x="5256213" y="49339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36265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7244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smtClean="0"/>
              <a:t>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2156334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028856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a:t>
            </a:r>
            <a:r>
              <a:rPr lang="bg-BG" dirty="0" smtClean="0"/>
              <a:t> </a:t>
            </a:r>
            <a:r>
              <a:rPr lang="en-US" dirty="0" smtClean="0"/>
              <a:t>Database</a:t>
            </a:r>
            <a:r>
              <a:rPr lang="bg-BG" dirty="0" smtClean="0"/>
              <a:t> </a:t>
            </a:r>
            <a:r>
              <a:rPr lang="en-US" dirty="0" smtClean="0"/>
              <a:t>Design</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Steps in the database design process:</a:t>
            </a:r>
          </a:p>
          <a:p>
            <a:pPr lvl="1">
              <a:lnSpc>
                <a:spcPct val="100000"/>
              </a:lnSpc>
            </a:pPr>
            <a:r>
              <a:rPr lang="en-US" dirty="0" smtClean="0"/>
              <a:t>Identification of the entities</a:t>
            </a:r>
          </a:p>
          <a:p>
            <a:pPr lvl="1">
              <a:lnSpc>
                <a:spcPct val="100000"/>
              </a:lnSpc>
            </a:pPr>
            <a:r>
              <a:rPr lang="en-US" dirty="0" smtClean="0"/>
              <a:t>Identification of the columns in the</a:t>
            </a:r>
            <a:r>
              <a:rPr lang="bg-BG" dirty="0" smtClean="0"/>
              <a:t> </a:t>
            </a:r>
            <a:r>
              <a:rPr lang="en-US" dirty="0" smtClean="0"/>
              <a:t>tables</a:t>
            </a:r>
          </a:p>
          <a:p>
            <a:pPr lvl="1">
              <a:lnSpc>
                <a:spcPct val="100000"/>
              </a:lnSpc>
            </a:pPr>
            <a:r>
              <a:rPr lang="en-US" dirty="0" smtClean="0"/>
              <a:t>Defining a</a:t>
            </a:r>
            <a:r>
              <a:rPr lang="bg-BG" dirty="0" smtClean="0"/>
              <a:t> </a:t>
            </a:r>
            <a:r>
              <a:rPr lang="en-US" dirty="0" smtClean="0"/>
              <a:t>primary key for each</a:t>
            </a:r>
            <a:r>
              <a:rPr lang="bg-BG" dirty="0" smtClean="0"/>
              <a:t> </a:t>
            </a:r>
            <a:r>
              <a:rPr lang="en-US" dirty="0" smtClean="0"/>
              <a:t>entity table</a:t>
            </a:r>
            <a:endParaRPr lang="bg-BG" dirty="0" smtClean="0"/>
          </a:p>
          <a:p>
            <a:pPr lvl="1">
              <a:lnSpc>
                <a:spcPct val="100000"/>
              </a:lnSpc>
            </a:pPr>
            <a:r>
              <a:rPr lang="en-US" dirty="0" smtClean="0"/>
              <a:t>Identification and modeling of relationships</a:t>
            </a:r>
            <a:endParaRPr lang="bg-BG" dirty="0" smtClean="0"/>
          </a:p>
          <a:p>
            <a:pPr marL="1163638" lvl="2" indent="-514350">
              <a:lnSpc>
                <a:spcPct val="100000"/>
              </a:lnSpc>
            </a:pPr>
            <a:r>
              <a:rPr lang="en-US" dirty="0" smtClean="0"/>
              <a:t>Multiplicity of relationships</a:t>
            </a:r>
            <a:endParaRPr lang="bg-BG" dirty="0" smtClean="0"/>
          </a:p>
          <a:p>
            <a:pPr lvl="1">
              <a:lnSpc>
                <a:spcPct val="100000"/>
              </a:lnSpc>
            </a:pPr>
            <a:r>
              <a:rPr lang="en-US" dirty="0" smtClean="0"/>
              <a:t>Defining other constraints</a:t>
            </a:r>
          </a:p>
          <a:p>
            <a:pPr lvl="1">
              <a:lnSpc>
                <a:spcPct val="100000"/>
              </a:lnSpc>
            </a:pPr>
            <a:r>
              <a:rPr lang="en-US" dirty="0" smtClean="0"/>
              <a:t>Filling test data in the tables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892121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23268" name="Rectangle 4"/>
          <p:cNvSpPr>
            <a:spLocks noChangeArrowheads="1"/>
          </p:cNvSpPr>
          <p:nvPr/>
        </p:nvSpPr>
        <p:spPr bwMode="auto">
          <a:xfrm>
            <a:off x="838200" y="18288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665995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pic>
        <p:nvPicPr>
          <p:cNvPr id="47106" name="Picture 2" descr="http://matuszek.org/functions/fig4.gif"/>
          <p:cNvPicPr>
            <a:picLocks noChangeAspect="1" noChangeArrowheads="1"/>
          </p:cNvPicPr>
          <p:nvPr/>
        </p:nvPicPr>
        <p:blipFill>
          <a:blip r:embed="rId2" cstate="email">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40690238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spcBef>
                <a:spcPts val="1200"/>
              </a:spcBef>
            </a:pPr>
            <a:r>
              <a:rPr lang="en-US" dirty="0"/>
              <a:t>Inner joins</a:t>
            </a:r>
          </a:p>
          <a:p>
            <a:pPr>
              <a:spcBef>
                <a:spcPts val="1200"/>
              </a:spcBef>
            </a:pPr>
            <a:r>
              <a:rPr lang="en-US" dirty="0"/>
              <a:t>Left, right and full outer joins</a:t>
            </a:r>
          </a:p>
          <a:p>
            <a:pPr>
              <a:spcBef>
                <a:spcPts val="1200"/>
              </a:spcBef>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email">
            <a:lum bright="-30000" contrast="20000"/>
            <a:extLst>
              <a:ext uri="{28A0092B-C50C-407E-A947-70E740481C1C}">
                <a14:useLocalDpi xmlns:a14="http://schemas.microsoft.com/office/drawing/2010/main"/>
              </a:ext>
            </a:extLst>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356835850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51273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228477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145451707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76</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875472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77</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0858715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620516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27588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a:t>
            </a:r>
            <a:r>
              <a:rPr lang="bg-BG" dirty="0" smtClean="0"/>
              <a:t> </a:t>
            </a:r>
            <a:r>
              <a:rPr lang="en-US" dirty="0" smtClean="0"/>
              <a:t>Entities</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Entity tables represent objects from the real world</a:t>
            </a:r>
            <a:endParaRPr lang="bg-BG" dirty="0" smtClean="0"/>
          </a:p>
          <a:p>
            <a:pPr lvl="1">
              <a:lnSpc>
                <a:spcPct val="100000"/>
              </a:lnSpc>
            </a:pPr>
            <a:r>
              <a:rPr lang="en-US" dirty="0" smtClean="0"/>
              <a:t>Most often they are nouns in the specification</a:t>
            </a:r>
            <a:endParaRPr lang="bg-BG" dirty="0" smtClean="0"/>
          </a:p>
          <a:p>
            <a:pPr lvl="1">
              <a:lnSpc>
                <a:spcPct val="100000"/>
              </a:lnSpc>
            </a:pPr>
            <a:r>
              <a:rPr lang="en-US" dirty="0" smtClean="0"/>
              <a:t>For example</a:t>
            </a:r>
            <a:r>
              <a:rPr lang="bg-BG" dirty="0" smtClean="0"/>
              <a:t>:</a:t>
            </a:r>
          </a:p>
          <a:p>
            <a:pPr lvl="1">
              <a:lnSpc>
                <a:spcPct val="100000"/>
              </a:lnSpc>
            </a:pPr>
            <a:endParaRPr lang="bg-BG" dirty="0" smtClean="0"/>
          </a:p>
          <a:p>
            <a:pPr lvl="1">
              <a:lnSpc>
                <a:spcPct val="100000"/>
              </a:lnSpc>
              <a:buFontTx/>
              <a:buNone/>
            </a:pPr>
            <a:endParaRPr lang="bg-BG" dirty="0" smtClean="0"/>
          </a:p>
          <a:p>
            <a:pPr lvl="1">
              <a:lnSpc>
                <a:spcPct val="100000"/>
              </a:lnSpc>
            </a:pPr>
            <a:endParaRPr lang="bg-BG" dirty="0" smtClean="0"/>
          </a:p>
          <a:p>
            <a:pPr lvl="1">
              <a:lnSpc>
                <a:spcPct val="100000"/>
              </a:lnSpc>
              <a:spcBef>
                <a:spcPts val="2400"/>
              </a:spcBef>
            </a:pPr>
            <a:r>
              <a:rPr lang="en-US" dirty="0" smtClean="0"/>
              <a:t>Entities</a:t>
            </a:r>
            <a:r>
              <a:rPr lang="bg-BG" dirty="0" smtClean="0"/>
              <a:t>: </a:t>
            </a:r>
            <a:r>
              <a:rPr lang="en-US" dirty="0" smtClean="0">
                <a:solidFill>
                  <a:schemeClr val="accent5">
                    <a:lumMod val="20000"/>
                    <a:lumOff val="80000"/>
                  </a:schemeClr>
                </a:solidFill>
                <a:latin typeface="Consolas" pitchFamily="49" charset="0"/>
                <a:cs typeface="Consolas" pitchFamily="49" charset="0"/>
              </a:rPr>
              <a:t>Student</a:t>
            </a:r>
            <a:r>
              <a:rPr lang="bg-BG" dirty="0" smtClean="0"/>
              <a:t>, </a:t>
            </a:r>
            <a:r>
              <a:rPr lang="en-US" dirty="0" smtClean="0">
                <a:solidFill>
                  <a:schemeClr val="accent5">
                    <a:lumMod val="20000"/>
                    <a:lumOff val="80000"/>
                  </a:schemeClr>
                </a:solidFill>
                <a:latin typeface="Consolas" pitchFamily="49" charset="0"/>
                <a:cs typeface="Consolas" pitchFamily="49" charset="0"/>
              </a:rPr>
              <a:t>Course</a:t>
            </a:r>
            <a:r>
              <a:rPr lang="bg-BG" dirty="0" smtClean="0"/>
              <a:t>, </a:t>
            </a:r>
            <a:r>
              <a:rPr lang="en-US" dirty="0" smtClean="0">
                <a:solidFill>
                  <a:schemeClr val="accent5">
                    <a:lumMod val="20000"/>
                    <a:lumOff val="80000"/>
                  </a:schemeClr>
                </a:solidFill>
                <a:latin typeface="Consolas" pitchFamily="49" charset="0"/>
                <a:cs typeface="Consolas" pitchFamily="49" charset="0"/>
              </a:rPr>
              <a:t>Town</a:t>
            </a:r>
            <a:endParaRPr lang="bg-BG"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5" name="Rectangle 4"/>
          <p:cNvSpPr>
            <a:spLocks noChangeArrowheads="1"/>
          </p:cNvSpPr>
          <p:nvPr/>
        </p:nvSpPr>
        <p:spPr bwMode="auto">
          <a:xfrm>
            <a:off x="609600" y="3515139"/>
            <a:ext cx="7848600" cy="18639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are trained in various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 and 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6" name="Rectangle 5"/>
          <p:cNvSpPr>
            <a:spLocks noChangeArrowheads="1"/>
          </p:cNvSpPr>
          <p:nvPr/>
        </p:nvSpPr>
        <p:spPr bwMode="auto">
          <a:xfrm>
            <a:off x="1467678" y="3925188"/>
            <a:ext cx="127552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7" name="Rectangle 6"/>
          <p:cNvSpPr>
            <a:spLocks noChangeArrowheads="1"/>
          </p:cNvSpPr>
          <p:nvPr/>
        </p:nvSpPr>
        <p:spPr bwMode="auto">
          <a:xfrm>
            <a:off x="6934200" y="3928646"/>
            <a:ext cx="1086678"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8" name="Rectangle 7"/>
          <p:cNvSpPr>
            <a:spLocks noChangeArrowheads="1"/>
          </p:cNvSpPr>
          <p:nvPr/>
        </p:nvSpPr>
        <p:spPr bwMode="auto">
          <a:xfrm>
            <a:off x="5390322" y="4273202"/>
            <a:ext cx="81169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17234304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958342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90600"/>
            <a:ext cx="8496300" cy="5535613"/>
          </a:xfrm>
        </p:spPr>
        <p:txBody>
          <a:bodyPr/>
          <a:lstStyle/>
          <a:p>
            <a:pPr>
              <a:lnSpc>
                <a:spcPct val="100000"/>
              </a:lnSpc>
              <a:spcBef>
                <a:spcPct val="25000"/>
              </a:spcBef>
            </a:pPr>
            <a:r>
              <a:rPr lang="en-US" dirty="0" smtClean="0"/>
              <a:t>Self-join </a:t>
            </a:r>
            <a:r>
              <a:rPr lang="en-US" dirty="0"/>
              <a:t>means to join a table to itself</a:t>
            </a:r>
          </a:p>
          <a:p>
            <a:pPr lvl="1">
              <a:lnSpc>
                <a:spcPct val="100000"/>
              </a:lnSpc>
              <a:spcBef>
                <a:spcPct val="25000"/>
              </a:spcBef>
            </a:pPr>
            <a:r>
              <a:rPr lang="en-US" dirty="0"/>
              <a:t>Always </a:t>
            </a:r>
            <a:r>
              <a:rPr lang="en-US" dirty="0" smtClean="0"/>
              <a:t>used </a:t>
            </a:r>
            <a:r>
              <a:rPr lang="en-US" dirty="0"/>
              <a:t>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26171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914400"/>
            <a:ext cx="8686800" cy="5611813"/>
          </a:xfrm>
        </p:spPr>
        <p:txBody>
          <a:bodyPr/>
          <a:lstStyle/>
          <a:p>
            <a:pPr>
              <a:lnSpc>
                <a:spcPct val="100000"/>
              </a:lnSpc>
            </a:pPr>
            <a:r>
              <a:rPr lang="en-US" sz="3000" dirty="0"/>
              <a:t>The </a:t>
            </a:r>
            <a:r>
              <a:rPr lang="en-US" sz="3000" dirty="0">
                <a:solidFill>
                  <a:schemeClr val="accent5">
                    <a:lumMod val="20000"/>
                    <a:lumOff val="80000"/>
                  </a:schemeClr>
                </a:solidFill>
                <a:latin typeface="Consolas" pitchFamily="49" charset="0"/>
                <a:cs typeface="Consolas" pitchFamily="49" charset="0"/>
              </a:rPr>
              <a:t>CROSS</a:t>
            </a:r>
            <a:r>
              <a:rPr lang="en-US" sz="3000" dirty="0">
                <a:solidFill>
                  <a:schemeClr val="accent5">
                    <a:lumMod val="20000"/>
                    <a:lumOff val="80000"/>
                  </a:schemeClr>
                </a:solidFill>
                <a:latin typeface="+mj-lt"/>
                <a:cs typeface="Consolas" pitchFamily="49" charset="0"/>
              </a:rPr>
              <a:t> </a:t>
            </a:r>
            <a:r>
              <a:rPr lang="en-US" sz="3000" dirty="0">
                <a:solidFill>
                  <a:schemeClr val="accent5">
                    <a:lumMod val="20000"/>
                    <a:lumOff val="80000"/>
                  </a:schemeClr>
                </a:solidFill>
                <a:latin typeface="Consolas" pitchFamily="49" charset="0"/>
                <a:cs typeface="Consolas" pitchFamily="49" charset="0"/>
              </a:rPr>
              <a:t>JOIN</a:t>
            </a:r>
            <a:r>
              <a:rPr lang="en-US" sz="3000" dirty="0">
                <a:solidFill>
                  <a:schemeClr val="accent5">
                    <a:lumMod val="20000"/>
                    <a:lumOff val="80000"/>
                  </a:schemeClr>
                </a:solidFill>
                <a:latin typeface="+mj-lt"/>
                <a:cs typeface="Consolas" pitchFamily="49" charset="0"/>
              </a:rPr>
              <a:t> </a:t>
            </a:r>
            <a:r>
              <a:rPr lang="en-US" sz="3000" dirty="0"/>
              <a:t>clause produces the cross-product of two tables</a:t>
            </a:r>
          </a:p>
          <a:p>
            <a:pPr lvl="1">
              <a:lnSpc>
                <a:spcPct val="100000"/>
              </a:lnSpc>
            </a:pPr>
            <a:r>
              <a:rPr lang="en-US" sz="2800" dirty="0"/>
              <a:t>Same as a Cartesian product</a:t>
            </a:r>
          </a:p>
          <a:p>
            <a:pPr lvl="1">
              <a:lnSpc>
                <a:spcPct val="100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
        <p:nvSpPr>
          <p:cNvPr id="542724" name="Rectangle 4"/>
          <p:cNvSpPr>
            <a:spLocks noChangeArrowheads="1"/>
          </p:cNvSpPr>
          <p:nvPr/>
        </p:nvSpPr>
        <p:spPr bwMode="auto">
          <a:xfrm>
            <a:off x="838200" y="3095244"/>
            <a:ext cx="74644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093141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83</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3365363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84</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232460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910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38200" y="36576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6576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2500447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86</a:t>
            </a:fld>
            <a:endParaRPr lang="en-US" dirty="0"/>
          </a:p>
        </p:txBody>
      </p:sp>
      <p:sp>
        <p:nvSpPr>
          <p:cNvPr id="559108" name="Rectangle 4"/>
          <p:cNvSpPr>
            <a:spLocks noChangeArrowheads="1"/>
          </p:cNvSpPr>
          <p:nvPr/>
        </p:nvSpPr>
        <p:spPr bwMode="auto">
          <a:xfrm>
            <a:off x="900113" y="3810000"/>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1001636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03080"/>
            <a:ext cx="8229600" cy="569120"/>
          </a:xfrm>
        </p:spPr>
        <p:txBody>
          <a:bodyPr/>
          <a:lstStyle/>
          <a:p>
            <a:r>
              <a:rPr smtClean="0"/>
              <a:t>Updating Data in Tables</a:t>
            </a:r>
            <a:endParaRPr lang="bg-BG" dirty="0"/>
          </a:p>
        </p:txBody>
      </p:sp>
      <p:pic>
        <p:nvPicPr>
          <p:cNvPr id="20481"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35411092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88</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80920012"/>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0381946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http://www.iconspedia.com/uploads/1160917852.png"/>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rot="16890928">
            <a:off x="7223382" y="4480182"/>
            <a:ext cx="1524000" cy="1524000"/>
          </a:xfrm>
          <a:prstGeom prst="rect">
            <a:avLst/>
          </a:prstGeom>
          <a:noFill/>
        </p:spPr>
      </p:pic>
      <p:sp>
        <p:nvSpPr>
          <p:cNvPr id="2" name="Title 1"/>
          <p:cNvSpPr>
            <a:spLocks noGrp="1"/>
          </p:cNvSpPr>
          <p:nvPr>
            <p:ph type="title"/>
          </p:nvPr>
        </p:nvSpPr>
        <p:spPr/>
        <p:txBody>
          <a:bodyPr/>
          <a:lstStyle/>
          <a:p>
            <a:r>
              <a:rPr lang="en-US" dirty="0" smtClean="0"/>
              <a:t>Identification of Columns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Columns in the tables are characteristics of the entities</a:t>
            </a:r>
            <a:endParaRPr lang="bg-BG" dirty="0" smtClean="0"/>
          </a:p>
          <a:p>
            <a:pPr lvl="1"/>
            <a:r>
              <a:rPr lang="en-US" dirty="0" smtClean="0"/>
              <a:t>They have name and type</a:t>
            </a:r>
            <a:endParaRPr lang="bg-BG" dirty="0" smtClean="0"/>
          </a:p>
          <a:p>
            <a:r>
              <a:rPr lang="en-US" dirty="0" smtClean="0"/>
              <a:t>For example students have</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Name</a:t>
            </a:r>
            <a:r>
              <a:rPr lang="bg-BG" dirty="0" smtClean="0">
                <a:solidFill>
                  <a:schemeClr val="accent5">
                    <a:lumMod val="20000"/>
                    <a:lumOff val="80000"/>
                  </a:schemeClr>
                </a:solidFill>
              </a:rPr>
              <a:t> </a:t>
            </a:r>
            <a:r>
              <a:rPr lang="bg-BG" dirty="0" smtClean="0"/>
              <a:t>(</a:t>
            </a:r>
            <a:r>
              <a:rPr lang="en-US" dirty="0" smtClean="0"/>
              <a:t>text</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Faculty</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number</a:t>
            </a:r>
            <a:r>
              <a:rPr lang="bg-BG" dirty="0" smtClean="0">
                <a:solidFill>
                  <a:schemeClr val="accent5">
                    <a:lumMod val="20000"/>
                    <a:lumOff val="80000"/>
                  </a:schemeClr>
                </a:solidFill>
              </a:rPr>
              <a:t> </a:t>
            </a:r>
            <a:r>
              <a:rPr lang="bg-BG" dirty="0" smtClean="0"/>
              <a:t>(</a:t>
            </a:r>
            <a:r>
              <a:rPr lang="en-US" dirty="0" smtClean="0"/>
              <a:t>number</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Photo</a:t>
            </a:r>
            <a:r>
              <a:rPr lang="bg-BG" dirty="0" smtClean="0">
                <a:solidFill>
                  <a:schemeClr val="accent5">
                    <a:lumMod val="20000"/>
                    <a:lumOff val="80000"/>
                  </a:schemeClr>
                </a:solidFill>
              </a:rPr>
              <a:t> </a:t>
            </a:r>
            <a:r>
              <a:rPr lang="bg-BG" dirty="0" smtClean="0"/>
              <a:t>(</a:t>
            </a:r>
            <a:r>
              <a:rPr lang="en-US" dirty="0" smtClean="0"/>
              <a:t>binary block</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Date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of</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enlistment</a:t>
            </a:r>
            <a:r>
              <a:rPr lang="bg-BG" dirty="0" smtClean="0">
                <a:solidFill>
                  <a:schemeClr val="accent5">
                    <a:lumMod val="20000"/>
                    <a:lumOff val="80000"/>
                  </a:schemeClr>
                </a:solidFill>
              </a:rPr>
              <a:t> </a:t>
            </a:r>
            <a:r>
              <a:rPr lang="bg-BG" dirty="0" smtClean="0"/>
              <a:t>(</a:t>
            </a:r>
            <a:r>
              <a:rPr lang="en-US" dirty="0" smtClean="0"/>
              <a:t>date</a:t>
            </a:r>
            <a:r>
              <a:rPr lang="bg-BG" dirty="0" smtClean="0"/>
              <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40963" name="Picture 3" descr="C:\Trash\db-diagram.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845902">
            <a:off x="4759702" y="2863727"/>
            <a:ext cx="4706594" cy="2571750"/>
          </a:xfrm>
          <a:prstGeom prst="rect">
            <a:avLst/>
          </a:prstGeom>
          <a:noFill/>
        </p:spPr>
      </p:pic>
    </p:spTree>
    <p:extLst>
      <p:ext uri="{BB962C8B-B14F-4D97-AF65-F5344CB8AC3E}">
        <p14:creationId xmlns:p14="http://schemas.microsoft.com/office/powerpoint/2010/main" val="14245250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8775926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000"/>
              </a:spcBef>
            </a:pPr>
            <a:r>
              <a:rPr lang="en-US" dirty="0" smtClean="0"/>
              <a:t>Note</a:t>
            </a:r>
            <a:r>
              <a:rPr lang="en-US" dirty="0"/>
              <a:t>: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91</a:t>
            </a:fld>
            <a:endParaRPr lang="en-US" dirty="0"/>
          </a:p>
        </p:txBody>
      </p:sp>
      <p:sp>
        <p:nvSpPr>
          <p:cNvPr id="566276" name="Rectangle 4"/>
          <p:cNvSpPr>
            <a:spLocks noChangeArrowheads="1"/>
          </p:cNvSpPr>
          <p:nvPr/>
        </p:nvSpPr>
        <p:spPr bwMode="auto">
          <a:xfrm>
            <a:off x="900113" y="2514600"/>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618340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92</a:t>
            </a:fld>
            <a:endParaRPr lang="en-US" dirty="0"/>
          </a:p>
        </p:txBody>
      </p:sp>
      <p:sp>
        <p:nvSpPr>
          <p:cNvPr id="567299" name="Rectangle 3"/>
          <p:cNvSpPr>
            <a:spLocks noChangeArrowheads="1"/>
          </p:cNvSpPr>
          <p:nvPr/>
        </p:nvSpPr>
        <p:spPr bwMode="auto">
          <a:xfrm>
            <a:off x="900113" y="2562225"/>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email">
              <a:lum bright="20000" contrast="20000"/>
              <a:extLst>
                <a:ext uri="{28A0092B-C50C-407E-A947-70E740481C1C}">
                  <a14:useLocalDpi xmlns:a14="http://schemas.microsoft.com/office/drawing/2010/main"/>
                </a:ext>
              </a:extLst>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97657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93</a:t>
            </a:fld>
            <a:endParaRPr lang="en-US" dirty="0"/>
          </a:p>
        </p:txBody>
      </p:sp>
      <p:pic>
        <p:nvPicPr>
          <p:cNvPr id="5" name="Picture 1"/>
          <p:cNvPicPr>
            <a:picLocks noChangeAspect="1" noChangeArrowheads="1"/>
          </p:cNvPicPr>
          <p:nvPr/>
        </p:nvPicPr>
        <p:blipFill>
          <a:blip r:embed="rId2" cstate="emai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4"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5"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4000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ctrTitle"/>
          </p:nvPr>
        </p:nvSpPr>
        <p:spPr>
          <a:xfrm>
            <a:off x="457200" y="2819400"/>
            <a:ext cx="49530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3621880"/>
            <a:ext cx="4953000" cy="569120"/>
          </a:xfrm>
        </p:spPr>
        <p:txBody>
          <a:bodyPr/>
          <a:lstStyle/>
          <a:p>
            <a:r>
              <a:rPr dirty="0" smtClean="0"/>
              <a:t>Nested SELECT Statements</a:t>
            </a:r>
            <a:endParaRPr lang="bg-BG" dirty="0"/>
          </a:p>
        </p:txBody>
      </p:sp>
      <p:grpSp>
        <p:nvGrpSpPr>
          <p:cNvPr id="9" name="Group 8"/>
          <p:cNvGrpSpPr/>
          <p:nvPr/>
        </p:nvGrpSpPr>
        <p:grpSpPr>
          <a:xfrm>
            <a:off x="5334000" y="762000"/>
            <a:ext cx="3505200" cy="5410200"/>
            <a:chOff x="5715000" y="609600"/>
            <a:chExt cx="2907742" cy="4410075"/>
          </a:xfrm>
        </p:grpSpPr>
        <p:pic>
          <p:nvPicPr>
            <p:cNvPr id="71682" name="Picture 2" descr="http://www.packagingsource.com/catalog/images/Red%20Nested%20Box.jpg"/>
            <p:cNvPicPr>
              <a:picLocks noChangeAspect="1" noChangeArrowheads="1"/>
            </p:cNvPicPr>
            <p:nvPr/>
          </p:nvPicPr>
          <p:blipFill>
            <a:blip r:embed="rId3" cstate="screen">
              <a:clrChange>
                <a:clrFrom>
                  <a:srgbClr val="FFFFFF"/>
                </a:clrFrom>
                <a:clrTo>
                  <a:srgbClr val="FFFFFF">
                    <a:alpha val="0"/>
                  </a:srgbClr>
                </a:clrTo>
              </a:clrChange>
              <a:lum bright="10000" contrast="20000"/>
              <a:extLst>
                <a:ext uri="{28A0092B-C50C-407E-A947-70E740481C1C}">
                  <a14:useLocalDpi xmlns:a14="http://schemas.microsoft.com/office/drawing/2010/main"/>
                </a:ext>
              </a:extLst>
            </a:blip>
            <a:srcRect/>
            <a:stretch>
              <a:fillRect/>
            </a:stretch>
          </p:blipFill>
          <p:spPr bwMode="auto">
            <a:xfrm>
              <a:off x="5715000" y="609600"/>
              <a:ext cx="2907742" cy="4410075"/>
            </a:xfrm>
            <a:prstGeom prst="rect">
              <a:avLst/>
            </a:prstGeom>
            <a:ln>
              <a:noFill/>
            </a:ln>
            <a:effectLst>
              <a:softEdge rad="63500"/>
            </a:effectLst>
          </p:spPr>
        </p:pic>
        <p:sp>
          <p:nvSpPr>
            <p:cNvPr id="5" name="TextBox 4"/>
            <p:cNvSpPr txBox="1"/>
            <p:nvPr/>
          </p:nvSpPr>
          <p:spPr>
            <a:xfrm rot="21314890">
              <a:off x="7002699" y="4088931"/>
              <a:ext cx="1001573" cy="478494"/>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6" name="TextBox 5"/>
            <p:cNvSpPr txBox="1"/>
            <p:nvPr/>
          </p:nvSpPr>
          <p:spPr>
            <a:xfrm rot="21088077">
              <a:off x="7073219" y="3087745"/>
              <a:ext cx="780226" cy="374260"/>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7" name="TextBox 6"/>
            <p:cNvSpPr txBox="1"/>
            <p:nvPr/>
          </p:nvSpPr>
          <p:spPr>
            <a:xfrm>
              <a:off x="7047689" y="2135443"/>
              <a:ext cx="676100" cy="322142"/>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a:scene3d>
              <a:camera prst="orthographicFront">
                <a:rot lat="0" lon="0" rev="180000"/>
              </a:camera>
              <a:lightRig rig="contrasting" dir="t">
                <a:rot lat="0" lon="0" rev="16500000"/>
              </a:lightRig>
            </a:scene3d>
            <a:sp3d prstMaterial="powder">
              <a:bevelT w="152400"/>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8" name="TextBox 7"/>
            <p:cNvSpPr txBox="1"/>
            <p:nvPr/>
          </p:nvSpPr>
          <p:spPr>
            <a:xfrm rot="186155">
              <a:off x="7022472" y="1304655"/>
              <a:ext cx="677628" cy="270025"/>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grpSp>
      <p:pic>
        <p:nvPicPr>
          <p:cNvPr id="97282" name="Picture 2" descr="http://img.informer.com/icons/png/48/106/106197.png"/>
          <p:cNvPicPr>
            <a:picLocks noChangeAspect="1" noChangeArrowheads="1"/>
          </p:cNvPicPr>
          <p:nvPr/>
        </p:nvPicPr>
        <p:blipFill>
          <a:blip r:embed="rId4" cstate="screen">
            <a:lum bright="-10000"/>
            <a:extLst>
              <a:ext uri="{28A0092B-C50C-407E-A947-70E740481C1C}">
                <a14:useLocalDpi xmlns:a14="http://schemas.microsoft.com/office/drawing/2010/main"/>
              </a:ext>
            </a:extLst>
          </a:blip>
          <a:srcRect/>
          <a:stretch>
            <a:fillRect/>
          </a:stretch>
        </p:blipFill>
        <p:spPr bwMode="auto">
          <a:xfrm rot="21369847">
            <a:off x="2881945" y="960505"/>
            <a:ext cx="1597230" cy="1480300"/>
          </a:xfrm>
          <a:prstGeom prst="rect">
            <a:avLst/>
          </a:prstGeom>
          <a:noFill/>
        </p:spPr>
      </p:pic>
      <p:pic>
        <p:nvPicPr>
          <p:cNvPr id="97283" name="Picture 3" descr="C:\Trash\database-table-search.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11719">
            <a:off x="1574757" y="4582890"/>
            <a:ext cx="1959732" cy="1745196"/>
          </a:xfrm>
          <a:prstGeom prst="rect">
            <a:avLst/>
          </a:prstGeom>
          <a:noFill/>
          <a:effectLst>
            <a:softEdge rad="31750"/>
          </a:effectLst>
        </p:spPr>
      </p:pic>
    </p:spTree>
    <p:extLst>
      <p:ext uri="{BB962C8B-B14F-4D97-AF65-F5344CB8AC3E}">
        <p14:creationId xmlns:p14="http://schemas.microsoft.com/office/powerpoint/2010/main" val="19026155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bg-BG" dirty="0"/>
              <a:t>Nested SELECT Statements</a:t>
            </a:r>
          </a:p>
        </p:txBody>
      </p:sp>
      <p:sp>
        <p:nvSpPr>
          <p:cNvPr id="573443"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SELECT</a:t>
            </a:r>
            <a:r>
              <a:rPr lang="en-US" dirty="0"/>
              <a:t> statements can be nested in the where </a:t>
            </a:r>
            <a:r>
              <a:rPr lang="en-US" dirty="0" smtClean="0"/>
              <a:t>clause</a:t>
            </a:r>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spcBef>
                <a:spcPts val="2400"/>
              </a:spcBef>
            </a:pPr>
            <a:r>
              <a:rPr lang="en-US" dirty="0" smtClean="0"/>
              <a:t>Note</a:t>
            </a:r>
            <a:r>
              <a:rPr lang="en-US" dirty="0"/>
              <a:t>: </a:t>
            </a:r>
            <a:r>
              <a:rPr lang="en-US" dirty="0" smtClean="0"/>
              <a:t>always </a:t>
            </a:r>
            <a:r>
              <a:rPr lang="en-US" dirty="0"/>
              <a:t>prefer joins to nested </a:t>
            </a:r>
            <a:r>
              <a:rPr lang="en-US" dirty="0">
                <a:solidFill>
                  <a:schemeClr val="accent5">
                    <a:lumMod val="20000"/>
                    <a:lumOff val="80000"/>
                  </a:schemeClr>
                </a:solidFill>
                <a:latin typeface="Consolas" pitchFamily="49" charset="0"/>
              </a:rPr>
              <a:t>SELECT</a:t>
            </a:r>
            <a:r>
              <a:rPr lang="en-US" dirty="0"/>
              <a:t> statements </a:t>
            </a:r>
            <a:r>
              <a:rPr lang="en-US" dirty="0" smtClean="0"/>
              <a:t>for better performance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
        <p:nvSpPr>
          <p:cNvPr id="573444" name="Rectangle 4"/>
          <p:cNvSpPr>
            <a:spLocks noChangeArrowheads="1"/>
          </p:cNvSpPr>
          <p:nvPr/>
        </p:nvSpPr>
        <p:spPr bwMode="auto">
          <a:xfrm>
            <a:off x="755650" y="2209800"/>
            <a:ext cx="756126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MAX(Salary)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73445" name="Rectangle 5"/>
          <p:cNvSpPr>
            <a:spLocks noChangeArrowheads="1"/>
          </p:cNvSpPr>
          <p:nvPr/>
        </p:nvSpPr>
        <p:spPr bwMode="auto">
          <a:xfrm>
            <a:off x="755650" y="3791129"/>
            <a:ext cx="7561263"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IN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WHERE Name='Sales'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7676744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828800" y="228600"/>
            <a:ext cx="7086600" cy="914400"/>
          </a:xfrm>
        </p:spPr>
        <p:txBody>
          <a:bodyPr/>
          <a:lstStyle/>
          <a:p>
            <a:r>
              <a:rPr lang="bg-BG" dirty="0"/>
              <a:t>Nested SELECT </a:t>
            </a:r>
            <a:r>
              <a:rPr lang="en-US" dirty="0"/>
              <a:t>Statements </a:t>
            </a:r>
            <a:r>
              <a:rPr lang="en-US" dirty="0" smtClean="0"/>
              <a:t>with </a:t>
            </a:r>
            <a:r>
              <a:rPr lang="en-US" dirty="0"/>
              <a:t>Table Aliases</a:t>
            </a:r>
            <a:endParaRPr lang="bg-BG" dirty="0"/>
          </a:p>
        </p:txBody>
      </p:sp>
      <p:sp>
        <p:nvSpPr>
          <p:cNvPr id="574467" name="Rectangle 3"/>
          <p:cNvSpPr>
            <a:spLocks noGrp="1" noChangeArrowheads="1"/>
          </p:cNvSpPr>
          <p:nvPr>
            <p:ph idx="1"/>
          </p:nvPr>
        </p:nvSpPr>
        <p:spPr>
          <a:xfrm>
            <a:off x="228600" y="1371600"/>
            <a:ext cx="8686800" cy="5334000"/>
          </a:xfrm>
        </p:spPr>
        <p:txBody>
          <a:bodyPr/>
          <a:lstStyle/>
          <a:p>
            <a:pPr>
              <a:lnSpc>
                <a:spcPct val="100000"/>
              </a:lnSpc>
            </a:pPr>
            <a:r>
              <a:rPr lang="en-US" dirty="0" smtClean="0"/>
              <a:t>Tables </a:t>
            </a:r>
            <a:r>
              <a:rPr lang="en-US" dirty="0"/>
              <a:t>from the main </a:t>
            </a:r>
            <a:r>
              <a:rPr lang="en-US" dirty="0">
                <a:solidFill>
                  <a:schemeClr val="accent5">
                    <a:lumMod val="20000"/>
                    <a:lumOff val="80000"/>
                  </a:schemeClr>
                </a:solidFill>
                <a:latin typeface="Consolas" pitchFamily="49" charset="0"/>
              </a:rPr>
              <a:t>SELECT</a:t>
            </a:r>
            <a:r>
              <a:rPr lang="en-US" dirty="0"/>
              <a:t> </a:t>
            </a:r>
            <a:r>
              <a:rPr lang="en-US" dirty="0" smtClean="0"/>
              <a:t>can be referred in </a:t>
            </a:r>
            <a:r>
              <a:rPr lang="en-US" dirty="0"/>
              <a:t>the nested </a:t>
            </a:r>
            <a:r>
              <a:rPr lang="en-US" dirty="0">
                <a:solidFill>
                  <a:schemeClr val="accent5">
                    <a:lumMod val="20000"/>
                    <a:lumOff val="80000"/>
                  </a:schemeClr>
                </a:solidFill>
                <a:latin typeface="Consolas" pitchFamily="49" charset="0"/>
              </a:rPr>
              <a:t>SELECT</a:t>
            </a:r>
            <a:r>
              <a:rPr lang="en-US" dirty="0"/>
              <a:t> by aliases</a:t>
            </a:r>
          </a:p>
          <a:p>
            <a:pPr>
              <a:lnSpc>
                <a:spcPct val="100000"/>
              </a:lnSpc>
            </a:pPr>
            <a:r>
              <a:rPr lang="en-US" dirty="0"/>
              <a:t>Example</a:t>
            </a:r>
            <a:r>
              <a:rPr lang="en-US" dirty="0" smtClean="0"/>
              <a:t>:</a:t>
            </a:r>
          </a:p>
          <a:p>
            <a:pPr lvl="1">
              <a:lnSpc>
                <a:spcPct val="100000"/>
              </a:lnSpc>
            </a:pPr>
            <a:r>
              <a:rPr lang="en-US" dirty="0" smtClean="0"/>
              <a:t>Find the </a:t>
            </a:r>
            <a:r>
              <a:rPr lang="en-US" dirty="0"/>
              <a:t>maximal salary for each department and the name of the </a:t>
            </a:r>
            <a:r>
              <a:rPr lang="en-US" dirty="0" smtClean="0"/>
              <a:t>employee </a:t>
            </a:r>
            <a:r>
              <a:rPr lang="en-US" dirty="0"/>
              <a:t>that gets it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574468" name="Rectangle 4"/>
          <p:cNvSpPr>
            <a:spLocks noChangeArrowheads="1"/>
          </p:cNvSpPr>
          <p:nvPr/>
        </p:nvSpPr>
        <p:spPr bwMode="auto">
          <a:xfrm>
            <a:off x="755650" y="4343400"/>
            <a:ext cx="7561263"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MAX(Salary)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DepartmentID =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e.DepartmentID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DepartmentID</a:t>
            </a:r>
          </a:p>
        </p:txBody>
      </p:sp>
    </p:spTree>
    <p:extLst>
      <p:ext uri="{BB962C8B-B14F-4D97-AF65-F5344CB8AC3E}">
        <p14:creationId xmlns:p14="http://schemas.microsoft.com/office/powerpoint/2010/main" val="136490694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lstStyle/>
          <a:p>
            <a:r>
              <a:rPr lang="en-US" dirty="0"/>
              <a:t>Using the EXISTS Operator</a:t>
            </a:r>
          </a:p>
        </p:txBody>
      </p:sp>
      <p:sp>
        <p:nvSpPr>
          <p:cNvPr id="575490" name="Rectangle 2"/>
          <p:cNvSpPr>
            <a:spLocks noGrp="1" noChangeArrowheads="1"/>
          </p:cNvSpPr>
          <p:nvPr>
            <p:ph idx="1"/>
          </p:nvPr>
        </p:nvSpPr>
        <p:spPr>
          <a:noFill/>
          <a:ln/>
        </p:spPr>
        <p:txBody>
          <a:bodyPr/>
          <a:lstStyle/>
          <a:p>
            <a:pPr>
              <a:lnSpc>
                <a:spcPct val="100000"/>
              </a:lnSpc>
            </a:pPr>
            <a:r>
              <a:rPr lang="en-US" dirty="0"/>
              <a:t>Using the </a:t>
            </a:r>
            <a:r>
              <a:rPr lang="en-US" dirty="0">
                <a:solidFill>
                  <a:schemeClr val="accent5">
                    <a:lumMod val="20000"/>
                    <a:lumOff val="80000"/>
                  </a:schemeClr>
                </a:solidFill>
                <a:latin typeface="Consolas" pitchFamily="49" charset="0"/>
              </a:rPr>
              <a:t>EXISTS</a:t>
            </a:r>
            <a:r>
              <a:rPr lang="en-US" dirty="0"/>
              <a:t> operator in </a:t>
            </a:r>
            <a:r>
              <a:rPr lang="en-US" dirty="0">
                <a:solidFill>
                  <a:schemeClr val="accent5">
                    <a:lumMod val="20000"/>
                    <a:lumOff val="80000"/>
                  </a:schemeClr>
                </a:solidFill>
                <a:latin typeface="Consolas" pitchFamily="49" charset="0"/>
              </a:rPr>
              <a:t>SELECT</a:t>
            </a:r>
            <a:r>
              <a:rPr lang="en-US" dirty="0"/>
              <a:t> statements</a:t>
            </a:r>
          </a:p>
          <a:p>
            <a:pPr lvl="1">
              <a:lnSpc>
                <a:spcPct val="100000"/>
              </a:lnSpc>
            </a:pPr>
            <a:r>
              <a:rPr lang="en-US" dirty="0"/>
              <a:t>Find all </a:t>
            </a:r>
            <a:r>
              <a:rPr lang="en-US" dirty="0" smtClean="0"/>
              <a:t>employees </a:t>
            </a:r>
            <a:r>
              <a:rPr lang="en-US" dirty="0"/>
              <a:t>with managers from the first department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97</a:t>
            </a:fld>
            <a:endParaRPr lang="en-US" dirty="0"/>
          </a:p>
        </p:txBody>
      </p:sp>
      <p:sp>
        <p:nvSpPr>
          <p:cNvPr id="575492" name="Rectangle 4"/>
          <p:cNvSpPr>
            <a:spLocks noChangeArrowheads="1"/>
          </p:cNvSpPr>
          <p:nvPr/>
        </p:nvSpPr>
        <p:spPr bwMode="auto">
          <a:xfrm>
            <a:off x="839788" y="3581400"/>
            <a:ext cx="73898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EXISTS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m.EmployeeID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 m.DepartmentID = 1)</a:t>
            </a:r>
          </a:p>
        </p:txBody>
      </p:sp>
    </p:spTree>
    <p:extLst>
      <p:ext uri="{BB962C8B-B14F-4D97-AF65-F5344CB8AC3E}">
        <p14:creationId xmlns:p14="http://schemas.microsoft.com/office/powerpoint/2010/main" val="309283052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ctrTitle"/>
          </p:nvPr>
        </p:nvSpPr>
        <p:spPr>
          <a:xfrm>
            <a:off x="457200" y="48006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526880"/>
            <a:ext cx="8229600" cy="569120"/>
          </a:xfrm>
        </p:spPr>
        <p:txBody>
          <a:bodyPr/>
          <a:lstStyle/>
          <a:p>
            <a:r>
              <a:rPr dirty="0" smtClean="0"/>
              <a:t>Aggregating Data with Group Functions</a:t>
            </a:r>
            <a:endParaRPr lang="bg-BG" dirty="0"/>
          </a:p>
        </p:txBody>
      </p:sp>
      <p:pic>
        <p:nvPicPr>
          <p:cNvPr id="65538" name="Picture 2" descr="http://www.protech.kz/images/rent/rent_teas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8200" y="1295400"/>
            <a:ext cx="2290760" cy="2819400"/>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0" name="Picture 2" descr="http://phpdiva.files.wordpress.com/2010/01/3759170861_92c9801ccf_b.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00500" y="1295400"/>
            <a:ext cx="4229100" cy="2816581"/>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2" name="Picture 4" descr="http://www.artistsvalley.com/images/icons/Database%20Application%20Icons/Schema%20SQL/256x256/Schema%20SQL.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1600200"/>
            <a:ext cx="2895600" cy="3124200"/>
          </a:xfrm>
          <a:prstGeom prst="roundRect">
            <a:avLst>
              <a:gd name="adj" fmla="val 4458"/>
            </a:avLst>
          </a:prstGeom>
          <a:noFill/>
          <a:ln w="34925">
            <a:solidFill>
              <a:srgbClr val="FFFFFF"/>
            </a:solidFill>
          </a:ln>
          <a:effectLst>
            <a:outerShdw blurRad="317500" dir="2700000" algn="ctr">
              <a:srgbClr val="000000">
                <a:alpha val="43000"/>
              </a:srgbClr>
            </a:outerShdw>
          </a:effectLst>
          <a:scene3d>
            <a:camera prst="perspectiveFront" fov="2700000">
              <a:rot lat="18609229" lon="20313360" rev="15854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4529068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4440238" y="4351338"/>
            <a:ext cx="1655762" cy="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7" name="Line 3"/>
          <p:cNvSpPr>
            <a:spLocks noChangeShapeType="1"/>
          </p:cNvSpPr>
          <p:nvPr/>
        </p:nvSpPr>
        <p:spPr bwMode="auto">
          <a:xfrm>
            <a:off x="4440238" y="3487738"/>
            <a:ext cx="1655762" cy="64770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8" name="Line 4"/>
          <p:cNvSpPr>
            <a:spLocks noChangeShapeType="1"/>
          </p:cNvSpPr>
          <p:nvPr/>
        </p:nvSpPr>
        <p:spPr bwMode="auto">
          <a:xfrm flipV="1">
            <a:off x="4440238" y="4567238"/>
            <a:ext cx="1655762" cy="576262"/>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pic>
        <p:nvPicPr>
          <p:cNvPr id="87046"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59325" y="3918099"/>
            <a:ext cx="838200" cy="838200"/>
          </a:xfrm>
          <a:prstGeom prst="rect">
            <a:avLst/>
          </a:prstGeom>
          <a:noFill/>
        </p:spPr>
      </p:pic>
      <p:sp>
        <p:nvSpPr>
          <p:cNvPr id="579590" name="Rectangle 6"/>
          <p:cNvSpPr>
            <a:spLocks noGrp="1" noChangeArrowheads="1"/>
          </p:cNvSpPr>
          <p:nvPr>
            <p:ph type="title"/>
          </p:nvPr>
        </p:nvSpPr>
        <p:spPr/>
        <p:txBody>
          <a:bodyPr/>
          <a:lstStyle/>
          <a:p>
            <a:r>
              <a:rPr lang="en-US" dirty="0"/>
              <a:t>Group Functions</a:t>
            </a:r>
          </a:p>
        </p:txBody>
      </p:sp>
      <p:sp>
        <p:nvSpPr>
          <p:cNvPr id="579591" name="Rectangle 7"/>
          <p:cNvSpPr>
            <a:spLocks noGrp="1" noChangeArrowheads="1"/>
          </p:cNvSpPr>
          <p:nvPr>
            <p:ph idx="1"/>
          </p:nvPr>
        </p:nvSpPr>
        <p:spPr/>
        <p:txBody>
          <a:bodyPr/>
          <a:lstStyle/>
          <a:p>
            <a:pPr>
              <a:lnSpc>
                <a:spcPct val="100000"/>
              </a:lnSpc>
            </a:pPr>
            <a:r>
              <a:rPr lang="en-US" dirty="0"/>
              <a:t>Group functions operate </a:t>
            </a:r>
            <a:r>
              <a:rPr lang="en-US" dirty="0" smtClean="0"/>
              <a:t>over sets </a:t>
            </a:r>
            <a:r>
              <a:rPr lang="en-US" dirty="0"/>
              <a:t>of rows to give one </a:t>
            </a:r>
            <a:r>
              <a:rPr lang="en-US" dirty="0" smtClean="0"/>
              <a:t>single result (per group)</a:t>
            </a: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99</a:t>
            </a:fld>
            <a:endParaRPr lang="en-US" dirty="0"/>
          </a:p>
        </p:txBody>
      </p:sp>
      <p:graphicFrame>
        <p:nvGraphicFramePr>
          <p:cNvPr id="579592" name="Group 8"/>
          <p:cNvGraphicFramePr>
            <a:graphicFrameLocks noGrp="1"/>
          </p:cNvGraphicFramePr>
          <p:nvPr/>
        </p:nvGraphicFramePr>
        <p:xfrm>
          <a:off x="950913" y="2917825"/>
          <a:ext cx="3284856" cy="2724912"/>
        </p:xfrm>
        <a:graphic>
          <a:graphicData uri="http://schemas.openxmlformats.org/drawingml/2006/table">
            <a:tbl>
              <a:tblPr/>
              <a:tblGrid>
                <a:gridCol w="1854518"/>
                <a:gridCol w="143033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43300,00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29800,00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25000,00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79618" name="Group 34"/>
          <p:cNvGraphicFramePr>
            <a:graphicFrameLocks noGrp="1"/>
          </p:cNvGraphicFramePr>
          <p:nvPr/>
        </p:nvGraphicFramePr>
        <p:xfrm>
          <a:off x="6369048" y="3944559"/>
          <a:ext cx="1981200" cy="790956"/>
        </p:xfrm>
        <a:graphic>
          <a:graphicData uri="http://schemas.openxmlformats.org/drawingml/2006/table">
            <a:tbl>
              <a:tblPr/>
              <a:tblGrid>
                <a:gridCol w="1981200"/>
              </a:tblGrid>
              <a:tr h="2667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79589" name="Freeform 5"/>
          <p:cNvSpPr>
            <a:spLocks/>
          </p:cNvSpPr>
          <p:nvPr/>
        </p:nvSpPr>
        <p:spPr bwMode="auto">
          <a:xfrm>
            <a:off x="4236408" y="2908299"/>
            <a:ext cx="2133600" cy="2743827"/>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chemeClr val="accent5">
              <a:lumMod val="60000"/>
              <a:lumOff val="40000"/>
              <a:alpha val="25000"/>
            </a:schemeClr>
          </a:solidFill>
          <a:ln w="22225" cap="rnd" cmpd="sng">
            <a:solidFill>
              <a:schemeClr val="accent5">
                <a:lumMod val="20000"/>
                <a:lumOff val="80000"/>
                <a:alpha val="50000"/>
              </a:schemeClr>
            </a:solidFill>
            <a:prstDash val="sysDot"/>
            <a:round/>
            <a:headEnd type="none" w="sm" len="sm"/>
            <a:tailEnd type="none" w="sm" len="sm"/>
          </a:ln>
          <a:effectLst/>
        </p:spPr>
        <p:txBody>
          <a:bodyPr/>
          <a:lstStyle/>
          <a:p>
            <a:endParaRPr lang="bg-BG"/>
          </a:p>
        </p:txBody>
      </p:sp>
    </p:spTree>
    <p:extLst>
      <p:ext uri="{BB962C8B-B14F-4D97-AF65-F5344CB8AC3E}">
        <p14:creationId xmlns:p14="http://schemas.microsoft.com/office/powerpoint/2010/main" val="40030340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121</TotalTime>
  <Words>10399</Words>
  <Application>Microsoft Office PowerPoint</Application>
  <PresentationFormat>On-screen Show (4:3)</PresentationFormat>
  <Paragraphs>2024</Paragraphs>
  <Slides>154</Slides>
  <Notes>88</Notes>
  <HiddenSlides>0</HiddenSlides>
  <MMClips>0</MMClips>
  <ScaleCrop>false</ScaleCrop>
  <HeadingPairs>
    <vt:vector size="4" baseType="variant">
      <vt:variant>
        <vt:lpstr>Theme</vt:lpstr>
      </vt:variant>
      <vt:variant>
        <vt:i4>1</vt:i4>
      </vt:variant>
      <vt:variant>
        <vt:lpstr>Slide Titles</vt:lpstr>
      </vt:variant>
      <vt:variant>
        <vt:i4>154</vt:i4>
      </vt:variant>
    </vt:vector>
  </HeadingPairs>
  <TitlesOfParts>
    <vt:vector size="155" baseType="lpstr">
      <vt:lpstr>Telerik Theme</vt:lpstr>
      <vt:lpstr>Database Modeling and  Introduction to SQL</vt:lpstr>
      <vt:lpstr>Table of Contents</vt:lpstr>
      <vt:lpstr>Table of Contents (2) </vt:lpstr>
      <vt:lpstr>Table of Contents (3) </vt:lpstr>
      <vt:lpstr>Table of Contents (4)</vt:lpstr>
      <vt:lpstr>Relational Data Modeling</vt:lpstr>
      <vt:lpstr>Steps in Database Design</vt:lpstr>
      <vt:lpstr>Identification of Entities</vt:lpstr>
      <vt:lpstr>Identification of Columns</vt:lpstr>
      <vt:lpstr>Identification of the Columns</vt:lpstr>
      <vt:lpstr>How to Choose a Primary Key?</vt:lpstr>
      <vt:lpstr>Identification of Relationships</vt:lpstr>
      <vt:lpstr>Data Types in SQL Server 2008</vt:lpstr>
      <vt:lpstr>Data Types in SQL Server</vt:lpstr>
      <vt:lpstr>Data Types in SQL Server (2)</vt:lpstr>
      <vt:lpstr>Data Types in SQL Server (3)</vt:lpstr>
      <vt:lpstr>Data Types in SQL Server (4)</vt:lpstr>
      <vt:lpstr>Database Modeling with SQL Server Management Studio</vt:lpstr>
      <vt:lpstr>Connecting to SQL Server</vt:lpstr>
      <vt:lpstr>Working with Object Explorer</vt:lpstr>
      <vt:lpstr>Creating a New Database</vt:lpstr>
      <vt:lpstr>Creating a New Database (2)</vt:lpstr>
      <vt:lpstr>Database Modeling with SQL Server Management Studio</vt:lpstr>
      <vt:lpstr>Creating an E/R diagram</vt:lpstr>
      <vt:lpstr>Database Modeling with SQL Server Management Studio</vt:lpstr>
      <vt:lpstr>Creating Tables</vt:lpstr>
      <vt:lpstr>Creating Tables (2)</vt:lpstr>
      <vt:lpstr>Creating Tables (3)</vt:lpstr>
      <vt:lpstr>Creating Tables (4)</vt:lpstr>
      <vt:lpstr>Creating Tables (5)</vt:lpstr>
      <vt:lpstr>Creating Tables (6)</vt:lpstr>
      <vt:lpstr>Creating Tables (7)</vt:lpstr>
      <vt:lpstr>Database Modeling with SQL Server Management Studio</vt:lpstr>
      <vt:lpstr>Creating Relationships</vt:lpstr>
      <vt:lpstr>Self-Relationships</vt:lpstr>
      <vt:lpstr>Database Modeling with SQL Server Management Studio</vt:lpstr>
      <vt:lpstr>Naming Conventions</vt:lpstr>
      <vt:lpstr>Naming Conventions (2)</vt:lpstr>
      <vt:lpstr>Naming Conventions (3)</vt:lpstr>
      <vt:lpstr>Naming Conventions (4)</vt:lpstr>
      <vt:lpstr>Database Modeling with SQL Server Management Studio</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Joined Tables</vt:lpstr>
      <vt:lpstr>Updating Data</vt:lpstr>
      <vt:lpstr>SQL Language</vt:lpstr>
      <vt:lpstr>Deleting Data</vt:lpstr>
      <vt:lpstr>Deleting from Joined Tables</vt:lpstr>
      <vt:lpstr>WTF?</vt:lpstr>
      <vt:lpstr>SQL Language</vt:lpstr>
      <vt:lpstr>Nested SELECT Statements</vt:lpstr>
      <vt:lpstr>Nested SELECT Statements with Table Aliases</vt:lpstr>
      <vt:lpstr>Using the EXISTS Operator</vt:lpstr>
      <vt:lpstr>SQL Language</vt:lpstr>
      <vt:lpstr>Group Functions</vt:lpstr>
      <vt:lpstr>Group Functions in SQL</vt:lpstr>
      <vt:lpstr>AVG() and SUM() Functions</vt:lpstr>
      <vt:lpstr>MIN() and MAX() Functions</vt:lpstr>
      <vt:lpstr>The COUNT(…) Function</vt:lpstr>
      <vt:lpstr>Group Functions and NULLs</vt:lpstr>
      <vt:lpstr>Group Functions in Nested Queries</vt:lpstr>
      <vt:lpstr>SQL Language</vt:lpstr>
      <vt:lpstr>Creating Groups of Data</vt:lpstr>
      <vt:lpstr>The GROUP BY Statement</vt:lpstr>
      <vt:lpstr>The GROUP BY Statement (2)</vt:lpstr>
      <vt:lpstr>Grouping by Several Columns</vt:lpstr>
      <vt:lpstr>Grouping by Several Columns – Example</vt:lpstr>
      <vt:lpstr>Illegal Use of Group Functions</vt:lpstr>
      <vt:lpstr>Restrictions for Grouping</vt:lpstr>
      <vt:lpstr>Using GROUP BY with HAVING Clause</vt:lpstr>
      <vt:lpstr>Using Grouping Functions and Table Joins</vt:lpstr>
      <vt:lpstr>SQL Language</vt:lpstr>
      <vt:lpstr>Standard Functions in Microsoft SQL Server</vt:lpstr>
      <vt:lpstr>COALESCE() Function</vt:lpstr>
      <vt:lpstr>String Functions</vt:lpstr>
      <vt:lpstr>Other Functions</vt:lpstr>
      <vt:lpstr>Combining Functions</vt:lpstr>
      <vt:lpstr>SQL Language</vt:lpstr>
      <vt:lpstr>Data Definition Language</vt:lpstr>
      <vt:lpstr>Creating Database Objects</vt:lpstr>
      <vt:lpstr>Creating Objects – More Examples</vt:lpstr>
      <vt:lpstr>Modifying Database Objects</vt:lpstr>
      <vt:lpstr>Deleting Database Objects</vt:lpstr>
      <vt:lpstr>Managing Access Permissions</vt:lpstr>
      <vt:lpstr>Creating Tables in SQL Server</vt:lpstr>
      <vt:lpstr>Creating Tables in SQL Server</vt:lpstr>
      <vt:lpstr>Creating Tables in SQL Server – Examples</vt:lpstr>
      <vt:lpstr>Transactions</vt:lpstr>
      <vt:lpstr>What Is Concurrency Control?</vt:lpstr>
      <vt:lpstr>Transactions</vt:lpstr>
      <vt:lpstr>The Implicit Transactions Option</vt:lpstr>
      <vt:lpstr>Database Modeling and  Introduction to SQL</vt:lpstr>
      <vt:lpstr>Exercises</vt:lpstr>
      <vt:lpstr>Exercises (2)</vt:lpstr>
      <vt:lpstr>Exercises (3)</vt:lpstr>
      <vt:lpstr>Exercises (4)</vt:lpstr>
      <vt:lpstr>Exercises (5)</vt:lpstr>
      <vt:lpstr>Exercises (6)</vt:lpstr>
      <vt:lpstr>Exercises (7)</vt:lpstr>
      <vt:lpstr>Exercises (8)</vt:lpstr>
      <vt:lpstr>Exercises (9)</vt:lpstr>
      <vt:lpstr>Exercises (10)</vt:lpstr>
      <vt:lpstr>Exercises (11)</vt:lpstr>
      <vt:lpstr>Exercises (12)</vt:lpstr>
      <vt:lpstr>Exercises (13)</vt:lpstr>
      <vt:lpstr>Exercises (14)</vt:lpstr>
      <vt:lpstr>Exercises (15)</vt:lpstr>
      <vt:lpstr>Exercise (16)</vt:lpstr>
      <vt:lpstr>Exercise (17)</vt:lpstr>
      <vt:lpstr>Exercise (18)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Modeling in intro to SQL</dc:title>
  <dc:creator>dminkov</dc:creator>
  <cp:lastModifiedBy>Svetlin Nakov</cp:lastModifiedBy>
  <cp:revision>84</cp:revision>
  <dcterms:created xsi:type="dcterms:W3CDTF">2010-10-06T12:18:56Z</dcterms:created>
  <dcterms:modified xsi:type="dcterms:W3CDTF">2010-12-10T15:04:04Z</dcterms:modified>
</cp:coreProperties>
</file>