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77"/>
  </p:notesMasterIdLst>
  <p:handoutMasterIdLst>
    <p:handoutMasterId r:id="rId78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466" r:id="rId18"/>
    <p:sldId id="365" r:id="rId19"/>
    <p:sldId id="366" r:id="rId20"/>
    <p:sldId id="367" r:id="rId21"/>
    <p:sldId id="423" r:id="rId22"/>
    <p:sldId id="467" r:id="rId23"/>
    <p:sldId id="468" r:id="rId24"/>
    <p:sldId id="487" r:id="rId25"/>
    <p:sldId id="371" r:id="rId26"/>
    <p:sldId id="373" r:id="rId27"/>
    <p:sldId id="374" r:id="rId28"/>
    <p:sldId id="376" r:id="rId29"/>
    <p:sldId id="377" r:id="rId30"/>
    <p:sldId id="378" r:id="rId31"/>
    <p:sldId id="379" r:id="rId32"/>
    <p:sldId id="380" r:id="rId33"/>
    <p:sldId id="469" r:id="rId34"/>
    <p:sldId id="382" r:id="rId35"/>
    <p:sldId id="470" r:id="rId36"/>
    <p:sldId id="384" r:id="rId37"/>
    <p:sldId id="385" r:id="rId38"/>
    <p:sldId id="388" r:id="rId39"/>
    <p:sldId id="389" r:id="rId40"/>
    <p:sldId id="424" r:id="rId41"/>
    <p:sldId id="471" r:id="rId42"/>
    <p:sldId id="392" r:id="rId43"/>
    <p:sldId id="393" r:id="rId44"/>
    <p:sldId id="394" r:id="rId45"/>
    <p:sldId id="395" r:id="rId46"/>
    <p:sldId id="396" r:id="rId47"/>
    <p:sldId id="397" r:id="rId48"/>
    <p:sldId id="472" r:id="rId49"/>
    <p:sldId id="399" r:id="rId50"/>
    <p:sldId id="425" r:id="rId51"/>
    <p:sldId id="473" r:id="rId52"/>
    <p:sldId id="485" r:id="rId53"/>
    <p:sldId id="403" r:id="rId54"/>
    <p:sldId id="404" r:id="rId55"/>
    <p:sldId id="474" r:id="rId56"/>
    <p:sldId id="406" r:id="rId57"/>
    <p:sldId id="407" r:id="rId58"/>
    <p:sldId id="408" r:id="rId59"/>
    <p:sldId id="409" r:id="rId60"/>
    <p:sldId id="475" r:id="rId61"/>
    <p:sldId id="411" r:id="rId62"/>
    <p:sldId id="412" r:id="rId63"/>
    <p:sldId id="426" r:id="rId64"/>
    <p:sldId id="476" r:id="rId65"/>
    <p:sldId id="477" r:id="rId66"/>
    <p:sldId id="416" r:id="rId67"/>
    <p:sldId id="417" r:id="rId68"/>
    <p:sldId id="478" r:id="rId69"/>
    <p:sldId id="419" r:id="rId70"/>
    <p:sldId id="479" r:id="rId71"/>
    <p:sldId id="460" r:id="rId72"/>
    <p:sldId id="481" r:id="rId73"/>
    <p:sldId id="482" r:id="rId74"/>
    <p:sldId id="483" r:id="rId75"/>
    <p:sldId id="484" r:id="rId7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84" d="100"/>
          <a:sy n="84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7.xml"/><Relationship Id="rId18" Type="http://schemas.openxmlformats.org/officeDocument/2006/relationships/slide" Target="slides/slide34.xml"/><Relationship Id="rId26" Type="http://schemas.openxmlformats.org/officeDocument/2006/relationships/slide" Target="slides/slide52.xml"/><Relationship Id="rId3" Type="http://schemas.openxmlformats.org/officeDocument/2006/relationships/slide" Target="slides/slide4.xml"/><Relationship Id="rId21" Type="http://schemas.openxmlformats.org/officeDocument/2006/relationships/slide" Target="slides/slide38.xml"/><Relationship Id="rId7" Type="http://schemas.openxmlformats.org/officeDocument/2006/relationships/slide" Target="slides/slide9.xml"/><Relationship Id="rId12" Type="http://schemas.openxmlformats.org/officeDocument/2006/relationships/slide" Target="slides/slide26.xml"/><Relationship Id="rId17" Type="http://schemas.openxmlformats.org/officeDocument/2006/relationships/slide" Target="slides/slide31.xml"/><Relationship Id="rId25" Type="http://schemas.openxmlformats.org/officeDocument/2006/relationships/slide" Target="slides/slide45.xml"/><Relationship Id="rId33" Type="http://schemas.openxmlformats.org/officeDocument/2006/relationships/slide" Target="slides/slide69.xml"/><Relationship Id="rId2" Type="http://schemas.openxmlformats.org/officeDocument/2006/relationships/slide" Target="slides/slide3.xml"/><Relationship Id="rId16" Type="http://schemas.openxmlformats.org/officeDocument/2006/relationships/slide" Target="slides/slide30.xml"/><Relationship Id="rId20" Type="http://schemas.openxmlformats.org/officeDocument/2006/relationships/slide" Target="slides/slide37.xml"/><Relationship Id="rId29" Type="http://schemas.openxmlformats.org/officeDocument/2006/relationships/slide" Target="slides/slide57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5.xml"/><Relationship Id="rId24" Type="http://schemas.openxmlformats.org/officeDocument/2006/relationships/slide" Target="slides/slide44.xml"/><Relationship Id="rId32" Type="http://schemas.openxmlformats.org/officeDocument/2006/relationships/slide" Target="slides/slide67.xml"/><Relationship Id="rId5" Type="http://schemas.openxmlformats.org/officeDocument/2006/relationships/slide" Target="slides/slide6.xml"/><Relationship Id="rId15" Type="http://schemas.openxmlformats.org/officeDocument/2006/relationships/slide" Target="slides/slide29.xml"/><Relationship Id="rId23" Type="http://schemas.openxmlformats.org/officeDocument/2006/relationships/slide" Target="slides/slide43.xml"/><Relationship Id="rId28" Type="http://schemas.openxmlformats.org/officeDocument/2006/relationships/slide" Target="slides/slide56.xml"/><Relationship Id="rId10" Type="http://schemas.openxmlformats.org/officeDocument/2006/relationships/slide" Target="slides/slide19.xml"/><Relationship Id="rId19" Type="http://schemas.openxmlformats.org/officeDocument/2006/relationships/slide" Target="slides/slide36.xml"/><Relationship Id="rId31" Type="http://schemas.openxmlformats.org/officeDocument/2006/relationships/slide" Target="slides/slide66.xml"/><Relationship Id="rId4" Type="http://schemas.openxmlformats.org/officeDocument/2006/relationships/slide" Target="slides/slide5.xml"/><Relationship Id="rId9" Type="http://schemas.openxmlformats.org/officeDocument/2006/relationships/slide" Target="slides/slide18.xml"/><Relationship Id="rId14" Type="http://schemas.openxmlformats.org/officeDocument/2006/relationships/slide" Target="slides/slide28.xml"/><Relationship Id="rId22" Type="http://schemas.openxmlformats.org/officeDocument/2006/relationships/slide" Target="slides/slide42.xml"/><Relationship Id="rId27" Type="http://schemas.openxmlformats.org/officeDocument/2006/relationships/slide" Target="slides/slide53.xml"/><Relationship Id="rId30" Type="http://schemas.openxmlformats.org/officeDocument/2006/relationships/slide" Target="slides/slide58.xml"/><Relationship Id="rId8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17</a:t>
            </a:fld>
            <a:r>
              <a:rPr lang="en-US" dirty="0" smtClean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19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36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38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40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6821-0BC1-4F1F-BBDF-394B26D72BCC}" type="slidenum">
              <a:rPr lang="en-US" smtClean="0"/>
              <a:pPr/>
              <a:t>41</a:t>
            </a:fld>
            <a:r>
              <a:rPr lang="en-US" dirty="0" smtClean="0"/>
              <a:t>##</a:t>
            </a: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42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43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44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D08F9-3817-4B39-B7BE-F6DB9F0DB916}" type="slidenum">
              <a:rPr lang="en-US" smtClean="0"/>
              <a:pPr/>
              <a:t>48</a:t>
            </a:fld>
            <a:r>
              <a:rPr lang="en-US" dirty="0" smtClean="0"/>
              <a:t>##</a:t>
            </a: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D941F-0A3D-45EB-B489-45D4FB50CF50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53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69C45-82AD-4CE0-81EB-EEB95727F05C}" type="slidenum">
              <a:rPr lang="en-US" smtClean="0"/>
              <a:pPr/>
              <a:t>55</a:t>
            </a:fld>
            <a:r>
              <a:rPr lang="en-US" dirty="0" smtClean="0"/>
              <a:t>##</a:t>
            </a: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28D25-6DAE-42CB-9ED5-E73D00CB54FF}" type="slidenum">
              <a:rPr lang="en-US" smtClean="0"/>
              <a:pPr/>
              <a:t>60</a:t>
            </a:fld>
            <a:r>
              <a:rPr lang="en-US" dirty="0" smtClean="0"/>
              <a:t>##</a:t>
            </a: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61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20448-636F-47CF-B644-F50412099C3B}" type="slidenum">
              <a:rPr lang="en-US" smtClean="0"/>
              <a:pPr/>
              <a:t>64</a:t>
            </a:fld>
            <a:r>
              <a:rPr lang="en-US" dirty="0" smtClean="0"/>
              <a:t>##</a:t>
            </a: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65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67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68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69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70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gif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gif"/><Relationship Id="rId4" Type="http://schemas.openxmlformats.org/officeDocument/2006/relationships/image" Target="../media/image7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HTML, Text, Images, Tables, Forms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smtClean="0"/>
              <a:t>Svetlin </a:t>
            </a:r>
            <a:r>
              <a:rPr lang="en-US" dirty="0"/>
              <a:t>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link.&lt;/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Some HTML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Headings and Paragraphs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 smtClean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 smtClean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 than HTML</a:t>
            </a:r>
          </a:p>
          <a:p>
            <a:pPr lvl="1">
              <a:defRPr/>
            </a:pPr>
            <a:r>
              <a:rPr lang="en-US" dirty="0" smtClean="0"/>
              <a:t>Tags and attribute names must be in lowercase</a:t>
            </a:r>
          </a:p>
          <a:p>
            <a:pPr lvl="1">
              <a:defRPr/>
            </a:pPr>
            <a:r>
              <a:rPr lang="en-US" dirty="0" smtClean="0"/>
              <a:t>All tags must be 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and implies missing closing tags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Web browsers load XHTML faster than HTML and valid code faster than invalid!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Can contain some other tags, e.g.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in the window </a:t>
            </a:r>
            <a:r>
              <a:rPr lang="en-US" sz="3000" dirty="0" err="1" smtClean="0"/>
              <a:t>titlebar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(2)</a:t>
            </a:r>
            <a:endParaRPr lang="bg-BG" dirty="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</a:t>
            </a:r>
            <a:r>
              <a:rPr lang="en-US" dirty="0"/>
              <a:t> in </a:t>
            </a:r>
            <a:r>
              <a:rPr lang="en-US" dirty="0" smtClean="0"/>
              <a:t>Details</a:t>
            </a:r>
            <a:endParaRPr lang="en-US" dirty="0" smtClean="0"/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 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HTML Special Characters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</a:t>
            </a: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Brewer" 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element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&lt;script&gt; Tag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("&lt;p&gt;Hello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!&lt;\/p&gt;");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Scripts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Embedding CSS Styles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"-//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5052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33600" y="4231480"/>
            <a:ext cx="5029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2226" name="Picture 2" descr="http://www.iconspedia.com/uploads/16138523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2057400" cy="2057400"/>
          </a:xfrm>
          <a:prstGeom prst="rect">
            <a:avLst/>
          </a:prstGeom>
          <a:noFill/>
        </p:spPr>
      </p:pic>
      <p:pic>
        <p:nvPicPr>
          <p:cNvPr id="52228" name="Picture 4" descr="http://simply-software.co.uk/images/freetextbox/freetext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81894"/>
            <a:ext cx="4267200" cy="2089906"/>
          </a:xfrm>
          <a:prstGeom prst="roundRect">
            <a:avLst>
              <a:gd name="adj" fmla="val 41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3250" name="Picture 2" descr="http://www.chronotext.org/Isaiah/img/SlidingText_F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352800" cy="1828799"/>
          </a:xfrm>
          <a:prstGeom prst="roundRect">
            <a:avLst>
              <a:gd name="adj" fmla="val 51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122" name="Picture 2" descr="http://www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4343400"/>
            <a:ext cx="2057401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conarchive.com/icons/mart/glaze/128/font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4718">
            <a:off x="3967463" y="5121665"/>
            <a:ext cx="1121672" cy="11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Link to a document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</a:t>
            </a:r>
            <a:r>
              <a:rPr lang="bg-BG" sz="2800" dirty="0" smtClean="0"/>
              <a:t>, </a:t>
            </a:r>
            <a:r>
              <a:rPr lang="en-US" sz="2800" dirty="0" smtClean="0"/>
              <a:t>in the subdirectory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 smtClean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apply-now-button.jpg”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352801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Hyperlinks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2200" y="4079080"/>
            <a:ext cx="441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6" name="Picture 6" descr="http://webtechstrategies.com/webtech_images/services/hyperli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2" y="1001233"/>
            <a:ext cx="3721950" cy="1935202"/>
          </a:xfrm>
          <a:prstGeom prst="roundRect">
            <a:avLst>
              <a:gd name="adj" fmla="val 4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40970" name="Picture 10" descr="http://davdalx.webs.com/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82" y="457200"/>
            <a:ext cx="3306618" cy="2670616"/>
          </a:xfrm>
          <a:prstGeom prst="rect">
            <a:avLst/>
          </a:prstGeom>
          <a:noFill/>
        </p:spPr>
      </p:pic>
      <p:pic>
        <p:nvPicPr>
          <p:cNvPr id="6146" name="Picture 2" descr="http://www.artistsvalley.com/images/icons/Network%20Security%20Icons%20Var/Hyperlink/72x72/Hyperlin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05">
            <a:off x="957208" y="4876800"/>
            <a:ext cx="1295400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cons-for-technical-writers.luckyicon.com/pictures/stock-icons/itw-v10/preview/click-hyperlink-text-icon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8"/>
          <a:stretch/>
        </p:blipFill>
        <p:spPr bwMode="auto">
          <a:xfrm rot="21327783">
            <a:off x="6934200" y="4876800"/>
            <a:ext cx="1233929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124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 smtClean="0"/>
              <a:t> are text files containing HTML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1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Links to the Same Document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3698080"/>
            <a:ext cx="2743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6866" name="Picture 2" descr="http://www.templejc.edu/dept/cis/CCollins/images/1313/lab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225">
            <a:off x="838308" y="4396163"/>
            <a:ext cx="3268796" cy="181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0" name="Picture 2" descr="http://www.healthandsafetyconsortium.co.uk/images/link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98266"/>
            <a:ext cx="2447926" cy="1519146"/>
          </a:xfrm>
          <a:prstGeom prst="roundRect">
            <a:avLst>
              <a:gd name="adj" fmla="val 37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7892" name="Picture 4" descr="http://www.mutterhaus-zams.at/lins/cms/uploads/pics/links_pfei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74928">
            <a:off x="2166717" y="578599"/>
            <a:ext cx="1857640" cy="192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1367">
            <a:off x="6106823" y="4225978"/>
            <a:ext cx="2156368" cy="21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/>
                <a:gridCol w="644106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justintadlock.com/blog/wp-content/uploads/2009/04/ta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69" y="625549"/>
            <a:ext cx="1203251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http://www.fotosearch.com/bthumb/UNC/UNC212/u136560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83" y="625549"/>
            <a:ext cx="1842817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0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8400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088479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686" flipV="1">
            <a:off x="762975" y="3854124"/>
            <a:ext cx="3603304" cy="2215327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8160">
            <a:off x="6149963" y="3914397"/>
            <a:ext cx="2112795" cy="2381250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114801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Creating Lists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86200" y="4917280"/>
            <a:ext cx="4724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1506" name="Picture 2" descr="http://devfiles.myopera.com/articles/371/main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759">
            <a:off x="441930" y="979803"/>
            <a:ext cx="3876868" cy="2266476"/>
          </a:xfrm>
          <a:prstGeom prst="roundRect">
            <a:avLst>
              <a:gd name="adj" fmla="val 38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2530" name="Picture 2" descr="http://damnyoulittlerock.files.wordpress.com/2009/11/lis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362">
            <a:off x="4916015" y="787529"/>
            <a:ext cx="3274372" cy="2176094"/>
          </a:xfrm>
          <a:prstGeom prst="roundRect">
            <a:avLst>
              <a:gd name="adj" fmla="val 55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10242" name="Picture 2" descr="http://schools.moed.bm/SP/PublishingImages/tack-list-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372">
            <a:off x="1545863" y="4212863"/>
            <a:ext cx="1913340" cy="1913340"/>
          </a:xfrm>
          <a:prstGeom prst="roundRect">
            <a:avLst>
              <a:gd name="adj" fmla="val 103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61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Characters – Example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648200"/>
            <a:ext cx="7162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Special Characters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3744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5362" name="Picture 2" descr="http://reviews.cnet.com/i/bto/20091012/special-characters_500x3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302"/>
            <a:ext cx="4076700" cy="2152498"/>
          </a:xfrm>
          <a:prstGeom prst="roundRect">
            <a:avLst>
              <a:gd name="adj" fmla="val 51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15364" name="Picture 4" descr="http://allforces.com/wp-content/uploads/2006/03/special-charact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5024"/>
            <a:ext cx="3886200" cy="1943101"/>
          </a:xfrm>
          <a:prstGeom prst="roundRect">
            <a:avLst>
              <a:gd name="adj" fmla="val 5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2" name="Rectangle 1"/>
          <p:cNvSpPr/>
          <p:nvPr/>
        </p:nvSpPr>
        <p:spPr>
          <a:xfrm rot="21433751">
            <a:off x="3706139" y="1112341"/>
            <a:ext cx="5048281" cy="477054"/>
          </a:xfrm>
          <a:prstGeom prst="rect">
            <a:avLst/>
          </a:prstGeom>
        </p:spPr>
        <p:txBody>
          <a:bodyPr wrap="square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HTML, Text, Images, Tables, Forms</a:t>
            </a:r>
            <a:endParaRPr lang="en-US" b="1" noProof="1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446088" indent="-446088">
              <a:lnSpc>
                <a:spcPts val="37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an HTML page looking like the PNG file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3.Introduction.PNG.</a:t>
            </a:r>
            <a:r>
              <a:rPr lang="en-US" sz="2800" dirty="0" smtClean="0"/>
              <a:t> 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800" dirty="0" smtClean="0"/>
              <a:t> tag add anchors to the corresponding sections in the same page.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1" y="15642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446088" indent="-446088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600" y="914400"/>
            <a:ext cx="870585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Font typeface="+mj-lt"/>
              <a:buAutoNum type="arabicPeriod" startAt="5"/>
              <a:tabLst/>
            </a:pPr>
            <a:r>
              <a:rPr lang="en-US" sz="2800" dirty="0" smtClean="0"/>
              <a:t>Create a Web site like the following:</a:t>
            </a:r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0" indent="0">
              <a:spcBef>
                <a:spcPts val="1800"/>
              </a:spcBef>
              <a:buNone/>
              <a:tabLst>
                <a:tab pos="446088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See </a:t>
            </a:r>
            <a:r>
              <a:rPr lang="en-US" sz="2800" dirty="0"/>
              <a:t>the </a:t>
            </a:r>
            <a:r>
              <a:rPr lang="en-US" sz="2800" dirty="0" smtClean="0"/>
              <a:t>image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InetJava-site.png</a:t>
            </a:r>
            <a:r>
              <a:rPr lang="en-US" sz="2800" dirty="0" smtClean="0"/>
              <a:t>.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5" descr="Sample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2732"/>
            <a:ext cx="6167438" cy="44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When writing XHTML, must define a namespace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 HTML source code should be formatted to increase readability and facilitate debugging.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For performance reasons, formatting can be sacrificed.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7798</TotalTime>
  <Words>5813</Words>
  <Application>Microsoft Office PowerPoint</Application>
  <PresentationFormat>On-screen Show (4:3)</PresentationFormat>
  <Paragraphs>1016</Paragraphs>
  <Slides>75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Telerik-PowerPoint-Theme</vt:lpstr>
      <vt:lpstr>HTML Basics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Text Formatting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Hyperlinks</vt:lpstr>
      <vt:lpstr>Links to the Same Document – Example </vt:lpstr>
      <vt:lpstr>Links to the Same Document – Example (2) </vt:lpstr>
      <vt:lpstr>Links to the Same Document</vt:lpstr>
      <vt:lpstr>Images: &lt;img&gt; tag</vt:lpstr>
      <vt:lpstr>Miscellaneous Tags</vt:lpstr>
      <vt:lpstr>Miscellaneous Tags – Example</vt:lpstr>
      <vt:lpstr>Miscellaneous Tags</vt:lpstr>
      <vt:lpstr>Ordered Lists: &lt;ol&gt; Tag</vt:lpstr>
      <vt:lpstr>Unordered Lists: &lt;ul&gt; Tag</vt:lpstr>
      <vt:lpstr>Definition lists: &lt;dl&gt; tag</vt:lpstr>
      <vt:lpstr>Lists – Example</vt:lpstr>
      <vt:lpstr>Creating Lists</vt:lpstr>
      <vt:lpstr>HTML Special Characters</vt:lpstr>
      <vt:lpstr>Special Characters – Example</vt:lpstr>
      <vt:lpstr>Special Chars – Example (2)</vt:lpstr>
      <vt:lpstr>HTML Special Characters</vt:lpstr>
      <vt:lpstr>Using &lt;DIV&gt; and &lt;SPAN&gt; Block and Inline Elements</vt:lpstr>
      <vt:lpstr>Block and Inline Elements</vt:lpstr>
      <vt:lpstr>The &lt;div&gt; Tag</vt:lpstr>
      <vt:lpstr>&lt;DIV&gt;</vt:lpstr>
      <vt:lpstr>The &lt;span&gt; Tag</vt:lpstr>
      <vt:lpstr>&lt;SPAN&gt;</vt:lpstr>
      <vt:lpstr>HTML Basics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dminkov</cp:lastModifiedBy>
  <cp:revision>709</cp:revision>
  <dcterms:created xsi:type="dcterms:W3CDTF">2007-12-08T16:03:35Z</dcterms:created>
  <dcterms:modified xsi:type="dcterms:W3CDTF">2011-06-13T08:56:46Z</dcterms:modified>
</cp:coreProperties>
</file>