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44"/>
  </p:notesMasterIdLst>
  <p:handoutMasterIdLst>
    <p:handoutMasterId r:id="rId45"/>
  </p:handoutMasterIdLst>
  <p:sldIdLst>
    <p:sldId id="320" r:id="rId2"/>
    <p:sldId id="461" r:id="rId3"/>
    <p:sldId id="462" r:id="rId4"/>
    <p:sldId id="457" r:id="rId5"/>
    <p:sldId id="427" r:id="rId6"/>
    <p:sldId id="428" r:id="rId7"/>
    <p:sldId id="429" r:id="rId8"/>
    <p:sldId id="430" r:id="rId9"/>
    <p:sldId id="463" r:id="rId10"/>
    <p:sldId id="432" r:id="rId11"/>
    <p:sldId id="433" r:id="rId12"/>
    <p:sldId id="434" r:id="rId13"/>
    <p:sldId id="435" r:id="rId14"/>
    <p:sldId id="464" r:id="rId15"/>
    <p:sldId id="439" r:id="rId16"/>
    <p:sldId id="440" r:id="rId17"/>
    <p:sldId id="458" r:id="rId18"/>
    <p:sldId id="466" r:id="rId19"/>
    <p:sldId id="443" r:id="rId20"/>
    <p:sldId id="444" r:id="rId21"/>
    <p:sldId id="459" r:id="rId22"/>
    <p:sldId id="446" r:id="rId23"/>
    <p:sldId id="447" r:id="rId24"/>
    <p:sldId id="448" r:id="rId25"/>
    <p:sldId id="473" r:id="rId26"/>
    <p:sldId id="449" r:id="rId27"/>
    <p:sldId id="450" r:id="rId28"/>
    <p:sldId id="451" r:id="rId29"/>
    <p:sldId id="452" r:id="rId30"/>
    <p:sldId id="476" r:id="rId31"/>
    <p:sldId id="474" r:id="rId32"/>
    <p:sldId id="453" r:id="rId33"/>
    <p:sldId id="454" r:id="rId34"/>
    <p:sldId id="455" r:id="rId35"/>
    <p:sldId id="475" r:id="rId36"/>
    <p:sldId id="469" r:id="rId37"/>
    <p:sldId id="470" r:id="rId38"/>
    <p:sldId id="472" r:id="rId39"/>
    <p:sldId id="471" r:id="rId40"/>
    <p:sldId id="460" r:id="rId41"/>
    <p:sldId id="468" r:id="rId42"/>
    <p:sldId id="467" r:id="rId4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C"/>
    <a:srgbClr val="FAF8BE"/>
    <a:srgbClr val="E8FFC8"/>
    <a:srgbClr val="FAF7C8"/>
    <a:srgbClr val="FAF8C8"/>
    <a:srgbClr val="F5FFC2"/>
    <a:srgbClr val="EBFFD2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46" autoAdjust="0"/>
    <p:restoredTop sz="94660" autoAdjust="0"/>
  </p:normalViewPr>
  <p:slideViewPr>
    <p:cSldViewPr>
      <p:cViewPr varScale="1">
        <p:scale>
          <a:sx n="84" d="100"/>
          <a:sy n="84" d="100"/>
        </p:scale>
        <p:origin x="-8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5.xml"/><Relationship Id="rId18" Type="http://schemas.openxmlformats.org/officeDocument/2006/relationships/slide" Target="slides/slide30.xml"/><Relationship Id="rId3" Type="http://schemas.openxmlformats.org/officeDocument/2006/relationships/slide" Target="slides/slide5.xml"/><Relationship Id="rId7" Type="http://schemas.openxmlformats.org/officeDocument/2006/relationships/slide" Target="slides/slide12.xml"/><Relationship Id="rId12" Type="http://schemas.openxmlformats.org/officeDocument/2006/relationships/slide" Target="slides/slide24.xml"/><Relationship Id="rId17" Type="http://schemas.openxmlformats.org/officeDocument/2006/relationships/slide" Target="slides/slide29.xml"/><Relationship Id="rId2" Type="http://schemas.openxmlformats.org/officeDocument/2006/relationships/slide" Target="slides/slide3.xml"/><Relationship Id="rId16" Type="http://schemas.openxmlformats.org/officeDocument/2006/relationships/slide" Target="slides/slide28.xml"/><Relationship Id="rId20" Type="http://schemas.openxmlformats.org/officeDocument/2006/relationships/slide" Target="slides/slide42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23.xml"/><Relationship Id="rId5" Type="http://schemas.openxmlformats.org/officeDocument/2006/relationships/slide" Target="slides/slide10.xml"/><Relationship Id="rId15" Type="http://schemas.openxmlformats.org/officeDocument/2006/relationships/slide" Target="slides/slide27.xml"/><Relationship Id="rId10" Type="http://schemas.openxmlformats.org/officeDocument/2006/relationships/slide" Target="slides/slide19.xml"/><Relationship Id="rId19" Type="http://schemas.openxmlformats.org/officeDocument/2006/relationships/slide" Target="slides/slide31.xml"/><Relationship Id="rId4" Type="http://schemas.openxmlformats.org/officeDocument/2006/relationships/slide" Target="slides/slide6.xml"/><Relationship Id="rId9" Type="http://schemas.openxmlformats.org/officeDocument/2006/relationships/slide" Target="slides/slide15.xml"/><Relationship Id="rId1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6/28/2011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6/28/2011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HTML – Tables and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1126" y="286463"/>
            <a:ext cx="3038474" cy="2307276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2107409" y="670378"/>
            <a:ext cx="2029024" cy="1833494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(most often 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194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42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28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50292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2600" y="685800"/>
            <a:ext cx="4038600" cy="953453"/>
          </a:xfrm>
          <a:prstGeom prst="wedgeRoundRectCallout">
            <a:avLst>
              <a:gd name="adj1" fmla="val 72723"/>
              <a:gd name="adj2" fmla="val 165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By default, header text is bold and centered.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439436" y="109841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Cell Spacing and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5899012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33400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smtClean="0"/>
              <a:t>HTML Tables</a:t>
            </a:r>
          </a:p>
          <a:p>
            <a:pPr marL="1293813" lvl="1" indent="-571500">
              <a:defRPr/>
            </a:pPr>
            <a:r>
              <a:rPr lang="en-US" dirty="0" smtClean="0"/>
              <a:t>Nested Tables</a:t>
            </a:r>
          </a:p>
          <a:p>
            <a:pPr marL="1293813" lvl="1" indent="-571500">
              <a:defRPr/>
            </a:pPr>
            <a:r>
              <a:rPr lang="en-US" dirty="0" smtClean="0"/>
              <a:t>Cells Width</a:t>
            </a:r>
          </a:p>
          <a:p>
            <a:pPr marL="1293813" lvl="1" indent="-571500">
              <a:defRPr/>
            </a:pPr>
            <a:r>
              <a:rPr lang="en-US" dirty="0" smtClean="0"/>
              <a:t>Cell Spacing and Padding</a:t>
            </a:r>
          </a:p>
          <a:p>
            <a:pPr marL="1293813" lvl="1" indent="-571500">
              <a:defRPr/>
            </a:pPr>
            <a:r>
              <a:rPr lang="en-US" dirty="0" smtClean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Often used by JavaScript code</a:t>
            </a: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Fieldsets</a:t>
            </a:r>
            <a:endParaRPr lang="en-US" dirty="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 smtClean="0"/>
              <a:t>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rgbClr val="FFFFFF"/>
                </a:solidFill>
              </a:rPr>
              <a:t>&lt;legend&gt;</a:t>
            </a:r>
            <a:r>
              <a:rPr lang="en-US" sz="3000" dirty="0" smtClean="0"/>
              <a:t> is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</a:t>
            </a:r>
            <a:r>
              <a:rPr lang="en-US" sz="3000" dirty="0" smtClean="0"/>
              <a:t>'s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(2)</a:t>
            </a:r>
            <a:endParaRPr lang="bg-BG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Ordinary button – used for </a:t>
            </a:r>
            <a:r>
              <a:rPr lang="en-US" sz="3000" dirty="0" err="1" smtClean="0"/>
              <a:t>Javascript</a:t>
            </a:r>
            <a:r>
              <a:rPr lang="en-US" sz="3000" dirty="0" smtClean="0"/>
              <a:t>, no default action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(3)</a:t>
            </a:r>
            <a:endParaRPr lang="bg-BG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Multiple select field – displays the list of items in multiple lines, instead of one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(2)</a:t>
            </a:r>
            <a:endParaRPr lang="bg-BG" dirty="0" smtClean="0"/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ts val="3200"/>
              </a:lnSpc>
              <a:buFontTx/>
              <a:buAutoNum type="arabicPeriod" startAt="2"/>
              <a:defRPr/>
            </a:pPr>
            <a:r>
              <a:rPr lang="en-US" dirty="0" smtClean="0"/>
              <a:t>HTML Forms</a:t>
            </a:r>
          </a:p>
          <a:p>
            <a:pPr marL="1293813" lvl="1" indent="-571500">
              <a:lnSpc>
                <a:spcPts val="3200"/>
              </a:lnSpc>
              <a:defRPr/>
            </a:pPr>
            <a:r>
              <a:rPr lang="en-US" dirty="0" smtClean="0"/>
              <a:t>Form Fields and </a:t>
            </a:r>
            <a:r>
              <a:rPr lang="en-US" dirty="0" err="1" smtClean="0"/>
              <a:t>Fieldsets</a:t>
            </a:r>
            <a:endParaRPr lang="en-US" dirty="0" smtClean="0"/>
          </a:p>
          <a:p>
            <a:pPr marL="1293813" lvl="1" indent="-571500">
              <a:lnSpc>
                <a:spcPts val="3200"/>
              </a:lnSpc>
              <a:defRPr/>
            </a:pPr>
            <a:r>
              <a:rPr lang="en-US" dirty="0" smtClean="0"/>
              <a:t>Form Controls and Labels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Text field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Text area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Select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Radio button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Checkbox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Button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Image button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5655977" y="42666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Form Controls (4)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File input – a field used for uploading files</a:t>
            </a:r>
          </a:p>
          <a:p>
            <a:pPr>
              <a:defRPr/>
            </a:pPr>
            <a:endParaRPr lang="en-US" sz="3000" dirty="0" smtClean="0"/>
          </a:p>
          <a:p>
            <a:pPr lvl="1">
              <a:defRPr/>
            </a:pPr>
            <a:r>
              <a:rPr lang="en-US" sz="2800" dirty="0" smtClean="0"/>
              <a:t>When used, it requires the form element to have a specific attribute: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Form labels are used to associate an explanatory text to a form field using the field's ID.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sz="3000" dirty="0" smtClean="0"/>
              <a:t>Labels are both a usability and accessibility feature and are required in order to pass accessibility validation.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TabIndex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tabindex</a:t>
            </a:r>
            <a:r>
              <a:rPr lang="en-US" dirty="0" smtClean="0"/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dirty="0" err="1" smtClean="0"/>
              <a:t>tabindex</a:t>
            </a:r>
            <a:r>
              <a:rPr lang="en-US" dirty="0" smtClean="0"/>
              <a:t>="0" (zero) - "natural" order</a:t>
            </a:r>
          </a:p>
          <a:p>
            <a:pPr lvl="1"/>
            <a:r>
              <a:rPr lang="en-US" dirty="0" smtClean="0"/>
              <a:t>If X &gt; Y, then elements with </a:t>
            </a:r>
            <a:r>
              <a:rPr lang="en-US" dirty="0" err="1" smtClean="0"/>
              <a:t>tabindex</a:t>
            </a:r>
            <a:r>
              <a:rPr lang="en-US" dirty="0" smtClean="0"/>
              <a:t>="X" are iterated before elements with </a:t>
            </a:r>
            <a:r>
              <a:rPr lang="en-US" dirty="0" err="1" smtClean="0"/>
              <a:t>tabindex</a:t>
            </a:r>
            <a:r>
              <a:rPr lang="en-US" dirty="0" smtClean="0"/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dirty="0" err="1" smtClean="0"/>
              <a:t>tabindex</a:t>
            </a:r>
            <a:r>
              <a:rPr lang="en-US" dirty="0" smtClean="0"/>
              <a:t> 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iframeGoogle"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600"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yes" scrolling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– Tables and Forms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Exercises (2)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452719" y="5811838"/>
            <a:ext cx="3929281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2575" lvl="0" indent="-282575" algn="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See the image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Sample-form.png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 (2)</a:t>
            </a:r>
            <a:endParaRPr lang="bg-BG" smtClean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Simple HTML Tables – Example (2)</a:t>
            </a:r>
            <a:endParaRPr lang="bg-BG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3429</TotalTime>
  <Words>3499</Words>
  <Application>Microsoft Office PowerPoint</Application>
  <PresentationFormat>On-screen Show (4:3)</PresentationFormat>
  <Paragraphs>570</Paragraphs>
  <Slides>42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Telerik-PowerPoint-Theme</vt:lpstr>
      <vt:lpstr>HTML – Tables and Forms</vt:lpstr>
      <vt:lpstr>Contents </vt:lpstr>
      <vt:lpstr>Contents (2)</vt:lpstr>
      <vt:lpstr>HTML Tables</vt:lpstr>
      <vt:lpstr>HTML Tables</vt:lpstr>
      <vt:lpstr>HTML Tables (2)</vt:lpstr>
      <vt:lpstr>Simple HTML Tables – Example</vt:lpstr>
      <vt:lpstr>Simple HTML Tables – Example (2)</vt:lpstr>
      <vt:lpstr>Simple HTML Tables</vt:lpstr>
      <vt:lpstr>Complete HTML Tables</vt:lpstr>
      <vt:lpstr>Complete HTML Table: Example</vt:lpstr>
      <vt:lpstr>Complete HTML Table: Example (2)</vt:lpstr>
      <vt:lpstr>Nested Tables</vt:lpstr>
      <vt:lpstr>Nested Tables</vt:lpstr>
      <vt:lpstr>Cell Spacing and Padding</vt:lpstr>
      <vt:lpstr>Cell Spacing and Padding – Example</vt:lpstr>
      <vt:lpstr>Cell Spacing and Padding – Example (2)</vt:lpstr>
      <vt:lpstr>Table Cell Spacing and Cell Padding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TabIndex</vt:lpstr>
      <vt:lpstr>HTML Frames</vt:lpstr>
      <vt:lpstr>HTML Frames</vt:lpstr>
      <vt:lpstr>HTML Frames – Demo</vt:lpstr>
      <vt:lpstr>Inline Frames: &lt;iframe&gt;</vt:lpstr>
      <vt:lpstr>HTML – Tables and Forms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dminkov</cp:lastModifiedBy>
  <cp:revision>515</cp:revision>
  <dcterms:created xsi:type="dcterms:W3CDTF">2007-12-08T16:03:35Z</dcterms:created>
  <dcterms:modified xsi:type="dcterms:W3CDTF">2011-06-28T07:11:00Z</dcterms:modified>
</cp:coreProperties>
</file>