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4"/>
  </p:notesMasterIdLst>
  <p:handoutMasterIdLst>
    <p:handoutMasterId r:id="rId55"/>
  </p:handoutMasterIdLst>
  <p:sldIdLst>
    <p:sldId id="320" r:id="rId2"/>
    <p:sldId id="547" r:id="rId3"/>
    <p:sldId id="534" r:id="rId4"/>
    <p:sldId id="535" r:id="rId5"/>
    <p:sldId id="461" r:id="rId6"/>
    <p:sldId id="470" r:id="rId7"/>
    <p:sldId id="536" r:id="rId8"/>
    <p:sldId id="537" r:id="rId9"/>
    <p:sldId id="548" r:id="rId10"/>
    <p:sldId id="553" r:id="rId11"/>
    <p:sldId id="465" r:id="rId12"/>
    <p:sldId id="471" r:id="rId13"/>
    <p:sldId id="467" r:id="rId14"/>
    <p:sldId id="466" r:id="rId15"/>
    <p:sldId id="468" r:id="rId16"/>
    <p:sldId id="538" r:id="rId17"/>
    <p:sldId id="489" r:id="rId18"/>
    <p:sldId id="539" r:id="rId19"/>
    <p:sldId id="540" r:id="rId20"/>
    <p:sldId id="541" r:id="rId21"/>
    <p:sldId id="473" r:id="rId22"/>
    <p:sldId id="549" r:id="rId23"/>
    <p:sldId id="551" r:id="rId24"/>
    <p:sldId id="552" r:id="rId25"/>
    <p:sldId id="487" r:id="rId26"/>
    <p:sldId id="475" r:id="rId27"/>
    <p:sldId id="476" r:id="rId28"/>
    <p:sldId id="477" r:id="rId29"/>
    <p:sldId id="479" r:id="rId30"/>
    <p:sldId id="480" r:id="rId31"/>
    <p:sldId id="488" r:id="rId32"/>
    <p:sldId id="482" r:id="rId33"/>
    <p:sldId id="483" r:id="rId34"/>
    <p:sldId id="484" r:id="rId35"/>
    <p:sldId id="486" r:id="rId36"/>
    <p:sldId id="490" r:id="rId37"/>
    <p:sldId id="491" r:id="rId38"/>
    <p:sldId id="492" r:id="rId39"/>
    <p:sldId id="497" r:id="rId40"/>
    <p:sldId id="493" r:id="rId41"/>
    <p:sldId id="494" r:id="rId42"/>
    <p:sldId id="495" r:id="rId43"/>
    <p:sldId id="496" r:id="rId44"/>
    <p:sldId id="498" r:id="rId45"/>
    <p:sldId id="499" r:id="rId46"/>
    <p:sldId id="500" r:id="rId47"/>
    <p:sldId id="504" r:id="rId48"/>
    <p:sldId id="550" r:id="rId49"/>
    <p:sldId id="460" r:id="rId50"/>
    <p:sldId id="546" r:id="rId51"/>
    <p:sldId id="544" r:id="rId52"/>
    <p:sldId id="543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6850"/>
    <a:srgbClr val="8A88B6"/>
    <a:srgbClr val="EBFFD2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317" autoAdjust="0"/>
  </p:normalViewPr>
  <p:slideViewPr>
    <p:cSldViewPr>
      <p:cViewPr varScale="1">
        <p:scale>
          <a:sx n="85" d="100"/>
          <a:sy n="85" d="100"/>
        </p:scale>
        <p:origin x="-9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9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55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propidx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frontendcourse.teler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Cascading Style Sheets (CSS) – Part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</a:t>
            </a:r>
            <a:r>
              <a:rPr lang="en-US" dirty="0" smtClean="0"/>
              <a:t>”?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not</a:t>
            </a:r>
          </a:p>
          <a:p>
            <a:pPr lvl="1"/>
            <a:r>
              <a:rPr lang="en-US" dirty="0" smtClean="0"/>
              <a:t>Text-related and list-related properties are inherited -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Box-related and positioning styles are not inherited -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 smtClean="0"/>
              <a:t>Stylesheets</a:t>
            </a:r>
            <a:r>
              <a:rPr lang="en-US" sz="3000" dirty="0" smtClean="0"/>
              <a:t> consist of rules, selectors, declarations, properties and 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Selectors are separated by commas</a:t>
            </a:r>
          </a:p>
          <a:p>
            <a:pPr>
              <a:defRPr/>
            </a:pPr>
            <a:r>
              <a:rPr lang="en-US" sz="3000" dirty="0" smtClean="0"/>
              <a:t>Declarations are separated by semicolons</a:t>
            </a:r>
          </a:p>
          <a:p>
            <a:pPr>
              <a:defRPr/>
            </a:pPr>
            <a:r>
              <a:rPr lang="en-US" sz="3000" dirty="0" smtClean="0"/>
              <a:t>Properties and values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34853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http://css.maxdesign.com.au/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 applies to: </a:t>
            </a:r>
          </a:p>
          <a:p>
            <a:pPr lvl="1">
              <a:defRPr/>
            </a:pPr>
            <a:r>
              <a:rPr lang="en-US" dirty="0" smtClean="0"/>
              <a:t>All elements of specific type (tag)</a:t>
            </a:r>
          </a:p>
          <a:p>
            <a:pPr lvl="1">
              <a:defRPr/>
            </a:pPr>
            <a:r>
              <a:rPr lang="en-US" dirty="0" smtClean="0"/>
              <a:t>Those that mach a specific attribute (id, class)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(2)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tags,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element with id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(4)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(5)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] </a:t>
            </a:r>
            <a:r>
              <a:rPr lang="en-US" sz="2800" dirty="0" smtClean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will match all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&lt;img&gt;</a:t>
            </a:r>
            <a:r>
              <a:rPr lang="en-US" sz="2800" dirty="0" smtClean="0"/>
              <a:t> tags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</a:t>
            </a:r>
            <a:r>
              <a:rPr lang="en-US" sz="2800" dirty="0" smtClean="0"/>
              <a:t> attribute containing the 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 </a:t>
            </a:r>
            <a:r>
              <a:rPr lang="en-US" sz="2800" dirty="0" smtClean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4741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img[alt~=logo] {border: none}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Values in the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Colors are set in RGB format (decimal or hex):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#a0a6aa =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rgb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(160, 166, 170)</a:t>
            </a: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Predefined color aliases exist: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black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blue</a:t>
            </a:r>
            <a:r>
              <a:rPr lang="en-US" sz="2800" dirty="0" smtClean="0"/>
              <a:t>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Numeric values are specified in: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Pixels, </a:t>
            </a:r>
            <a:r>
              <a:rPr lang="en-US" sz="2800" dirty="0" err="1" smtClean="0"/>
              <a:t>ems</a:t>
            </a:r>
            <a:r>
              <a:rPr lang="en-US" sz="2800" dirty="0" smtClean="0"/>
              <a:t>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sz="2800" dirty="0" smtClean="0"/>
              <a:t> 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Points, inches, centimeters, millimeters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E.g.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sz="2600" dirty="0" smtClean="0"/>
              <a:t> 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Percentages,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Percentage of what?...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Zero can be used with no unit: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Browsers have default CSS styles</a:t>
            </a:r>
          </a:p>
          <a:p>
            <a:pPr lvl="1"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 smtClean="0"/>
              <a:t>Caution: default styles differ in browsers</a:t>
            </a:r>
          </a:p>
          <a:p>
            <a:pPr lvl="1">
              <a:defRPr/>
            </a:pPr>
            <a:r>
              <a:rPr lang="en-US" dirty="0" smtClean="0"/>
              <a:t>E.g. margins, </a:t>
            </a:r>
            <a:r>
              <a:rPr lang="en-US" dirty="0" err="1" smtClean="0"/>
              <a:t>paddings</a:t>
            </a:r>
            <a:r>
              <a:rPr lang="en-US" dirty="0" smtClean="0"/>
              <a:t> and font sizes differ most often and 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750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63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Linking HTML and CSS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defRPr/>
            </a:pPr>
            <a:r>
              <a:rPr lang="en-US" dirty="0" smtClean="0"/>
              <a:t>No selectors are needed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&lt;head&gt;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defRPr/>
            </a:pPr>
            <a:r>
              <a:rPr lang="en-US" dirty="0" smtClean="0"/>
              <a:t>Linked via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href=…&gt;</a:t>
            </a:r>
            <a:r>
              <a:rPr lang="en-US" sz="2600" dirty="0" smtClean="0"/>
              <a:t> </a:t>
            </a:r>
            <a:r>
              <a:rPr lang="en-US" dirty="0" smtClean="0"/>
              <a:t>tag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 smtClean="0"/>
              <a:t>What is CSS?</a:t>
            </a:r>
          </a:p>
          <a:p>
            <a:pPr marL="541338" indent="-541338">
              <a:tabLst/>
            </a:pPr>
            <a:r>
              <a:rPr lang="en-US" dirty="0">
                <a:solidFill>
                  <a:srgbClr val="FAF7C8"/>
                </a:solidFill>
              </a:rPr>
              <a:t>Styling with Cascading </a:t>
            </a:r>
            <a:r>
              <a:rPr lang="en-US" dirty="0" smtClean="0">
                <a:solidFill>
                  <a:srgbClr val="FAF7C8"/>
                </a:solidFill>
              </a:rPr>
              <a:t>Stylesheets (CSS)</a:t>
            </a:r>
          </a:p>
          <a:p>
            <a:pPr marL="541338" indent="-541338">
              <a:tabLst/>
            </a:pPr>
            <a:r>
              <a:rPr lang="en-US" dirty="0" smtClean="0">
                <a:solidFill>
                  <a:srgbClr val="FAF7C8"/>
                </a:solidFill>
              </a:rPr>
              <a:t>Selectors and style definitions</a:t>
            </a:r>
          </a:p>
          <a:p>
            <a:pPr marL="541338" indent="-541338">
              <a:tabLst/>
            </a:pPr>
            <a:r>
              <a:rPr lang="en-US" dirty="0" smtClean="0">
                <a:solidFill>
                  <a:srgbClr val="FAF7C8"/>
                </a:solidFill>
              </a:rPr>
              <a:t>Linking HTML and CSS</a:t>
            </a:r>
            <a:endParaRPr lang="en-US" dirty="0"/>
          </a:p>
          <a:p>
            <a:pPr marL="541338" indent="-541338">
              <a:tabLst/>
            </a:pPr>
            <a:r>
              <a:rPr lang="en-US" dirty="0" smtClean="0">
                <a:solidFill>
                  <a:srgbClr val="FAF7C8"/>
                </a:solidFill>
              </a:rPr>
              <a:t>Fonts, Backgrounds, Borders</a:t>
            </a:r>
          </a:p>
          <a:p>
            <a:endParaRPr lang="en-US" dirty="0" smtClean="0">
              <a:solidFill>
                <a:srgbClr val="FAF7C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external files 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as the CSS file is cached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</a:t>
            </a:r>
            <a:r>
              <a:rPr lang="en-US" dirty="0" err="1" smtClean="0"/>
              <a:t>stylesheets</a:t>
            </a:r>
            <a:r>
              <a:rPr lang="en-US" dirty="0" smtClean="0"/>
              <a:t> with "normal" and "important"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999946"/>
            <a:ext cx="8077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http://www.slideshare.net/maxdesign/css-cascade-1658158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of CSS style declarations with the same origin. Selectors are what matters</a:t>
            </a:r>
          </a:p>
          <a:p>
            <a:pPr lvl="1">
              <a:defRPr/>
            </a:pPr>
            <a:r>
              <a:rPr lang="en-US" dirty="0" smtClean="0"/>
              <a:t>Simple calculation: #id = 100, .class = 10, :pseudo = 10, [</a:t>
            </a:r>
            <a:r>
              <a:rPr lang="en-US" dirty="0" err="1" smtClean="0"/>
              <a:t>attr</a:t>
            </a:r>
            <a:r>
              <a:rPr lang="en-US" dirty="0" smtClean="0"/>
              <a:t>] = 10, tag = 1, * = 0</a:t>
            </a:r>
          </a:p>
          <a:p>
            <a:pPr lvl="1">
              <a:defRPr/>
            </a:pPr>
            <a:r>
              <a:rPr lang="en-US" dirty="0" smtClean="0"/>
              <a:t>Same number of points? Order matters.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1">
              <a:defRPr/>
            </a:pPr>
            <a:r>
              <a:rPr lang="en-US" sz="2000" dirty="0" smtClean="0">
                <a:hlinkClick r:id="rId2"/>
              </a:rPr>
              <a:t>http://www.smashingmagazine.com/2007/07/27/css-specificity-things-you-should-know/</a:t>
            </a:r>
            <a:r>
              <a:rPr lang="en-US" sz="2000" dirty="0" smtClean="0"/>
              <a:t> </a:t>
            </a:r>
          </a:p>
          <a:p>
            <a:pPr lvl="1">
              <a:defRPr/>
            </a:pPr>
            <a:r>
              <a:rPr lang="en-US" sz="2000" dirty="0" smtClean="0">
                <a:hlinkClick r:id="rId3"/>
              </a:rPr>
              <a:t>http://css.maxdesign.com.au/selectutorial/advanced_conflict.htm</a:t>
            </a:r>
            <a:endParaRPr lang="en-US" sz="2000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19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0800" y="4267200"/>
            <a:ext cx="39624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8664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6002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3340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4864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4864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4864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4038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4102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4102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600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0093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0574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1242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2004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0574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2766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3528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</a:t>
            </a:r>
            <a:r>
              <a:rPr lang="en-US" sz="2000" dirty="0" smtClean="0"/>
              <a:t>(see </a:t>
            </a:r>
            <a:r>
              <a:rPr lang="en-US" sz="2000" dirty="0" smtClean="0">
                <a:hlinkClick r:id="rId2"/>
              </a:rPr>
              <a:t>http://www.csszengarden.com/</a:t>
            </a:r>
            <a:r>
              <a:rPr lang="en-US" sz="2000" dirty="0" smtClean="0"/>
              <a:t>)</a:t>
            </a:r>
            <a:endParaRPr lang="en-US" sz="28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Ancient browsers do not recognize @import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Use @import in an external CSS file to workaround the IE 32 CSS file limit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 smtClean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 smtClean="0"/>
              <a:t> – size of font: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 smtClean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 smtClean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 smtClean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 smtClean="0"/>
              <a:t> can be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 smtClean="0"/>
              <a:t> or a number in range [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12px/16px verdana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5105399"/>
            <a:ext cx="44196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503224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546292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 smtClean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 smtClean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 smtClean="0"/>
              <a:t>	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 smtClean="0"/>
              <a:t>Some browsers will not apply BOTH color and image for background if using shorthand rule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5791200"/>
            <a:ext cx="5029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981075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55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defRPr/>
            </a:pPr>
            <a:r>
              <a:rPr lang="en-US" dirty="0" smtClean="0"/>
              <a:t>When to 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191000"/>
            <a:ext cx="4267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98" y="11811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2"/>
              </a:rPr>
              <a:t>http://www.w3.org/TR/CSS2/propidx.html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CSS – Part I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6400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http://frontendcourse.telerik.com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700" y="3200400"/>
            <a:ext cx="4292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44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The country flags should be PNG images with text over them.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350" y="3149600"/>
            <a:ext cx="60833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7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 (3)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8686801" cy="54864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  <a:tabLst/>
            </a:pPr>
            <a:r>
              <a:rPr lang="en-US" sz="2800" dirty="0" smtClean="0"/>
              <a:t>Create the following Web page region using HTML with external CSS file. Note that each of the sections should be a hyperlink.</a:t>
            </a:r>
          </a:p>
          <a:p>
            <a:pPr marL="446088" lvl="1" indent="0">
              <a:buNone/>
            </a:pPr>
            <a:r>
              <a:rPr lang="en-US" sz="2800" dirty="0" smtClean="0"/>
              <a:t>Hints: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display:inline-block</a:t>
            </a:r>
            <a:r>
              <a:rPr lang="bg-BG" sz="2800" dirty="0" smtClean="0"/>
              <a:t> </a:t>
            </a:r>
            <a:r>
              <a:rPr lang="en-US" sz="2800" dirty="0" smtClean="0"/>
              <a:t>style for the list items and paddings where needed.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0" y="4318000"/>
            <a:ext cx="50165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describe the presentation of documents</a:t>
            </a:r>
          </a:p>
          <a:p>
            <a:pPr lvl="1">
              <a:defRPr/>
            </a:pPr>
            <a:r>
              <a:rPr lang="en-US" sz="2800" dirty="0" smtClean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 smtClean="0"/>
              <a:t>Improve content accessibility</a:t>
            </a:r>
          </a:p>
          <a:p>
            <a:pPr lvl="1">
              <a:defRPr/>
            </a:pPr>
            <a:r>
              <a:rPr lang="en-US" sz="2800" dirty="0" smtClean="0"/>
              <a:t>Improve 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HTML presentation tags and attributes are deprecated,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</a:t>
            </a:r>
            <a:r>
              <a:rPr lang="en-US" dirty="0" smtClean="0"/>
              <a:t>”?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5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2942</TotalTime>
  <Words>2853</Words>
  <Application>Microsoft Office PowerPoint</Application>
  <PresentationFormat>On-screen Show (4:3)</PresentationFormat>
  <Paragraphs>504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Telerik-PowerPoint-Theme</vt:lpstr>
      <vt:lpstr>Cascading Style Sheets (CSS) – Part I</vt:lpstr>
      <vt:lpstr>Table of Contents (Part I)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“Cascading”? (2)</vt:lpstr>
      <vt:lpstr>Why “Cascading”? (3)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Default Browser Styles</vt:lpstr>
      <vt:lpstr>Linking HTML and CSS</vt:lpstr>
      <vt:lpstr>Linking HTML and CSS (2)</vt:lpstr>
      <vt:lpstr>Inline Styles: Example</vt:lpstr>
      <vt:lpstr>Inline Styles: Example</vt:lpstr>
      <vt:lpstr>CSS Cascade (Precedence)</vt:lpstr>
      <vt:lpstr>CSS Specificity</vt:lpstr>
      <vt:lpstr>CSS Rules Precedence 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Text-related CSS Properties</vt:lpstr>
      <vt:lpstr>CSS Rules for Fonts (2)</vt:lpstr>
      <vt:lpstr>Shorthand Font Property</vt:lpstr>
      <vt:lpstr>Fonts</vt:lpstr>
      <vt:lpstr>Backgrounds</vt:lpstr>
      <vt:lpstr>Backgrounds (2)</vt:lpstr>
      <vt:lpstr>Background Shorthand Property</vt:lpstr>
      <vt:lpstr>Background-image or &lt;img&gt;?</vt:lpstr>
      <vt:lpstr>Background Styles</vt:lpstr>
      <vt:lpstr>Borders</vt:lpstr>
      <vt:lpstr>Border Shorthand Property</vt:lpstr>
      <vt:lpstr>Borders</vt:lpstr>
      <vt:lpstr>CSS Reference</vt:lpstr>
      <vt:lpstr>CSS – Part I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dminkov</cp:lastModifiedBy>
  <cp:revision>733</cp:revision>
  <dcterms:created xsi:type="dcterms:W3CDTF">2007-12-08T16:03:35Z</dcterms:created>
  <dcterms:modified xsi:type="dcterms:W3CDTF">2011-06-28T07:19:35Z</dcterms:modified>
</cp:coreProperties>
</file>