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heme/themeOverride1.xml" ContentType="application/vnd.openxmlformats-officedocument.themeOverr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4"/>
  </p:notesMasterIdLst>
  <p:handoutMasterIdLst>
    <p:handoutMasterId r:id="rId95"/>
  </p:handoutMasterIdLst>
  <p:sldIdLst>
    <p:sldId id="320" r:id="rId2"/>
    <p:sldId id="327" r:id="rId3"/>
    <p:sldId id="373" r:id="rId4"/>
    <p:sldId id="328" r:id="rId5"/>
    <p:sldId id="329" r:id="rId6"/>
    <p:sldId id="330" r:id="rId7"/>
    <p:sldId id="331" r:id="rId8"/>
    <p:sldId id="332" r:id="rId9"/>
    <p:sldId id="333" r:id="rId10"/>
    <p:sldId id="334" r:id="rId11"/>
    <p:sldId id="335" r:id="rId12"/>
    <p:sldId id="336" r:id="rId13"/>
    <p:sldId id="337" r:id="rId14"/>
    <p:sldId id="338" r:id="rId15"/>
    <p:sldId id="339" r:id="rId16"/>
    <p:sldId id="341" r:id="rId17"/>
    <p:sldId id="342" r:id="rId18"/>
    <p:sldId id="343" r:id="rId19"/>
    <p:sldId id="344" r:id="rId20"/>
    <p:sldId id="345" r:id="rId21"/>
    <p:sldId id="347" r:id="rId22"/>
    <p:sldId id="348" r:id="rId23"/>
    <p:sldId id="349" r:id="rId24"/>
    <p:sldId id="350" r:id="rId25"/>
    <p:sldId id="351" r:id="rId26"/>
    <p:sldId id="352" r:id="rId27"/>
    <p:sldId id="354" r:id="rId28"/>
    <p:sldId id="386" r:id="rId29"/>
    <p:sldId id="387" r:id="rId30"/>
    <p:sldId id="388" r:id="rId31"/>
    <p:sldId id="355" r:id="rId32"/>
    <p:sldId id="356" r:id="rId33"/>
    <p:sldId id="357" r:id="rId34"/>
    <p:sldId id="358" r:id="rId35"/>
    <p:sldId id="359" r:id="rId36"/>
    <p:sldId id="361" r:id="rId37"/>
    <p:sldId id="362" r:id="rId38"/>
    <p:sldId id="363" r:id="rId39"/>
    <p:sldId id="364" r:id="rId40"/>
    <p:sldId id="365" r:id="rId41"/>
    <p:sldId id="379" r:id="rId42"/>
    <p:sldId id="380" r:id="rId43"/>
    <p:sldId id="382" r:id="rId44"/>
    <p:sldId id="385" r:id="rId45"/>
    <p:sldId id="397" r:id="rId46"/>
    <p:sldId id="401" r:id="rId47"/>
    <p:sldId id="402" r:id="rId48"/>
    <p:sldId id="403" r:id="rId49"/>
    <p:sldId id="404" r:id="rId50"/>
    <p:sldId id="405" r:id="rId51"/>
    <p:sldId id="406" r:id="rId52"/>
    <p:sldId id="407" r:id="rId53"/>
    <p:sldId id="408" r:id="rId54"/>
    <p:sldId id="409" r:id="rId55"/>
    <p:sldId id="410" r:id="rId56"/>
    <p:sldId id="411" r:id="rId57"/>
    <p:sldId id="412" r:id="rId58"/>
    <p:sldId id="400" r:id="rId59"/>
    <p:sldId id="391" r:id="rId60"/>
    <p:sldId id="393" r:id="rId61"/>
    <p:sldId id="394" r:id="rId62"/>
    <p:sldId id="395" r:id="rId63"/>
    <p:sldId id="396" r:id="rId64"/>
    <p:sldId id="398" r:id="rId65"/>
    <p:sldId id="399" r:id="rId66"/>
    <p:sldId id="413" r:id="rId67"/>
    <p:sldId id="414" r:id="rId68"/>
    <p:sldId id="415" r:id="rId69"/>
    <p:sldId id="416" r:id="rId70"/>
    <p:sldId id="417" r:id="rId71"/>
    <p:sldId id="418" r:id="rId72"/>
    <p:sldId id="419" r:id="rId73"/>
    <p:sldId id="420" r:id="rId74"/>
    <p:sldId id="421" r:id="rId75"/>
    <p:sldId id="422" r:id="rId76"/>
    <p:sldId id="423" r:id="rId77"/>
    <p:sldId id="424" r:id="rId78"/>
    <p:sldId id="425" r:id="rId79"/>
    <p:sldId id="433" r:id="rId80"/>
    <p:sldId id="434" r:id="rId81"/>
    <p:sldId id="435" r:id="rId82"/>
    <p:sldId id="436" r:id="rId83"/>
    <p:sldId id="427" r:id="rId84"/>
    <p:sldId id="428" r:id="rId85"/>
    <p:sldId id="429" r:id="rId86"/>
    <p:sldId id="430" r:id="rId87"/>
    <p:sldId id="431" r:id="rId88"/>
    <p:sldId id="438" r:id="rId89"/>
    <p:sldId id="439" r:id="rId90"/>
    <p:sldId id="440" r:id="rId91"/>
    <p:sldId id="441" r:id="rId92"/>
    <p:sldId id="372" r:id="rId9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C8"/>
    <a:srgbClr val="FAF7C8"/>
    <a:srgbClr val="FAF8C8"/>
    <a:srgbClr val="F5FFC2"/>
    <a:srgbClr val="EBFFD2"/>
    <a:srgbClr val="EBFFDC"/>
    <a:srgbClr val="FAF8BE"/>
    <a:srgbClr val="FAF8D2"/>
    <a:srgbClr val="8CF4F2"/>
    <a:srgbClr val="A4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66" d="100"/>
          <a:sy n="66" d="100"/>
        </p:scale>
        <p:origin x="-1590" y="-5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10/31/2011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682787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10/31/2011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4413498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8BAF42A-7495-4755-A8EC-61C8D8292648}" type="slidenum">
              <a:rPr lang="en-US"/>
              <a:pPr/>
              <a:t>14</a:t>
            </a:fld>
            <a:r>
              <a:rPr lang="en-US" dirty="0"/>
              <a:t>##</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90D84B1-FB18-4A9F-9733-77075D6A0C65}" type="slidenum">
              <a:rPr lang="en-US"/>
              <a:pPr/>
              <a:t>15</a:t>
            </a:fld>
            <a:r>
              <a:rPr lang="en-US" dirty="0"/>
              <a:t>##</a:t>
            </a:r>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E7FE7A-43FA-4767-B6DC-EB8250913BC6}" type="slidenum">
              <a:rPr lang="en-US"/>
              <a:pPr/>
              <a:t>16</a:t>
            </a:fld>
            <a:r>
              <a:rPr lang="en-US" dirty="0"/>
              <a:t>##</a:t>
            </a:r>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30F1965-5E13-4C75-B143-3367DDC5DE10}" type="slidenum">
              <a:rPr lang="en-US"/>
              <a:pPr/>
              <a:t>17</a:t>
            </a:fld>
            <a:r>
              <a:rPr lang="en-US" dirty="0"/>
              <a:t>##</a:t>
            </a:r>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F0ED57A-C10E-4185-8CAF-2CCFBB896B90}" type="slidenum">
              <a:rPr lang="en-US"/>
              <a:pPr/>
              <a:t>18</a:t>
            </a:fld>
            <a:r>
              <a:rPr lang="en-US" dirty="0"/>
              <a:t>##</a:t>
            </a: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FE65C32-E871-4ECA-BF59-5BC372BBE3BC}" type="slidenum">
              <a:rPr lang="en-US"/>
              <a:pPr/>
              <a:t>19</a:t>
            </a:fld>
            <a:r>
              <a:rPr lang="en-US" dirty="0"/>
              <a:t>##</a:t>
            </a: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20</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0BF707A-3AAE-489F-80C7-76755F18ED8B}" type="slidenum">
              <a:rPr lang="en-US"/>
              <a:pPr/>
              <a:t>21</a:t>
            </a:fld>
            <a:r>
              <a:rPr lang="en-US" dirty="0"/>
              <a:t>##</a:t>
            </a: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DF04AFF-E404-4F0D-9931-CBDD0CDA50DB}" type="slidenum">
              <a:rPr lang="en-US"/>
              <a:pPr/>
              <a:t>22</a:t>
            </a:fld>
            <a:r>
              <a:rPr lang="en-US" dirty="0"/>
              <a:t>##</a:t>
            </a: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C0C8944-6399-4AD2-90E5-DBEA93284A1D}" type="slidenum">
              <a:rPr lang="en-US"/>
              <a:pPr/>
              <a:t>23</a:t>
            </a:fld>
            <a:r>
              <a:rPr lang="en-US" dirty="0"/>
              <a:t>##</a:t>
            </a: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8B97677B-6C89-450C-B4EF-2E63866EFBFC}" type="slidenum">
              <a:rPr lang="en-US"/>
              <a:pPr/>
              <a:t>3</a:t>
            </a:fld>
            <a:endParaRPr lang="en-US"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4A98A71-A667-41D6-B75B-8587DF51869E}" type="slidenum">
              <a:rPr lang="en-US"/>
              <a:pPr/>
              <a:t>24</a:t>
            </a:fld>
            <a:r>
              <a:rPr lang="en-US" dirty="0"/>
              <a:t>##</a:t>
            </a:r>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22C2EF0-5730-497B-A4F1-6FAFE899E8A5}" type="slidenum">
              <a:rPr lang="en-US"/>
              <a:pPr/>
              <a:t>25</a:t>
            </a:fld>
            <a:r>
              <a:rPr lang="en-US" dirty="0"/>
              <a:t>##</a:t>
            </a:r>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13D01B-CCB1-46BB-8F02-72B179FA1281}" type="slidenum">
              <a:rPr lang="en-US"/>
              <a:pPr/>
              <a:t>26</a:t>
            </a:fld>
            <a:r>
              <a:rPr lang="en-US" dirty="0"/>
              <a:t>##</a:t>
            </a:r>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5DC47F-C35E-4357-AA41-377C96F5E9D3}" type="slidenum">
              <a:rPr lang="en-US"/>
              <a:pPr/>
              <a:t>27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B678BF5-7FFB-48CE-93A4-ED5B96AC9AEC}" type="slidenum">
              <a:rPr lang="en-US"/>
              <a:pPr/>
              <a:t>28</a:t>
            </a:fld>
            <a:endParaRPr lang="en-US" dirty="0"/>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A30FCA7D-E040-4EE9-AA0A-2F91604B6161}" type="slidenum">
              <a:rPr lang="en-US"/>
              <a:pPr/>
              <a:t>29</a:t>
            </a:fld>
            <a:endParaRPr lang="en-US"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A693988-C130-465E-9CD7-FD8009C2EA9B}" type="slidenum">
              <a:rPr lang="en-US"/>
              <a:pPr/>
              <a:t>30</a:t>
            </a:fld>
            <a:endParaRPr lang="en-US" dirty="0"/>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89AD8F0-7A01-4E70-9A09-2EFF316EC88A}" type="slidenum">
              <a:rPr lang="en-US"/>
              <a:pPr/>
              <a:t>31</a:t>
            </a:fld>
            <a:r>
              <a:rPr lang="en-US" dirty="0"/>
              <a:t>##</a:t>
            </a:r>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550AE5-9FCE-41F7-BDB9-D6439817E110}" type="slidenum">
              <a:rPr lang="en-US"/>
              <a:pPr/>
              <a:t>32</a:t>
            </a:fld>
            <a:r>
              <a:rPr lang="en-US" dirty="0"/>
              <a:t>##</a:t>
            </a:r>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A1B4EA-601B-429D-95A9-7F588C2BE426}" type="slidenum">
              <a:rPr lang="en-US"/>
              <a:pPr/>
              <a:t>33</a:t>
            </a:fld>
            <a:r>
              <a:rPr lang="en-US" dirty="0"/>
              <a:t>##</a:t>
            </a: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7E7106-A1CD-4780-B722-72359B165737}" type="slidenum">
              <a:rPr lang="en-US"/>
              <a:pPr/>
              <a:t>4</a:t>
            </a:fld>
            <a:r>
              <a:rPr lang="en-US" dirty="0"/>
              <a:t>##</a:t>
            </a:r>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4D8A304-500D-4357-9C1D-9E52C4ECCC95}" type="slidenum">
              <a:rPr lang="en-US"/>
              <a:pPr/>
              <a:t>34</a:t>
            </a:fld>
            <a:r>
              <a:rPr lang="en-US" dirty="0"/>
              <a:t>##</a:t>
            </a:r>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53401EC-82D0-4808-B462-29C5404FB0F5}" type="slidenum">
              <a:rPr lang="en-US"/>
              <a:pPr/>
              <a:t>36</a:t>
            </a:fld>
            <a:r>
              <a:rPr lang="en-US" dirty="0"/>
              <a:t>##</a:t>
            </a:r>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A44788-8061-4105-B1B0-45EC07911010}" type="slidenum">
              <a:rPr lang="en-US"/>
              <a:pPr/>
              <a:t>37</a:t>
            </a:fld>
            <a:r>
              <a:rPr lang="en-US" dirty="0"/>
              <a:t>##</a:t>
            </a:r>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38</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16BA5B0-A2FE-40D4-A2CB-81C2E18CDF0B}" type="slidenum">
              <a:rPr lang="en-US"/>
              <a:pPr/>
              <a:t>39</a:t>
            </a:fld>
            <a:r>
              <a:rPr lang="en-US" dirty="0"/>
              <a:t>##</a:t>
            </a:r>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53EF1BD-F781-4DA8-97E7-D3A4ACAEAF5F}" type="slidenum">
              <a:rPr lang="en-US"/>
              <a:pPr/>
              <a:t>40</a:t>
            </a:fld>
            <a:r>
              <a:rPr lang="en-US" dirty="0"/>
              <a:t>##</a:t>
            </a:r>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58601EC-2A09-4465-B516-C03B15CF53B6}" type="slidenum">
              <a:rPr lang="en-US"/>
              <a:pPr/>
              <a:t>42</a:t>
            </a:fld>
            <a:endParaRPr lang="en-US" dirty="0"/>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609B46D-C11B-406D-90EE-4D6B115EEAFB}" type="slidenum">
              <a:rPr lang="en-US"/>
              <a:pPr/>
              <a:t>43</a:t>
            </a:fld>
            <a:endParaRPr lang="en-US" dirty="0"/>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B0F9B09A-26AC-4831-9471-6E1970811E06}" type="slidenum">
              <a:rPr lang="en-US"/>
              <a:pPr/>
              <a:t>44</a:t>
            </a:fld>
            <a:endParaRPr lang="en-US" dirty="0"/>
          </a:p>
        </p:txBody>
      </p:sp>
      <p:sp>
        <p:nvSpPr>
          <p:cNvPr id="667650" name="Rectangle 2"/>
          <p:cNvSpPr>
            <a:spLocks noGrp="1" noRot="1" noChangeAspect="1" noChangeArrowheads="1" noTextEdit="1"/>
          </p:cNvSpPr>
          <p:nvPr>
            <p:ph type="sldImg"/>
          </p:nvPr>
        </p:nvSpPr>
        <p:spPr>
          <a:xfrm>
            <a:off x="1117600" y="698500"/>
            <a:ext cx="4646613" cy="3484563"/>
          </a:xfrm>
          <a:ln/>
        </p:spPr>
      </p:sp>
      <p:sp>
        <p:nvSpPr>
          <p:cNvPr id="667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45</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F030147-2EDD-4B91-A9CA-82CF052ED5A6}" type="slidenum">
              <a:rPr lang="en-US"/>
              <a:pPr/>
              <a:t>5</a:t>
            </a:fld>
            <a:r>
              <a:rPr lang="en-US" dirty="0"/>
              <a:t>##</a:t>
            </a:r>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978592-74DE-458D-A823-70C0A535C6FF}" type="slidenum">
              <a:rPr lang="en-US"/>
              <a:pPr/>
              <a:t>46</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CAA666D-B5B5-41E4-A4E9-4F0FC51060D3}" type="slidenum">
              <a:rPr lang="en-US"/>
              <a:pPr/>
              <a:t>47</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CBDE7B-68DC-4F8A-B5FD-1AAE14F5AA90}" type="slidenum">
              <a:rPr lang="en-US"/>
              <a:pPr/>
              <a:t>48</a:t>
            </a:fld>
            <a:r>
              <a:rPr lang="en-US" dirty="0"/>
              <a:t>##</a:t>
            </a:r>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A4E5879-5602-4B46-AD10-96732B705BD7}" type="slidenum">
              <a:rPr lang="en-US"/>
              <a:pPr/>
              <a:t>49</a:t>
            </a:fld>
            <a:r>
              <a:rPr lang="en-US" dirty="0"/>
              <a:t>##</a:t>
            </a:r>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15621A-0108-48B9-BDC9-2B2732DE9DFA}" type="slidenum">
              <a:rPr lang="en-US"/>
              <a:pPr/>
              <a:t>50</a:t>
            </a:fld>
            <a:r>
              <a:rPr lang="en-US" dirty="0"/>
              <a:t>##</a:t>
            </a:r>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34CCA04-6CB2-4C36-8321-C7F1D92F1799}" type="slidenum">
              <a:rPr lang="en-US"/>
              <a:pPr/>
              <a:t>51</a:t>
            </a:fld>
            <a:r>
              <a:rPr lang="en-US" dirty="0"/>
              <a:t>##</a:t>
            </a:r>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1E8E36-47C2-421D-AF0F-DCDEBF1A9EA1}" type="slidenum">
              <a:rPr lang="en-US"/>
              <a:pPr/>
              <a:t>52</a:t>
            </a:fld>
            <a:r>
              <a:rPr lang="en-US" dirty="0"/>
              <a:t>##</a:t>
            </a:r>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6C42C73-E299-4988-A2BD-E224C5A51024}" type="slidenum">
              <a:rPr lang="en-US"/>
              <a:pPr/>
              <a:t>53</a:t>
            </a:fld>
            <a:r>
              <a:rPr lang="en-US" dirty="0"/>
              <a:t>##</a:t>
            </a:r>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E119E6C-B741-4E25-B031-F8B12857BBAC}" type="slidenum">
              <a:rPr lang="en-US"/>
              <a:pPr/>
              <a:t>54</a:t>
            </a:fld>
            <a:r>
              <a:rPr lang="en-US" dirty="0"/>
              <a:t>##</a:t>
            </a:r>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4BE80F5-D754-4843-8930-0ED2FA897442}" type="slidenum">
              <a:rPr lang="en-US"/>
              <a:pPr/>
              <a:t>55</a:t>
            </a:fld>
            <a:r>
              <a:rPr lang="en-US" dirty="0"/>
              <a:t>##</a:t>
            </a:r>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EDC62DD-9E81-4566-B8AA-1300A787C483}" type="slidenum">
              <a:rPr lang="en-US"/>
              <a:pPr/>
              <a:t>7</a:t>
            </a:fld>
            <a:r>
              <a:rPr lang="en-US" dirty="0"/>
              <a:t>##</a:t>
            </a:r>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3FCC68-7D8E-4961-AF04-78EF34DB3E19}" type="slidenum">
              <a:rPr lang="en-US"/>
              <a:pPr/>
              <a:t>56</a:t>
            </a:fld>
            <a:r>
              <a:rPr lang="en-US" dirty="0"/>
              <a:t>##</a:t>
            </a:r>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FC2B456-CFC1-45F2-8E7A-15EAF80A4553}" type="slidenum">
              <a:rPr lang="en-US"/>
              <a:pPr/>
              <a:t>57</a:t>
            </a:fld>
            <a:r>
              <a:rPr lang="en-US" dirty="0"/>
              <a:t>##</a:t>
            </a:r>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58</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15C11EE4-EE30-4373-BFD0-B12E921C63C7}" type="slidenum">
              <a:rPr lang="en-US"/>
              <a:pPr/>
              <a:t>66</a:t>
            </a:fld>
            <a:r>
              <a:rPr lang="en-US" dirty="0"/>
              <a:t>##</a:t>
            </a:r>
          </a:p>
        </p:txBody>
      </p:sp>
      <p:sp>
        <p:nvSpPr>
          <p:cNvPr id="1301506" name="Rectangle 2"/>
          <p:cNvSpPr>
            <a:spLocks noGrp="1" noRot="1" noChangeAspect="1" noChangeArrowheads="1" noTextEdit="1"/>
          </p:cNvSpPr>
          <p:nvPr>
            <p:ph type="sldImg"/>
          </p:nvPr>
        </p:nvSpPr>
        <p:spPr>
          <a:ln/>
        </p:spPr>
      </p:sp>
      <p:sp>
        <p:nvSpPr>
          <p:cNvPr id="1301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0F74F85-2C32-4A6F-B3F4-7BC95A432323}" type="slidenum">
              <a:rPr lang="en-US"/>
              <a:pPr/>
              <a:t>76</a:t>
            </a:fld>
            <a:r>
              <a:rPr lang="en-US" dirty="0"/>
              <a:t>##</a:t>
            </a:r>
          </a:p>
        </p:txBody>
      </p:sp>
      <p:sp>
        <p:nvSpPr>
          <p:cNvPr id="1299458" name="Rectangle 2"/>
          <p:cNvSpPr>
            <a:spLocks noGrp="1" noRot="1" noChangeAspect="1" noChangeArrowheads="1" noTextEdit="1"/>
          </p:cNvSpPr>
          <p:nvPr>
            <p:ph type="sldImg"/>
          </p:nvPr>
        </p:nvSpPr>
        <p:spPr>
          <a:ln/>
        </p:spPr>
      </p:sp>
      <p:sp>
        <p:nvSpPr>
          <p:cNvPr id="1299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77</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1216F28C-F1AF-4244-8A4F-4564B734E326}" type="slidenum">
              <a:rPr lang="en-US"/>
              <a:pPr/>
              <a:t>78</a:t>
            </a:fld>
            <a:r>
              <a:rPr lang="en-US" dirty="0"/>
              <a:t>##</a:t>
            </a:r>
          </a:p>
        </p:txBody>
      </p:sp>
      <p:sp>
        <p:nvSpPr>
          <p:cNvPr id="1290242" name="Rectangle 2"/>
          <p:cNvSpPr>
            <a:spLocks noGrp="1" noRot="1" noChangeAspect="1" noChangeArrowheads="1" noTextEdit="1"/>
          </p:cNvSpPr>
          <p:nvPr>
            <p:ph type="sldImg"/>
          </p:nvPr>
        </p:nvSpPr>
        <p:spPr>
          <a:ln/>
        </p:spPr>
      </p:sp>
      <p:sp>
        <p:nvSpPr>
          <p:cNvPr id="12902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81</a:t>
            </a:fld>
            <a:endParaRPr lang="en-US" dirty="0"/>
          </a:p>
        </p:txBody>
      </p:sp>
    </p:spTree>
    <p:extLst>
      <p:ext uri="{BB962C8B-B14F-4D97-AF65-F5344CB8AC3E}">
        <p14:creationId xmlns:p14="http://schemas.microsoft.com/office/powerpoint/2010/main" val="12945817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9E842569-7603-4645-B640-808D85CB0ED9}" type="slidenum">
              <a:rPr lang="en-US"/>
              <a:pPr/>
              <a:t>83</a:t>
            </a:fld>
            <a:r>
              <a:rPr lang="en-US" dirty="0"/>
              <a:t>##</a:t>
            </a:r>
          </a:p>
        </p:txBody>
      </p:sp>
      <p:sp>
        <p:nvSpPr>
          <p:cNvPr id="1285122" name="Rectangle 2"/>
          <p:cNvSpPr>
            <a:spLocks noGrp="1" noRot="1" noChangeAspect="1" noChangeArrowheads="1" noTextEdit="1"/>
          </p:cNvSpPr>
          <p:nvPr>
            <p:ph type="sldImg"/>
          </p:nvPr>
        </p:nvSpPr>
        <p:spPr>
          <a:ln/>
        </p:spPr>
      </p:sp>
      <p:sp>
        <p:nvSpPr>
          <p:cNvPr id="12851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2E48B3EE-9A16-4694-BDB9-86184039D0E3}" type="slidenum">
              <a:rPr lang="en-US"/>
              <a:pPr/>
              <a:t>84</a:t>
            </a:fld>
            <a:r>
              <a:rPr lang="en-US" dirty="0"/>
              <a:t>##</a:t>
            </a:r>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86903F-55AE-4AC6-91DB-3725A73743C0}" type="slidenum">
              <a:rPr lang="en-US"/>
              <a:pPr/>
              <a:t>8</a:t>
            </a:fld>
            <a:r>
              <a:rPr lang="en-US" dirty="0"/>
              <a:t>##</a:t>
            </a:r>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3EA50A8-D103-415A-8BE3-97EE5EE19394}" type="slidenum">
              <a:rPr lang="en-US"/>
              <a:pPr/>
              <a:t>86</a:t>
            </a:fld>
            <a:r>
              <a:rPr lang="en-US" dirty="0"/>
              <a:t>##</a:t>
            </a:r>
          </a:p>
        </p:txBody>
      </p:sp>
      <p:sp>
        <p:nvSpPr>
          <p:cNvPr id="1253378" name="Rectangle 2"/>
          <p:cNvSpPr>
            <a:spLocks noGrp="1" noRot="1" noChangeAspect="1" noChangeArrowheads="1" noTextEdit="1"/>
          </p:cNvSpPr>
          <p:nvPr>
            <p:ph type="sldImg"/>
          </p:nvPr>
        </p:nvSpPr>
        <p:spPr>
          <a:ln/>
        </p:spPr>
      </p:sp>
      <p:sp>
        <p:nvSpPr>
          <p:cNvPr id="1253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5C0AFF2C-E0E1-493E-9DBC-3C85686A8D30}" type="slidenum">
              <a:rPr lang="en-US"/>
              <a:pPr/>
              <a:t>87</a:t>
            </a:fld>
            <a:r>
              <a:rPr lang="en-US" dirty="0"/>
              <a:t>##</a:t>
            </a:r>
          </a:p>
        </p:txBody>
      </p:sp>
      <p:sp>
        <p:nvSpPr>
          <p:cNvPr id="1255426" name="Rectangle 2"/>
          <p:cNvSpPr>
            <a:spLocks noGrp="1" noRot="1" noChangeAspect="1" noChangeArrowheads="1" noTextEdit="1"/>
          </p:cNvSpPr>
          <p:nvPr>
            <p:ph type="sldImg"/>
          </p:nvPr>
        </p:nvSpPr>
        <p:spPr>
          <a:ln/>
        </p:spPr>
      </p:sp>
      <p:sp>
        <p:nvSpPr>
          <p:cNvPr id="1255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52968F3-B71C-4C74-BE34-57A72877DFA1}" type="slidenum">
              <a:rPr lang="en-US"/>
              <a:pPr/>
              <a:t>9</a:t>
            </a:fld>
            <a:r>
              <a:rPr lang="en-US" dirty="0"/>
              <a:t>##</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F314DFA-57D9-4A1D-8957-B6C8B0F4AE1C}" type="slidenum">
              <a:rPr lang="en-US"/>
              <a:pPr/>
              <a:t>12</a:t>
            </a:fld>
            <a:r>
              <a:rPr lang="en-US" dirty="0"/>
              <a:t>##</a:t>
            </a: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E6FE29C-65AE-4B6B-BBBA-FA47CF92BC94}" type="slidenum">
              <a:rPr lang="en-US"/>
              <a:pPr/>
              <a:t>13</a:t>
            </a:fld>
            <a:r>
              <a:rPr lang="en-US" dirty="0"/>
              <a:t>##</a:t>
            </a:r>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dirty="0"/>
              <a:t>Mew = </a:t>
            </a:r>
            <a:r>
              <a:rPr lang="bg-BG"/>
              <a:t>мяукам!</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jpe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49.jpe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40880"/>
            <a:ext cx="7696200" cy="569120"/>
          </a:xfrm>
        </p:spPr>
        <p:txBody>
          <a:bodyPr/>
          <a:lstStyle/>
          <a:p>
            <a:r>
              <a:rPr lang="en-US" dirty="0" smtClean="0"/>
              <a:t>Classes, Constructors, Properties, Events, Static Members, Interfaces, Inheritance, Polymorphism</a:t>
            </a:r>
            <a:endParaRPr lang="en-US" dirty="0"/>
          </a:p>
        </p:txBody>
      </p:sp>
      <p:sp>
        <p:nvSpPr>
          <p:cNvPr id="4" name="Text Placeholder 3"/>
          <p:cNvSpPr>
            <a:spLocks noGrp="1"/>
          </p:cNvSpPr>
          <p:nvPr>
            <p:ph type="body" sz="quarter" idx="10"/>
          </p:nvPr>
        </p:nvSpPr>
        <p:spPr>
          <a:xfrm>
            <a:off x="457200" y="5405735"/>
            <a:ext cx="3352800" cy="461665"/>
          </a:xfrm>
        </p:spPr>
        <p:txBody>
          <a:bodyPr/>
          <a:lstStyle/>
          <a:p>
            <a:r>
              <a:rPr lang="en-US" sz="2400" dirty="0" smtClean="0">
                <a:solidFill>
                  <a:schemeClr val="tx1">
                    <a:lumMod val="50000"/>
                  </a:schemeClr>
                </a:solidFill>
              </a:rPr>
              <a:t>Technical Trainer</a:t>
            </a:r>
            <a:endParaRPr lang="en-US" sz="2400" dirty="0">
              <a:solidFill>
                <a:schemeClr val="tx1">
                  <a:lumMod val="50000"/>
                </a:schemeClr>
              </a:solidFill>
            </a:endParaRPr>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7" name="Picture 2" descr="http://www.atelier-us.com/upload/2009/01/earth_networks.jpg"/>
          <p:cNvPicPr>
            <a:picLocks noChangeAspect="1" noChangeArrowheads="1"/>
          </p:cNvPicPr>
          <p:nvPr/>
        </p:nvPicPr>
        <p:blipFill>
          <a:blip r:embed="rId3" cstate="print">
            <a:clrChange>
              <a:clrFrom>
                <a:srgbClr val="000000"/>
              </a:clrFrom>
              <a:clrTo>
                <a:srgbClr val="000000">
                  <a:alpha val="0"/>
                </a:srgbClr>
              </a:clrTo>
            </a:clrChange>
          </a:blip>
          <a:srcRect l="9133" t="6656" r="2955" b="16688"/>
          <a:stretch>
            <a:fillRect/>
          </a:stretch>
        </p:blipFill>
        <p:spPr bwMode="auto">
          <a:xfrm rot="10800000">
            <a:off x="7004424" y="-10047"/>
            <a:ext cx="2149623" cy="1457847"/>
          </a:xfrm>
          <a:prstGeom prst="rect">
            <a:avLst/>
          </a:prstGeom>
          <a:noFill/>
          <a:effectLst>
            <a:softEdge rad="31750"/>
          </a:effectLst>
        </p:spPr>
      </p:pic>
      <p:pic>
        <p:nvPicPr>
          <p:cNvPr id="8" name="Picture 4" descr="http://www.johnlund.com/images/lrJL_LightAbstract_04.jpg"/>
          <p:cNvPicPr>
            <a:picLocks noChangeAspect="1" noChangeArrowheads="1"/>
          </p:cNvPicPr>
          <p:nvPr/>
        </p:nvPicPr>
        <p:blipFill>
          <a:blip r:embed="rId4" cstate="print">
            <a:lum bright="10000" contrast="20000"/>
          </a:blip>
          <a:srcRect/>
          <a:stretch>
            <a:fillRect/>
          </a:stretch>
        </p:blipFill>
        <p:spPr bwMode="auto">
          <a:xfrm>
            <a:off x="5029200" y="4648200"/>
            <a:ext cx="3265651" cy="1677446"/>
          </a:xfrm>
          <a:prstGeom prst="roundRect">
            <a:avLst>
              <a:gd name="adj" fmla="val 9479"/>
            </a:avLst>
          </a:prstGeom>
          <a:noFill/>
        </p:spPr>
      </p:pic>
      <p:pic>
        <p:nvPicPr>
          <p:cNvPr id="9" name="Picture 7" descr="C:\Trash\blue-earth.png"/>
          <p:cNvPicPr>
            <a:picLocks noChangeAspect="1" noChangeArrowheads="1"/>
          </p:cNvPicPr>
          <p:nvPr/>
        </p:nvPicPr>
        <p:blipFill>
          <a:blip r:embed="rId5" cstate="print"/>
          <a:srcRect/>
          <a:stretch>
            <a:fillRect/>
          </a:stretch>
        </p:blipFill>
        <p:spPr bwMode="auto">
          <a:xfrm rot="21212111">
            <a:off x="216388" y="749788"/>
            <a:ext cx="1965224" cy="1965224"/>
          </a:xfrm>
          <a:prstGeom prst="ellipse">
            <a:avLst/>
          </a:prstGeom>
          <a:noFill/>
          <a:effectLst>
            <a:softEdge rad="317500"/>
          </a:effectLst>
        </p:spPr>
      </p:pic>
      <p:sp>
        <p:nvSpPr>
          <p:cNvPr id="2" name="Title 1"/>
          <p:cNvSpPr>
            <a:spLocks noGrp="1"/>
          </p:cNvSpPr>
          <p:nvPr>
            <p:ph type="ctrTitle"/>
          </p:nvPr>
        </p:nvSpPr>
        <p:spPr>
          <a:xfrm>
            <a:off x="457200" y="1295400"/>
            <a:ext cx="8229600" cy="1524000"/>
          </a:xfrm>
        </p:spPr>
        <p:txBody>
          <a:bodyPr/>
          <a:lstStyle/>
          <a:p>
            <a:r>
              <a:rPr lang="en-US" dirty="0" smtClean="0"/>
              <a:t>Object-Oriented Programming with C#</a:t>
            </a:r>
            <a:endParaRPr lang="en-US" dirty="0"/>
          </a:p>
        </p:txBody>
      </p:sp>
      <p:sp>
        <p:nvSpPr>
          <p:cNvPr id="10" name="Text Placeholder 3"/>
          <p:cNvSpPr txBox="1">
            <a:spLocks/>
          </p:cNvSpPr>
          <p:nvPr/>
        </p:nvSpPr>
        <p:spPr>
          <a:xfrm>
            <a:off x="457200" y="5039380"/>
            <a:ext cx="3352800" cy="52322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Doncho Minkov</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685800"/>
          </a:xfrm>
        </p:spPr>
        <p:txBody>
          <a:bodyPr/>
          <a:lstStyle/>
          <a:p>
            <a:r>
              <a:rPr lang="en-US" dirty="0" smtClean="0"/>
              <a:t>Access Modifiers</a:t>
            </a:r>
            <a:endParaRPr lang="en-US" dirty="0"/>
          </a:p>
        </p:txBody>
      </p:sp>
      <p:sp>
        <p:nvSpPr>
          <p:cNvPr id="3" name="Subtitle 2"/>
          <p:cNvSpPr>
            <a:spLocks noGrp="1"/>
          </p:cNvSpPr>
          <p:nvPr>
            <p:ph type="subTitle" idx="1"/>
          </p:nvPr>
        </p:nvSpPr>
        <p:spPr>
          <a:xfrm>
            <a:off x="457200" y="2250279"/>
            <a:ext cx="8229600" cy="569120"/>
          </a:xfrm>
        </p:spPr>
        <p:txBody>
          <a:bodyPr/>
          <a:lstStyle/>
          <a:p>
            <a:r>
              <a:rPr lang="en-US" dirty="0" smtClean="0"/>
              <a:t>Public, Private, Protected, Internal</a:t>
            </a:r>
            <a:endParaRPr lang="en-US" dirty="0"/>
          </a:p>
        </p:txBody>
      </p:sp>
      <p:pic>
        <p:nvPicPr>
          <p:cNvPr id="80897" name="Picture 1" descr="C:\Trash\access-control-device.png"/>
          <p:cNvPicPr>
            <a:picLocks noChangeAspect="1" noChangeArrowheads="1"/>
          </p:cNvPicPr>
          <p:nvPr/>
        </p:nvPicPr>
        <p:blipFill>
          <a:blip r:embed="rId2" cstate="print"/>
          <a:srcRect/>
          <a:stretch>
            <a:fillRect/>
          </a:stretch>
        </p:blipFill>
        <p:spPr bwMode="auto">
          <a:xfrm>
            <a:off x="6248400" y="3276599"/>
            <a:ext cx="2447925" cy="3146494"/>
          </a:xfrm>
          <a:prstGeom prst="rect">
            <a:avLst/>
          </a:prstGeom>
          <a:noFill/>
          <a:effectLst>
            <a:softEdge rad="63500"/>
          </a:effectLst>
        </p:spPr>
      </p:pic>
      <p:pic>
        <p:nvPicPr>
          <p:cNvPr id="80899" name="Picture 3" descr="http://kitso.co.za/img/gallery/fullsize/access.jpg"/>
          <p:cNvPicPr>
            <a:picLocks noChangeAspect="1" noChangeArrowheads="1"/>
          </p:cNvPicPr>
          <p:nvPr/>
        </p:nvPicPr>
        <p:blipFill>
          <a:blip r:embed="rId3" cstate="print"/>
          <a:srcRect/>
          <a:stretch>
            <a:fillRect/>
          </a:stretch>
        </p:blipFill>
        <p:spPr bwMode="auto">
          <a:xfrm>
            <a:off x="838200" y="3428999"/>
            <a:ext cx="4648200" cy="2590800"/>
          </a:xfrm>
          <a:prstGeom prst="roundRect">
            <a:avLst>
              <a:gd name="adj" fmla="val 6195"/>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Modifiers</a:t>
            </a:r>
            <a:endParaRPr lang="en-US" dirty="0"/>
          </a:p>
        </p:txBody>
      </p:sp>
      <p:sp>
        <p:nvSpPr>
          <p:cNvPr id="8" name="Content Placeholder 7"/>
          <p:cNvSpPr>
            <a:spLocks noGrp="1"/>
          </p:cNvSpPr>
          <p:nvPr>
            <p:ph idx="1"/>
          </p:nvPr>
        </p:nvSpPr>
        <p:spPr>
          <a:xfrm>
            <a:off x="228600" y="914400"/>
            <a:ext cx="8686800" cy="5715000"/>
          </a:xfrm>
        </p:spPr>
        <p:txBody>
          <a:bodyPr/>
          <a:lstStyle/>
          <a:p>
            <a:pPr>
              <a:lnSpc>
                <a:spcPct val="100000"/>
              </a:lnSpc>
            </a:pPr>
            <a:r>
              <a:rPr lang="en-US" dirty="0" smtClean="0"/>
              <a:t>Class members can have access modifiers</a:t>
            </a:r>
          </a:p>
          <a:p>
            <a:pPr lvl="1">
              <a:lnSpc>
                <a:spcPct val="100000"/>
              </a:lnSpc>
            </a:pPr>
            <a:r>
              <a:rPr lang="en-US" dirty="0" smtClean="0"/>
              <a:t>Used to restrict the classes able to access them</a:t>
            </a:r>
          </a:p>
          <a:p>
            <a:pPr lvl="1">
              <a:lnSpc>
                <a:spcPct val="100000"/>
              </a:lnSpc>
            </a:pPr>
            <a:r>
              <a:rPr lang="en-US" dirty="0" smtClean="0"/>
              <a:t>Supports the OOP principle "</a:t>
            </a:r>
            <a:r>
              <a:rPr lang="en-US" dirty="0" smtClean="0">
                <a:solidFill>
                  <a:schemeClr val="accent5">
                    <a:lumMod val="20000"/>
                    <a:lumOff val="80000"/>
                  </a:schemeClr>
                </a:solidFill>
              </a:rPr>
              <a:t>encapsulation</a:t>
            </a:r>
            <a:r>
              <a:rPr lang="en-US" dirty="0" smtClean="0"/>
              <a:t>"</a:t>
            </a:r>
            <a:endParaRPr lang="en-US" dirty="0" smtClean="0">
              <a:solidFill>
                <a:schemeClr val="accent5">
                  <a:lumMod val="20000"/>
                  <a:lumOff val="80000"/>
                </a:schemeClr>
              </a:solidFill>
            </a:endParaRPr>
          </a:p>
          <a:p>
            <a:pPr>
              <a:lnSpc>
                <a:spcPct val="100000"/>
              </a:lnSpc>
            </a:pPr>
            <a:r>
              <a:rPr lang="en-US" dirty="0" smtClean="0"/>
              <a:t>Class members can be: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public</a:t>
            </a:r>
            <a:r>
              <a:rPr lang="en-US" dirty="0" smtClean="0"/>
              <a:t> – accessible from any class</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protected</a:t>
            </a:r>
            <a:r>
              <a:rPr lang="en-US" dirty="0" smtClean="0"/>
              <a:t> – accessible from the class itself and all its descendent classes</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private</a:t>
            </a:r>
            <a:r>
              <a:rPr lang="en-US" dirty="0" smtClean="0"/>
              <a:t> – accessible from the class itself only</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internal</a:t>
            </a:r>
            <a:r>
              <a:rPr lang="en-US" dirty="0" smtClean="0"/>
              <a:t> – accessible from the current assembly (used by default)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www.thedailygreen.com/cm/thedailygreen/images/qN/sweet-peas-clean-lg.jpg"/>
          <p:cNvPicPr>
            <a:picLocks noChangeAspect="1" noChangeArrowheads="1"/>
          </p:cNvPicPr>
          <p:nvPr/>
        </p:nvPicPr>
        <p:blipFill>
          <a:blip r:embed="rId3" cstate="print"/>
          <a:srcRect/>
          <a:stretch>
            <a:fillRect/>
          </a:stretch>
        </p:blipFill>
        <p:spPr bwMode="auto">
          <a:xfrm>
            <a:off x="2438400" y="1036145"/>
            <a:ext cx="4265108" cy="333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3794" name="Rectangle 2"/>
          <p:cNvSpPr>
            <a:spLocks noGrp="1" noChangeArrowheads="1"/>
          </p:cNvSpPr>
          <p:nvPr>
            <p:ph type="ctrTitle"/>
          </p:nvPr>
        </p:nvSpPr>
        <p:spPr>
          <a:xfrm>
            <a:off x="971550" y="4838700"/>
            <a:ext cx="7200900" cy="736600"/>
          </a:xfrm>
        </p:spPr>
        <p:txBody>
          <a:bodyPr/>
          <a:lstStyle/>
          <a:p>
            <a:pPr>
              <a:lnSpc>
                <a:spcPct val="110000"/>
              </a:lnSpc>
            </a:pPr>
            <a:r>
              <a:rPr lang="en-US" dirty="0" smtClean="0"/>
              <a:t>Defining Classes</a:t>
            </a:r>
            <a:endParaRPr lang="en-US" dirty="0"/>
          </a:p>
        </p:txBody>
      </p:sp>
      <p:sp>
        <p:nvSpPr>
          <p:cNvPr id="673795" name="Rectangle 3"/>
          <p:cNvSpPr>
            <a:spLocks noChangeArrowheads="1"/>
          </p:cNvSpPr>
          <p:nvPr/>
        </p:nvSpPr>
        <p:spPr bwMode="auto">
          <a:xfrm>
            <a:off x="1331913" y="5721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Example</a:t>
            </a:r>
            <a:endParaRPr lang="en-US" sz="2800"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dirty="0"/>
              <a:t>Task: Define </a:t>
            </a:r>
            <a:r>
              <a:rPr lang="en-US" dirty="0" smtClean="0"/>
              <a:t>Class </a:t>
            </a:r>
            <a:r>
              <a:rPr lang="en-US" dirty="0">
                <a:latin typeface="Consolas" pitchFamily="49" charset="0"/>
                <a:cs typeface="Consolas" pitchFamily="49" charset="0"/>
              </a:rPr>
              <a:t>Dog</a:t>
            </a:r>
            <a:endParaRPr lang="bg-BG" dirty="0">
              <a:latin typeface="Consolas" pitchFamily="49" charset="0"/>
              <a:cs typeface="Consolas" pitchFamily="49" charset="0"/>
            </a:endParaRPr>
          </a:p>
        </p:txBody>
      </p:sp>
      <p:sp>
        <p:nvSpPr>
          <p:cNvPr id="676867" name="Rectangle 3"/>
          <p:cNvSpPr>
            <a:spLocks noGrp="1" noChangeArrowheads="1"/>
          </p:cNvSpPr>
          <p:nvPr>
            <p:ph type="body" idx="1"/>
          </p:nvPr>
        </p:nvSpPr>
        <p:spPr/>
        <p:txBody>
          <a:bodyPr/>
          <a:lstStyle/>
          <a:p>
            <a:pPr>
              <a:lnSpc>
                <a:spcPct val="100000"/>
              </a:lnSpc>
            </a:pPr>
            <a:r>
              <a:rPr lang="en-US" dirty="0" smtClean="0"/>
              <a:t>Our task is to </a:t>
            </a:r>
            <a:r>
              <a:rPr lang="en-US" dirty="0"/>
              <a:t>define a simple class that represents </a:t>
            </a:r>
            <a:r>
              <a:rPr lang="en-US" dirty="0" smtClean="0"/>
              <a:t>information about a </a:t>
            </a:r>
            <a:r>
              <a:rPr lang="en-US" dirty="0"/>
              <a:t>dog</a:t>
            </a:r>
          </a:p>
          <a:p>
            <a:pPr lvl="1">
              <a:lnSpc>
                <a:spcPct val="100000"/>
              </a:lnSpc>
            </a:pPr>
            <a:r>
              <a:rPr lang="en-US" dirty="0" smtClean="0"/>
              <a:t>The </a:t>
            </a:r>
            <a:r>
              <a:rPr lang="en-US" dirty="0"/>
              <a:t>dog should have name and breed</a:t>
            </a:r>
          </a:p>
          <a:p>
            <a:pPr lvl="1">
              <a:lnSpc>
                <a:spcPct val="100000"/>
              </a:lnSpc>
            </a:pPr>
            <a:r>
              <a:rPr lang="en-US" dirty="0"/>
              <a:t>If there is no name or breed assigned </a:t>
            </a:r>
            <a:br>
              <a:rPr lang="en-US" dirty="0"/>
            </a:br>
            <a:r>
              <a:rPr lang="en-US" dirty="0"/>
              <a:t>to the dog, it should be named "Balkan"</a:t>
            </a:r>
            <a:br>
              <a:rPr lang="en-US" dirty="0"/>
            </a:br>
            <a:r>
              <a:rPr lang="en-US" dirty="0"/>
              <a:t>and its breed should be "Street excellent" </a:t>
            </a:r>
          </a:p>
          <a:p>
            <a:pPr lvl="1">
              <a:lnSpc>
                <a:spcPct val="100000"/>
              </a:lnSpc>
            </a:pPr>
            <a:r>
              <a:rPr lang="en-US" dirty="0" smtClean="0"/>
              <a:t>It should </a:t>
            </a:r>
            <a:r>
              <a:rPr lang="en-US" dirty="0"/>
              <a:t>be able to view and change the name and the breed of the dog</a:t>
            </a:r>
          </a:p>
          <a:p>
            <a:pPr lvl="1">
              <a:lnSpc>
                <a:spcPct val="100000"/>
              </a:lnSpc>
            </a:pPr>
            <a:r>
              <a:rPr lang="en-US" dirty="0"/>
              <a:t>The dog should be able to bark</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Defining </a:t>
            </a:r>
            <a:r>
              <a:rPr lang="en-US" dirty="0" smtClean="0"/>
              <a:t>Class </a:t>
            </a:r>
            <a:r>
              <a:rPr lang="en-US" dirty="0" smtClean="0">
                <a:latin typeface="Consolas" pitchFamily="49" charset="0"/>
                <a:cs typeface="Consolas" pitchFamily="49" charset="0"/>
              </a:rPr>
              <a:t>Dog</a:t>
            </a:r>
            <a:r>
              <a:rPr lang="en-US" dirty="0" smtClean="0">
                <a:cs typeface="Consolas" pitchFamily="49" charset="0"/>
              </a:rPr>
              <a:t> – Example</a:t>
            </a:r>
            <a:endParaRPr lang="bg-BG" dirty="0">
              <a:cs typeface="Consolas" pitchFamily="49" charset="0"/>
            </a:endParaRPr>
          </a:p>
        </p:txBody>
      </p:sp>
      <p:sp>
        <p:nvSpPr>
          <p:cNvPr id="675845" name="Rectangle 5"/>
          <p:cNvSpPr>
            <a:spLocks noChangeArrowheads="1"/>
          </p:cNvSpPr>
          <p:nvPr/>
        </p:nvSpPr>
        <p:spPr bwMode="auto">
          <a:xfrm>
            <a:off x="609601" y="1228665"/>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Dog</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"Balkan";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"Street excellent";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Dog(string name,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breed;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4754" name="Picture 2" descr="http://www.ohlaladog.com/images/crea/smalldog.png"/>
          <p:cNvPicPr>
            <a:picLocks noChangeAspect="1" noChangeArrowheads="1"/>
          </p:cNvPicPr>
          <p:nvPr/>
        </p:nvPicPr>
        <p:blipFill>
          <a:blip r:embed="rId3" cstate="print"/>
          <a:srcRect/>
          <a:stretch>
            <a:fillRect/>
          </a:stretch>
        </p:blipFill>
        <p:spPr bwMode="auto">
          <a:xfrm>
            <a:off x="6858000" y="933450"/>
            <a:ext cx="1638300" cy="2038350"/>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z="3800" dirty="0" smtClean="0"/>
              <a:t>Defining Class </a:t>
            </a:r>
            <a:r>
              <a:rPr lang="en-US" sz="3800" dirty="0" smtClean="0">
                <a:latin typeface="Consolas" pitchFamily="49" charset="0"/>
                <a:cs typeface="Consolas" pitchFamily="49" charset="0"/>
              </a:rPr>
              <a:t>Dog</a:t>
            </a:r>
            <a:r>
              <a:rPr lang="en-US" sz="3800" dirty="0" smtClean="0">
                <a:cs typeface="Consolas" pitchFamily="49" charset="0"/>
              </a:rPr>
              <a:t> – Example</a:t>
            </a:r>
            <a:r>
              <a:rPr lang="en-US" sz="3800" dirty="0" smtClean="0"/>
              <a:t> </a:t>
            </a:r>
            <a:r>
              <a:rPr lang="en-US" sz="3800" dirty="0"/>
              <a:t>(2)</a:t>
            </a:r>
            <a:endParaRPr lang="bg-BG" sz="3800" dirty="0"/>
          </a:p>
        </p:txBody>
      </p:sp>
      <p:sp>
        <p:nvSpPr>
          <p:cNvPr id="819203" name="Rectangle 3"/>
          <p:cNvSpPr>
            <a:spLocks noChangeArrowheads="1"/>
          </p:cNvSpPr>
          <p:nvPr/>
        </p:nvSpPr>
        <p:spPr bwMode="auto">
          <a:xfrm>
            <a:off x="612776" y="1143000"/>
            <a:ext cx="7921624"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Breed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breed;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breed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SayBau()</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said: Bauuuuuu!",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2706" name="Picture 2" descr="http://www.vetcares.com/images/dog2.png"/>
          <p:cNvPicPr>
            <a:picLocks noChangeAspect="1" noChangeArrowheads="1"/>
          </p:cNvPicPr>
          <p:nvPr/>
        </p:nvPicPr>
        <p:blipFill>
          <a:blip r:embed="rId3" cstate="print"/>
          <a:srcRect/>
          <a:stretch>
            <a:fillRect/>
          </a:stretch>
        </p:blipFill>
        <p:spPr bwMode="auto">
          <a:xfrm>
            <a:off x="6886575" y="962025"/>
            <a:ext cx="1571625" cy="2543175"/>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ctrTitle"/>
          </p:nvPr>
        </p:nvSpPr>
        <p:spPr>
          <a:xfrm>
            <a:off x="920752" y="1219200"/>
            <a:ext cx="7308848" cy="1473200"/>
          </a:xfrm>
        </p:spPr>
        <p:txBody>
          <a:bodyPr/>
          <a:lstStyle/>
          <a:p>
            <a:pPr>
              <a:lnSpc>
                <a:spcPct val="110000"/>
              </a:lnSpc>
            </a:pPr>
            <a:r>
              <a:rPr lang="en-US" noProof="1" smtClean="0"/>
              <a:t>Using Classes and Objects</a:t>
            </a:r>
            <a:endParaRPr lang="en-US" noProof="1"/>
          </a:p>
        </p:txBody>
      </p:sp>
      <p:pic>
        <p:nvPicPr>
          <p:cNvPr id="55297" name="Picture 1" descr="C:\Trash\objects.png"/>
          <p:cNvPicPr>
            <a:picLocks noChangeAspect="1" noChangeArrowheads="1"/>
          </p:cNvPicPr>
          <p:nvPr/>
        </p:nvPicPr>
        <p:blipFill>
          <a:blip r:embed="rId3" cstate="print"/>
          <a:srcRect/>
          <a:stretch>
            <a:fillRect/>
          </a:stretch>
        </p:blipFill>
        <p:spPr bwMode="auto">
          <a:xfrm>
            <a:off x="2434216" y="2895600"/>
            <a:ext cx="4271384" cy="3235574"/>
          </a:xfrm>
          <a:prstGeom prst="roundRect">
            <a:avLst>
              <a:gd name="adj" fmla="val 6108"/>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US" dirty="0" smtClean="0"/>
              <a:t>Using Classes</a:t>
            </a:r>
            <a:endParaRPr lang="bg-BG" dirty="0"/>
          </a:p>
        </p:txBody>
      </p:sp>
      <p:sp>
        <p:nvSpPr>
          <p:cNvPr id="698371" name="Rectangle 3"/>
          <p:cNvSpPr>
            <a:spLocks noGrp="1" noChangeArrowheads="1"/>
          </p:cNvSpPr>
          <p:nvPr>
            <p:ph type="body" idx="1"/>
          </p:nvPr>
        </p:nvSpPr>
        <p:spPr/>
        <p:txBody>
          <a:bodyPr/>
          <a:lstStyle/>
          <a:p>
            <a:pPr marL="361950" indent="-361950">
              <a:lnSpc>
                <a:spcPct val="100000"/>
              </a:lnSpc>
              <a:tabLst/>
            </a:pPr>
            <a:r>
              <a:rPr lang="en-US" dirty="0" smtClean="0"/>
              <a:t>How to use classes?</a:t>
            </a:r>
          </a:p>
          <a:p>
            <a:pPr marL="709613" lvl="1" indent="-361950">
              <a:lnSpc>
                <a:spcPct val="100000"/>
              </a:lnSpc>
            </a:pPr>
            <a:r>
              <a:rPr lang="en-US" dirty="0" smtClean="0"/>
              <a:t>Create </a:t>
            </a:r>
            <a:r>
              <a:rPr lang="en-US" dirty="0"/>
              <a:t>a new instance</a:t>
            </a:r>
          </a:p>
          <a:p>
            <a:pPr marL="709613" lvl="1" indent="-361950">
              <a:lnSpc>
                <a:spcPct val="100000"/>
              </a:lnSpc>
            </a:pPr>
            <a:r>
              <a:rPr lang="en-US" dirty="0" smtClean="0"/>
              <a:t>Access the properties </a:t>
            </a:r>
            <a:r>
              <a:rPr lang="en-US" dirty="0"/>
              <a:t>of the class</a:t>
            </a:r>
          </a:p>
          <a:p>
            <a:pPr marL="709613" lvl="1" indent="-361950">
              <a:lnSpc>
                <a:spcPct val="100000"/>
              </a:lnSpc>
            </a:pPr>
            <a:r>
              <a:rPr lang="en-US" dirty="0" smtClean="0"/>
              <a:t>Invoke methods</a:t>
            </a:r>
            <a:endParaRPr lang="en-US" dirty="0"/>
          </a:p>
          <a:p>
            <a:pPr marL="709613" lvl="1" indent="-361950">
              <a:lnSpc>
                <a:spcPct val="100000"/>
              </a:lnSpc>
            </a:pPr>
            <a:r>
              <a:rPr lang="en-US" dirty="0"/>
              <a:t>Handle events</a:t>
            </a:r>
          </a:p>
          <a:p>
            <a:pPr marL="361950" indent="-361950">
              <a:lnSpc>
                <a:spcPct val="100000"/>
              </a:lnSpc>
            </a:pPr>
            <a:r>
              <a:rPr lang="en-US" dirty="0" smtClean="0"/>
              <a:t>How to define classes?</a:t>
            </a:r>
          </a:p>
          <a:p>
            <a:pPr marL="709613" lvl="1" indent="-361950">
              <a:lnSpc>
                <a:spcPct val="100000"/>
              </a:lnSpc>
            </a:pPr>
            <a:r>
              <a:rPr lang="en-US" dirty="0" smtClean="0"/>
              <a:t>Create </a:t>
            </a:r>
            <a:r>
              <a:rPr lang="en-US" dirty="0"/>
              <a:t>new </a:t>
            </a:r>
            <a:r>
              <a:rPr lang="en-US" dirty="0" smtClean="0"/>
              <a:t>class and define its members</a:t>
            </a:r>
          </a:p>
          <a:p>
            <a:pPr marL="709613" lvl="1" indent="-361950">
              <a:lnSpc>
                <a:spcPct val="100000"/>
              </a:lnSpc>
            </a:pPr>
            <a:r>
              <a:rPr lang="en-US" dirty="0" smtClean="0"/>
              <a:t>Create new class using some other </a:t>
            </a:r>
            <a:r>
              <a:rPr lang="en-US" dirty="0"/>
              <a:t>as base class</a:t>
            </a:r>
          </a:p>
        </p:txBody>
      </p:sp>
      <p:pic>
        <p:nvPicPr>
          <p:cNvPr id="53250" name="Picture 2" descr="http://www.irrlicht3d.org/images/uml3d.jpg"/>
          <p:cNvPicPr>
            <a:picLocks noChangeAspect="1" noChangeArrowheads="1"/>
          </p:cNvPicPr>
          <p:nvPr/>
        </p:nvPicPr>
        <p:blipFill>
          <a:blip r:embed="rId3" cstate="print"/>
          <a:srcRect/>
          <a:stretch>
            <a:fillRect/>
          </a:stretch>
        </p:blipFill>
        <p:spPr bwMode="auto">
          <a:xfrm>
            <a:off x="6400800" y="3048000"/>
            <a:ext cx="2286000"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sz="3800" dirty="0"/>
              <a:t>How to Use Classes (Non-static)?</a:t>
            </a:r>
            <a:endParaRPr lang="bg-BG" sz="3800" dirty="0"/>
          </a:p>
        </p:txBody>
      </p:sp>
      <p:sp>
        <p:nvSpPr>
          <p:cNvPr id="699395" name="Rectangle 3"/>
          <p:cNvSpPr>
            <a:spLocks noGrp="1" noChangeArrowheads="1"/>
          </p:cNvSpPr>
          <p:nvPr>
            <p:ph type="body" idx="1"/>
          </p:nvPr>
        </p:nvSpPr>
        <p:spPr/>
        <p:txBody>
          <a:bodyPr/>
          <a:lstStyle/>
          <a:p>
            <a:pPr marL="452438" indent="-452438">
              <a:lnSpc>
                <a:spcPct val="100000"/>
              </a:lnSpc>
              <a:buFontTx/>
              <a:buAutoNum type="arabicPeriod"/>
              <a:tabLst/>
            </a:pPr>
            <a:r>
              <a:rPr lang="en-US" dirty="0"/>
              <a:t>Create </a:t>
            </a:r>
            <a:r>
              <a:rPr lang="en-US" dirty="0" smtClean="0"/>
              <a:t>an instance</a:t>
            </a:r>
            <a:endParaRPr lang="en-US" dirty="0"/>
          </a:p>
          <a:p>
            <a:pPr marL="803275" lvl="1" indent="-350838">
              <a:lnSpc>
                <a:spcPct val="100000"/>
              </a:lnSpc>
            </a:pPr>
            <a:r>
              <a:rPr lang="en-US" dirty="0"/>
              <a:t>Initialize fields</a:t>
            </a:r>
          </a:p>
          <a:p>
            <a:pPr marL="452438" indent="-452438">
              <a:lnSpc>
                <a:spcPct val="100000"/>
              </a:lnSpc>
              <a:buFontTx/>
              <a:buAutoNum type="arabicPeriod"/>
              <a:tabLst/>
            </a:pPr>
            <a:r>
              <a:rPr lang="en-US" dirty="0"/>
              <a:t>Manipulate instance</a:t>
            </a:r>
          </a:p>
          <a:p>
            <a:pPr marL="803275" lvl="1" indent="-350838">
              <a:lnSpc>
                <a:spcPct val="100000"/>
              </a:lnSpc>
            </a:pPr>
            <a:r>
              <a:rPr lang="en-US" dirty="0" smtClean="0"/>
              <a:t>Read / change properties</a:t>
            </a:r>
            <a:endParaRPr lang="en-US" dirty="0"/>
          </a:p>
          <a:p>
            <a:pPr marL="803275" lvl="1" indent="-350838">
              <a:lnSpc>
                <a:spcPct val="100000"/>
              </a:lnSpc>
            </a:pPr>
            <a:r>
              <a:rPr lang="en-US" dirty="0" smtClean="0"/>
              <a:t>Invoke methods</a:t>
            </a:r>
            <a:endParaRPr lang="en-US" dirty="0"/>
          </a:p>
          <a:p>
            <a:pPr marL="803275" lvl="1" indent="-350838">
              <a:lnSpc>
                <a:spcPct val="100000"/>
              </a:lnSpc>
            </a:pPr>
            <a:r>
              <a:rPr lang="en-US" dirty="0"/>
              <a:t>Handle events</a:t>
            </a:r>
          </a:p>
          <a:p>
            <a:pPr marL="452438" indent="-452438">
              <a:lnSpc>
                <a:spcPct val="100000"/>
              </a:lnSpc>
              <a:buFontTx/>
              <a:buAutoNum type="arabicPeriod"/>
              <a:tabLst/>
            </a:pPr>
            <a:r>
              <a:rPr lang="en-US" dirty="0"/>
              <a:t>Release occupied </a:t>
            </a:r>
            <a:r>
              <a:rPr lang="en-US" dirty="0" smtClean="0"/>
              <a:t>resources</a:t>
            </a:r>
          </a:p>
          <a:p>
            <a:pPr marL="803275" lvl="1" indent="-350838">
              <a:lnSpc>
                <a:spcPct val="100000"/>
              </a:lnSpc>
              <a:buSzPct val="70000"/>
            </a:pPr>
            <a:r>
              <a:rPr lang="en-US" dirty="0" smtClean="0"/>
              <a:t>Done automatically in most cases</a:t>
            </a:r>
            <a:endParaRPr lang="en-US" dirty="0"/>
          </a:p>
        </p:txBody>
      </p:sp>
      <p:pic>
        <p:nvPicPr>
          <p:cNvPr id="51202" name="Picture 2" descr="http://gvsr.polytech.univ-nantes.fr/GVSR/illustration?key=wilmascope"/>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5791200" y="2362200"/>
            <a:ext cx="3063875" cy="3048000"/>
          </a:xfrm>
          <a:prstGeom prst="rect">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dirty="0"/>
              <a:t>Task: </a:t>
            </a:r>
            <a:r>
              <a:rPr lang="en-US" dirty="0" smtClean="0"/>
              <a:t>Dog </a:t>
            </a:r>
            <a:r>
              <a:rPr lang="en-US" dirty="0"/>
              <a:t>Meeting</a:t>
            </a:r>
            <a:endParaRPr lang="bg-BG" dirty="0"/>
          </a:p>
        </p:txBody>
      </p:sp>
      <p:sp>
        <p:nvSpPr>
          <p:cNvPr id="702467" name="Rectangle 3"/>
          <p:cNvSpPr>
            <a:spLocks noGrp="1" noChangeArrowheads="1"/>
          </p:cNvSpPr>
          <p:nvPr>
            <p:ph type="body" idx="1"/>
          </p:nvPr>
        </p:nvSpPr>
        <p:spPr/>
        <p:txBody>
          <a:bodyPr/>
          <a:lstStyle/>
          <a:p>
            <a:pPr marL="361950" indent="-361950">
              <a:lnSpc>
                <a:spcPct val="100000"/>
              </a:lnSpc>
              <a:tabLst/>
            </a:pPr>
            <a:r>
              <a:rPr lang="en-US" dirty="0" smtClean="0"/>
              <a:t>Our task is as follows:</a:t>
            </a:r>
          </a:p>
          <a:p>
            <a:pPr marL="712788" lvl="1" indent="-365125">
              <a:lnSpc>
                <a:spcPct val="100000"/>
              </a:lnSpc>
            </a:pPr>
            <a:r>
              <a:rPr lang="en-US" dirty="0" smtClean="0"/>
              <a:t>Create </a:t>
            </a:r>
            <a:r>
              <a:rPr lang="en-US" dirty="0"/>
              <a:t>3 dogs</a:t>
            </a:r>
          </a:p>
          <a:p>
            <a:pPr marL="984250" lvl="2" indent="-344488">
              <a:lnSpc>
                <a:spcPct val="100000"/>
              </a:lnSpc>
            </a:pPr>
            <a:r>
              <a:rPr lang="en-US" dirty="0"/>
              <a:t>First should be named </a:t>
            </a:r>
            <a:r>
              <a:rPr lang="en-US" dirty="0" smtClean="0"/>
              <a:t>“Sharo”,</a:t>
            </a:r>
            <a:r>
              <a:rPr lang="bg-BG" dirty="0" smtClean="0"/>
              <a:t> </a:t>
            </a:r>
            <a:r>
              <a:rPr lang="en-US" dirty="0" smtClean="0"/>
              <a:t>second </a:t>
            </a:r>
            <a:r>
              <a:rPr lang="en-US" dirty="0"/>
              <a:t>– “Rex” and the last – </a:t>
            </a:r>
            <a:r>
              <a:rPr lang="en-US" dirty="0" smtClean="0"/>
              <a:t>left without name</a:t>
            </a:r>
            <a:endParaRPr lang="en-US" dirty="0"/>
          </a:p>
          <a:p>
            <a:pPr marL="712788" lvl="1" indent="-365125">
              <a:lnSpc>
                <a:spcPct val="100000"/>
              </a:lnSpc>
            </a:pPr>
            <a:r>
              <a:rPr lang="en-US" dirty="0"/>
              <a:t>Add all dogs in an array</a:t>
            </a:r>
          </a:p>
          <a:p>
            <a:pPr marL="712788" lvl="1" indent="-365125">
              <a:lnSpc>
                <a:spcPct val="100000"/>
              </a:lnSpc>
            </a:pPr>
            <a:r>
              <a:rPr lang="en-US" dirty="0"/>
              <a:t>Iterate through the array </a:t>
            </a:r>
            <a:r>
              <a:rPr lang="en-US" dirty="0" smtClean="0"/>
              <a:t>elements and ask each </a:t>
            </a:r>
            <a:r>
              <a:rPr lang="en-US" dirty="0"/>
              <a:t>dog to bark</a:t>
            </a:r>
          </a:p>
          <a:p>
            <a:pPr marL="712788" lvl="1" indent="-365125">
              <a:lnSpc>
                <a:spcPct val="100000"/>
              </a:lnSpc>
            </a:pPr>
            <a:r>
              <a:rPr lang="en-US" dirty="0"/>
              <a:t>Note</a:t>
            </a:r>
            <a:r>
              <a:rPr lang="en-US" dirty="0" smtClean="0"/>
              <a:t>:</a:t>
            </a:r>
            <a:endParaRPr lang="bg-BG" dirty="0" smtClean="0"/>
          </a:p>
          <a:p>
            <a:pPr marL="984250" lvl="2" indent="-344488">
              <a:lnSpc>
                <a:spcPct val="100000"/>
              </a:lnSpc>
            </a:pPr>
            <a:r>
              <a:rPr lang="en-US" dirty="0" smtClean="0"/>
              <a:t>Use </a:t>
            </a:r>
            <a:r>
              <a:rPr lang="en-US" dirty="0"/>
              <a:t>the </a:t>
            </a:r>
            <a:r>
              <a:rPr lang="en-US" dirty="0">
                <a:latin typeface="Consolas" pitchFamily="49" charset="0"/>
                <a:cs typeface="Consolas" pitchFamily="49" charset="0"/>
              </a:rPr>
              <a:t>Dog</a:t>
            </a:r>
            <a:r>
              <a:rPr lang="en-US" dirty="0"/>
              <a:t> class from the previous example!</a:t>
            </a:r>
          </a:p>
          <a:p>
            <a:pPr algn="r">
              <a:lnSpc>
                <a:spcPct val="100000"/>
              </a:lnSpc>
              <a:buFontTx/>
              <a:buNone/>
            </a:pP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type="body" idx="1"/>
          </p:nvPr>
        </p:nvSpPr>
        <p:spPr>
          <a:xfrm>
            <a:off x="228600" y="762000"/>
            <a:ext cx="8686800" cy="5867400"/>
          </a:xfrm>
        </p:spPr>
        <p:txBody>
          <a:bodyPr/>
          <a:lstStyle/>
          <a:p>
            <a:pPr marL="442913" indent="-442913">
              <a:lnSpc>
                <a:spcPct val="90000"/>
              </a:lnSpc>
              <a:buFontTx/>
              <a:buAutoNum type="arabicPeriod"/>
            </a:pPr>
            <a:r>
              <a:rPr lang="en-US" dirty="0"/>
              <a:t>Defining </a:t>
            </a:r>
            <a:r>
              <a:rPr lang="en-US" dirty="0" smtClean="0"/>
              <a:t>Classes</a:t>
            </a:r>
            <a:endParaRPr lang="en-US" dirty="0"/>
          </a:p>
          <a:p>
            <a:pPr marL="442913" indent="-442913">
              <a:lnSpc>
                <a:spcPct val="90000"/>
              </a:lnSpc>
              <a:buFontTx/>
              <a:buAutoNum type="arabicPeriod"/>
            </a:pPr>
            <a:r>
              <a:rPr lang="en-US" dirty="0" smtClean="0"/>
              <a:t>Access Modifiers</a:t>
            </a:r>
          </a:p>
          <a:p>
            <a:pPr marL="442913" indent="-442913">
              <a:lnSpc>
                <a:spcPct val="90000"/>
              </a:lnSpc>
              <a:buFontTx/>
              <a:buAutoNum type="arabicPeriod"/>
            </a:pPr>
            <a:r>
              <a:rPr lang="en-US" dirty="0" smtClean="0"/>
              <a:t>Constructors</a:t>
            </a:r>
            <a:endParaRPr lang="en-US" dirty="0"/>
          </a:p>
          <a:p>
            <a:pPr marL="442913" indent="-442913">
              <a:lnSpc>
                <a:spcPct val="90000"/>
              </a:lnSpc>
              <a:buFontTx/>
              <a:buAutoNum type="arabicPeriod"/>
            </a:pPr>
            <a:r>
              <a:rPr lang="en-US" dirty="0" smtClean="0"/>
              <a:t>Fields, Constants and Properties</a:t>
            </a:r>
          </a:p>
          <a:p>
            <a:pPr marL="442913" indent="-442913">
              <a:lnSpc>
                <a:spcPct val="90000"/>
              </a:lnSpc>
              <a:buFontTx/>
              <a:buAutoNum type="arabicPeriod"/>
            </a:pPr>
            <a:r>
              <a:rPr lang="en-US" dirty="0" smtClean="0"/>
              <a:t>Static Members</a:t>
            </a:r>
          </a:p>
          <a:p>
            <a:pPr marL="442913" indent="-442913">
              <a:lnSpc>
                <a:spcPct val="90000"/>
              </a:lnSpc>
              <a:buFontTx/>
              <a:buAutoNum type="arabicPeriod"/>
            </a:pPr>
            <a:r>
              <a:rPr lang="en-US" dirty="0" smtClean="0"/>
              <a:t>Structures</a:t>
            </a:r>
          </a:p>
          <a:p>
            <a:pPr marL="442913" indent="-442913">
              <a:lnSpc>
                <a:spcPct val="90000"/>
              </a:lnSpc>
              <a:buFontTx/>
              <a:buAutoNum type="arabicPeriod"/>
            </a:pPr>
            <a:r>
              <a:rPr lang="en-US" dirty="0" smtClean="0"/>
              <a:t>Delegates and Events</a:t>
            </a:r>
          </a:p>
          <a:p>
            <a:pPr marL="442913" indent="-442913">
              <a:lnSpc>
                <a:spcPct val="90000"/>
              </a:lnSpc>
              <a:buFontTx/>
              <a:buAutoNum type="arabicPeriod"/>
            </a:pPr>
            <a:r>
              <a:rPr lang="en-US" dirty="0" smtClean="0"/>
              <a:t>Interfaces</a:t>
            </a:r>
          </a:p>
          <a:p>
            <a:pPr marL="442913" indent="-442913">
              <a:lnSpc>
                <a:spcPct val="90000"/>
              </a:lnSpc>
              <a:buFontTx/>
              <a:buAutoNum type="arabicPeriod"/>
            </a:pPr>
            <a:r>
              <a:rPr lang="en-US" dirty="0" smtClean="0"/>
              <a:t>Inheritance</a:t>
            </a:r>
          </a:p>
          <a:p>
            <a:pPr marL="442913" indent="-442913">
              <a:lnSpc>
                <a:spcPct val="90000"/>
              </a:lnSpc>
              <a:buFontTx/>
              <a:buAutoNum type="arabicPeriod"/>
            </a:pPr>
            <a:r>
              <a:rPr lang="en-US" dirty="0" smtClean="0"/>
              <a:t>Polymorphism</a:t>
            </a:r>
            <a:endParaRPr lang="bg-BG" dirty="0"/>
          </a:p>
        </p:txBody>
      </p:sp>
      <p:pic>
        <p:nvPicPr>
          <p:cNvPr id="94210" name="Picture 2" descr="http://www.abstractpenguin.com/blog/books.gif"/>
          <p:cNvPicPr>
            <a:picLocks noChangeAspect="1" noChangeArrowheads="1"/>
          </p:cNvPicPr>
          <p:nvPr/>
        </p:nvPicPr>
        <p:blipFill>
          <a:blip r:embed="rId3" cstate="print"/>
          <a:srcRect/>
          <a:stretch>
            <a:fillRect/>
          </a:stretch>
        </p:blipFill>
        <p:spPr bwMode="auto">
          <a:xfrm>
            <a:off x="5181600" y="3200400"/>
            <a:ext cx="3429000" cy="3429000"/>
          </a:xfrm>
          <a:prstGeom prst="rect">
            <a:avLst/>
          </a:prstGeom>
          <a:noFill/>
          <a:effectLst>
            <a:softEdge rad="6350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a:t>
            </a:r>
            <a:r>
              <a:rPr lang="en-US" dirty="0" smtClean="0"/>
              <a:t>– Example</a:t>
            </a:r>
            <a:endParaRPr lang="bg-BG" dirty="0"/>
          </a:p>
        </p:txBody>
      </p:sp>
      <p:sp>
        <p:nvSpPr>
          <p:cNvPr id="703491" name="Rectangle 3"/>
          <p:cNvSpPr>
            <a:spLocks noGrp="1" noChangeArrowheads="1"/>
          </p:cNvSpPr>
          <p:nvPr>
            <p:ph type="body" idx="1"/>
          </p:nvPr>
        </p:nvSpPr>
        <p:spPr>
          <a:xfrm>
            <a:off x="609600" y="1066800"/>
            <a:ext cx="7924800" cy="5196294"/>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static void Main()</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the Dog constructor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firstDog = new Dog(dogName,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secondDog = new Dog();</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 </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properties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secondDog.Name = dogName;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secondDog.Breed =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endParaRPr lang="en-US" sz="2000" noProof="1" smtClean="0">
              <a:solidFill>
                <a:srgbClr val="8CF4F2"/>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ctrTitle"/>
          </p:nvPr>
        </p:nvSpPr>
        <p:spPr>
          <a:xfrm>
            <a:off x="1339849" y="4572000"/>
            <a:ext cx="6480175" cy="736600"/>
          </a:xfrm>
        </p:spPr>
        <p:txBody>
          <a:bodyPr/>
          <a:lstStyle/>
          <a:p>
            <a:pPr>
              <a:lnSpc>
                <a:spcPct val="110000"/>
              </a:lnSpc>
            </a:pPr>
            <a:r>
              <a:rPr lang="en-US" dirty="0"/>
              <a:t>Constructors</a:t>
            </a:r>
            <a:endParaRPr lang="en-US" noProof="1"/>
          </a:p>
        </p:txBody>
      </p:sp>
      <p:sp>
        <p:nvSpPr>
          <p:cNvPr id="709635" name="Rectangle 3"/>
          <p:cNvSpPr>
            <a:spLocks noChangeArrowheads="1"/>
          </p:cNvSpPr>
          <p:nvPr/>
        </p:nvSpPr>
        <p:spPr bwMode="auto">
          <a:xfrm>
            <a:off x="762000" y="5497512"/>
            <a:ext cx="7637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a:t>
            </a:r>
            <a:r>
              <a:rPr lang="en-US" sz="2800" b="1" dirty="0" smtClean="0">
                <a:effectLst>
                  <a:outerShdw blurRad="38100" dist="38100" dir="2700000" algn="tl">
                    <a:srgbClr val="000000">
                      <a:alpha val="43137"/>
                    </a:srgbClr>
                  </a:outerShdw>
                </a:effectLst>
              </a:rPr>
              <a:t>Class Constructors</a:t>
            </a:r>
            <a:endParaRPr lang="en-US" sz="2800" b="1" noProof="1">
              <a:effectLst>
                <a:outerShdw blurRad="38100" dist="38100" dir="2700000" algn="tl">
                  <a:srgbClr val="000000">
                    <a:alpha val="43137"/>
                  </a:srgbClr>
                </a:outerShdw>
              </a:effectLst>
            </a:endParaRPr>
          </a:p>
        </p:txBody>
      </p:sp>
      <p:pic>
        <p:nvPicPr>
          <p:cNvPr id="43010" name="Picture 2" descr="http://bp0.blogger.com/_rR2wkKtWGQM/R0OWlnpZKJI/AAAAAAAAAAc/eeoVbiOwVPU/s400/bob-el-constructor.JPG"/>
          <p:cNvPicPr>
            <a:picLocks noChangeAspect="1" noChangeArrowheads="1"/>
          </p:cNvPicPr>
          <p:nvPr/>
        </p:nvPicPr>
        <p:blipFill>
          <a:blip r:embed="rId3" cstate="print"/>
          <a:srcRect/>
          <a:stretch>
            <a:fillRect/>
          </a:stretch>
        </p:blipFill>
        <p:spPr bwMode="auto">
          <a:xfrm>
            <a:off x="2646302" y="981076"/>
            <a:ext cx="3872538" cy="3286124"/>
          </a:xfrm>
          <a:prstGeom prst="roundRect">
            <a:avLst>
              <a:gd name="adj" fmla="val 5047"/>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What is </a:t>
            </a:r>
            <a:r>
              <a:rPr lang="en-US" dirty="0" smtClean="0"/>
              <a:t>Constructor?</a:t>
            </a:r>
            <a:endParaRPr lang="bg-BG" dirty="0"/>
          </a:p>
        </p:txBody>
      </p:sp>
      <p:sp>
        <p:nvSpPr>
          <p:cNvPr id="711683" name="Rectangle 3"/>
          <p:cNvSpPr>
            <a:spLocks noGrp="1" noChangeArrowheads="1"/>
          </p:cNvSpPr>
          <p:nvPr>
            <p:ph type="body" idx="1"/>
          </p:nvPr>
        </p:nvSpPr>
        <p:spPr/>
        <p:txBody>
          <a:bodyPr/>
          <a:lstStyle/>
          <a:p>
            <a:pPr marL="361950" indent="-361950">
              <a:lnSpc>
                <a:spcPct val="100000"/>
              </a:lnSpc>
              <a:tabLst/>
            </a:pPr>
            <a:r>
              <a:rPr lang="en-US" dirty="0" smtClean="0"/>
              <a:t>Constructors are special methods</a:t>
            </a:r>
          </a:p>
          <a:p>
            <a:pPr marL="712788" lvl="1" indent="-355600">
              <a:lnSpc>
                <a:spcPct val="100000"/>
              </a:lnSpc>
            </a:pPr>
            <a:r>
              <a:rPr lang="en-US" dirty="0" smtClean="0"/>
              <a:t>Invoked when creating a </a:t>
            </a:r>
            <a:r>
              <a:rPr lang="en-US" dirty="0"/>
              <a:t>new instance of an object</a:t>
            </a:r>
          </a:p>
          <a:p>
            <a:pPr marL="712788" lvl="1" indent="-355600">
              <a:lnSpc>
                <a:spcPct val="100000"/>
              </a:lnSpc>
            </a:pPr>
            <a:r>
              <a:rPr lang="en-US" dirty="0" smtClean="0"/>
              <a:t>Used to initialize the fields </a:t>
            </a:r>
            <a:r>
              <a:rPr lang="en-US" dirty="0"/>
              <a:t>of the </a:t>
            </a:r>
            <a:r>
              <a:rPr lang="en-US" dirty="0" smtClean="0"/>
              <a:t>instance</a:t>
            </a:r>
          </a:p>
          <a:p>
            <a:pPr marL="361950" indent="-361950">
              <a:lnSpc>
                <a:spcPct val="100000"/>
              </a:lnSpc>
            </a:pPr>
            <a:r>
              <a:rPr lang="en-US" dirty="0" smtClean="0"/>
              <a:t>Constructors has the same name as the class</a:t>
            </a:r>
          </a:p>
          <a:p>
            <a:pPr marL="712788" lvl="1" indent="-355600">
              <a:lnSpc>
                <a:spcPct val="100000"/>
              </a:lnSpc>
            </a:pPr>
            <a:r>
              <a:rPr lang="en-US" dirty="0" smtClean="0"/>
              <a:t>Have no return type</a:t>
            </a:r>
          </a:p>
          <a:p>
            <a:pPr marL="712788" lvl="1" indent="-355600">
              <a:lnSpc>
                <a:spcPct val="100000"/>
              </a:lnSpc>
            </a:pPr>
            <a:r>
              <a:rPr lang="en-US" dirty="0" smtClean="0"/>
              <a:t>Can have parameters</a:t>
            </a:r>
          </a:p>
          <a:p>
            <a:pPr marL="712788" lvl="1" indent="-355600">
              <a:lnSpc>
                <a:spcPct val="100000"/>
              </a:lnSpc>
            </a:pPr>
            <a:r>
              <a:rPr lang="en-US" dirty="0" smtClean="0"/>
              <a:t>Can be </a:t>
            </a:r>
            <a:r>
              <a:rPr lang="en-US" dirty="0" smtClean="0">
                <a:solidFill>
                  <a:schemeClr val="accent5">
                    <a:lumMod val="20000"/>
                    <a:lumOff val="80000"/>
                  </a:schemeClr>
                </a:solidFill>
                <a:latin typeface="Consolas" pitchFamily="49" charset="0"/>
                <a:cs typeface="Consolas" pitchFamily="49" charset="0"/>
              </a:rPr>
              <a:t>private</a:t>
            </a:r>
            <a:r>
              <a:rPr lang="en-US" dirty="0" smtClean="0"/>
              <a:t>, </a:t>
            </a:r>
            <a:r>
              <a:rPr lang="en-US" dirty="0" smtClean="0">
                <a:solidFill>
                  <a:schemeClr val="accent5">
                    <a:lumMod val="20000"/>
                    <a:lumOff val="80000"/>
                  </a:schemeClr>
                </a:solidFill>
                <a:latin typeface="Consolas" pitchFamily="49" charset="0"/>
                <a:cs typeface="Consolas" pitchFamily="49" charset="0"/>
              </a:rPr>
              <a:t>protected</a:t>
            </a:r>
            <a:r>
              <a:rPr lang="en-US" dirty="0" smtClean="0"/>
              <a:t>, </a:t>
            </a:r>
            <a:r>
              <a:rPr lang="en-US" dirty="0" smtClean="0">
                <a:solidFill>
                  <a:schemeClr val="accent5">
                    <a:lumMod val="20000"/>
                    <a:lumOff val="80000"/>
                  </a:schemeClr>
                </a:solidFill>
                <a:latin typeface="Consolas" pitchFamily="49" charset="0"/>
                <a:cs typeface="Consolas" pitchFamily="49" charset="0"/>
              </a:rPr>
              <a:t>internal</a:t>
            </a:r>
            <a:r>
              <a:rPr lang="en-US" dirty="0" smtClean="0"/>
              <a:t>,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dirty="0"/>
              <a:t>Defining Constructors</a:t>
            </a:r>
            <a:endParaRPr lang="bg-BG" dirty="0"/>
          </a:p>
        </p:txBody>
      </p:sp>
      <p:sp>
        <p:nvSpPr>
          <p:cNvPr id="712708" name="Rectangle 4"/>
          <p:cNvSpPr>
            <a:spLocks noChangeArrowheads="1"/>
          </p:cNvSpPr>
          <p:nvPr/>
        </p:nvSpPr>
        <p:spPr bwMode="auto">
          <a:xfrm>
            <a:off x="608013" y="1864764"/>
            <a:ext cx="7850188"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Simple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xCoord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yCoord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3"/>
          <p:cNvSpPr txBox="1">
            <a:spLocks noChangeArrowheads="1"/>
          </p:cNvSpPr>
          <p:nvPr/>
        </p:nvSpPr>
        <p:spPr>
          <a:xfrm>
            <a:off x="228600" y="1066800"/>
            <a:ext cx="8686800" cy="5638800"/>
          </a:xfrm>
          <a:prstGeom prst="rect">
            <a:avLst/>
          </a:prstGeom>
        </p:spPr>
        <p:txBody>
          <a:bodyPr/>
          <a:lstStyle/>
          <a:p>
            <a:pPr marL="361950" marR="0" lvl="0" indent="-361950" algn="l" defTabSz="914400" rtl="0" eaLnBrk="0" fontAlgn="base" latinLnBrk="0" hangingPunct="0">
              <a:spcBef>
                <a:spcPts val="600"/>
              </a:spcBef>
              <a:spcAft>
                <a:spcPts val="600"/>
              </a:spcAft>
              <a:buClr>
                <a:schemeClr val="accent5">
                  <a:lumMod val="40000"/>
                  <a:lumOff val="60000"/>
                </a:scheme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 </a:t>
            </a:r>
            <a:r>
              <a:rPr kumimoji="0" lang="en-US" sz="32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Point</a:t>
            </a: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with parameterless constructor:</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38914" name="Picture 2" descr="http://www.aspiredefence.co.uk/assets/Image/aspire-defence/measuring-success/considerate-constructors/considerateA.jpg"/>
          <p:cNvPicPr>
            <a:picLocks noChangeAspect="1" noChangeArrowheads="1"/>
          </p:cNvPicPr>
          <p:nvPr/>
        </p:nvPicPr>
        <p:blipFill>
          <a:blip r:embed="rId3" cstate="print"/>
          <a:srcRect r="22277"/>
          <a:stretch>
            <a:fillRect/>
          </a:stretch>
        </p:blipFill>
        <p:spPr bwMode="auto">
          <a:xfrm>
            <a:off x="6663934" y="1752600"/>
            <a:ext cx="1891862" cy="1600200"/>
          </a:xfrm>
          <a:prstGeom prst="roundRect">
            <a:avLst>
              <a:gd name="adj" fmla="val 13004"/>
            </a:avLst>
          </a:prstGeom>
          <a:noFill/>
          <a:ln>
            <a:solidFill>
              <a:schemeClr val="accent5">
                <a:lumMod val="20000"/>
                <a:lumOff val="80000"/>
              </a:schemeClr>
            </a:solidFill>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dirty="0"/>
              <a:t>Defining Constructors (2)</a:t>
            </a:r>
            <a:endParaRPr lang="bg-BG" dirty="0"/>
          </a:p>
        </p:txBody>
      </p:sp>
      <p:sp>
        <p:nvSpPr>
          <p:cNvPr id="715780" name="Rectangle 4"/>
          <p:cNvSpPr>
            <a:spLocks noChangeArrowheads="1"/>
          </p:cNvSpPr>
          <p:nvPr/>
        </p:nvSpPr>
        <p:spPr bwMode="auto">
          <a:xfrm>
            <a:off x="615950" y="916424"/>
            <a:ext cx="791845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 "[no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age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AutoShape 5"/>
          <p:cNvSpPr>
            <a:spLocks noChangeArrowheads="1"/>
          </p:cNvSpPr>
          <p:nvPr/>
        </p:nvSpPr>
        <p:spPr bwMode="auto">
          <a:xfrm>
            <a:off x="4800600" y="1828800"/>
            <a:ext cx="3429000" cy="1379101"/>
          </a:xfrm>
          <a:prstGeom prst="wedgeRoundRectCallout">
            <a:avLst>
              <a:gd name="adj1" fmla="val -99584"/>
              <a:gd name="adj2" fmla="val 196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As rule constructors should initialize all own class fields.</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1828800" y="76200"/>
            <a:ext cx="7086600" cy="914400"/>
          </a:xfrm>
        </p:spPr>
        <p:txBody>
          <a:bodyPr/>
          <a:lstStyle/>
          <a:p>
            <a:r>
              <a:rPr lang="en-US" dirty="0" smtClean="0"/>
              <a:t>Constructors and Initialization</a:t>
            </a:r>
            <a:endParaRPr lang="bg-BG" dirty="0"/>
          </a:p>
        </p:txBody>
      </p:sp>
      <p:sp>
        <p:nvSpPr>
          <p:cNvPr id="716804" name="Rectangle 4"/>
          <p:cNvSpPr>
            <a:spLocks noChangeArrowheads="1"/>
          </p:cNvSpPr>
          <p:nvPr/>
        </p:nvSpPr>
        <p:spPr bwMode="auto">
          <a:xfrm>
            <a:off x="609601" y="1524000"/>
            <a:ext cx="7848599"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ClockAlarm</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hours = 9;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minutes = 0;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ClockAlarm()</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ClockAlarm(int hours, int minutes)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this.hours = hours;      // Invoked after the inline </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this.minutes = minutes;  //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16806" name="Rectangle 6"/>
          <p:cNvSpPr>
            <a:spLocks noGrp="1" noChangeArrowheads="1"/>
          </p:cNvSpPr>
          <p:nvPr>
            <p:ph type="body" idx="1"/>
          </p:nvPr>
        </p:nvSpPr>
        <p:spPr>
          <a:xfrm>
            <a:off x="376238" y="914400"/>
            <a:ext cx="8462962" cy="574675"/>
          </a:xfrm>
          <a:noFill/>
          <a:ln/>
        </p:spPr>
        <p:txBody>
          <a:bodyPr/>
          <a:lstStyle/>
          <a:p>
            <a:pPr marL="361950" indent="-361950">
              <a:tabLst/>
            </a:pPr>
            <a:r>
              <a:rPr lang="en-US" sz="3000" dirty="0"/>
              <a:t>Pay attention when using inline initialization!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smtClean="0"/>
              <a:t>Chaining Constructors Calls</a:t>
            </a:r>
            <a:endParaRPr lang="bg-BG" dirty="0"/>
          </a:p>
        </p:txBody>
      </p:sp>
      <p:sp>
        <p:nvSpPr>
          <p:cNvPr id="800772" name="Rectangle 4"/>
          <p:cNvSpPr>
            <a:spLocks noChangeArrowheads="1"/>
          </p:cNvSpPr>
          <p:nvPr/>
        </p:nvSpPr>
        <p:spPr bwMode="auto">
          <a:xfrm>
            <a:off x="609600" y="1524000"/>
            <a:ext cx="78486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 this(0,0) // Reuse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Point(int xCoord, int yCoord)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xCoord;</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yCoord;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00773" name="Rectangle 5"/>
          <p:cNvSpPr>
            <a:spLocks noGrp="1" noChangeArrowheads="1"/>
          </p:cNvSpPr>
          <p:nvPr>
            <p:ph type="body" idx="1"/>
          </p:nvPr>
        </p:nvSpPr>
        <p:spPr>
          <a:xfrm>
            <a:off x="323850" y="914400"/>
            <a:ext cx="8496300" cy="574675"/>
          </a:xfrm>
          <a:noFill/>
          <a:ln/>
        </p:spPr>
        <p:txBody>
          <a:bodyPr/>
          <a:lstStyle/>
          <a:p>
            <a:pPr marL="361950" indent="-361950">
              <a:tabLst/>
            </a:pPr>
            <a:r>
              <a:rPr lang="en-US" dirty="0"/>
              <a:t>Reusing constructors</a:t>
            </a:r>
          </a:p>
        </p:txBody>
      </p:sp>
      <p:pic>
        <p:nvPicPr>
          <p:cNvPr id="32770" name="Picture 2" descr="http://www.lks.ac.th/teacher_jonggonee/jongdw/picfromcd/occupations/constructor_worker.jpg"/>
          <p:cNvPicPr>
            <a:picLocks noChangeAspect="1" noChangeArrowheads="1"/>
          </p:cNvPicPr>
          <p:nvPr/>
        </p:nvPicPr>
        <p:blipFill>
          <a:blip r:embed="rId3" cstate="print">
            <a:lum contrast="40000"/>
          </a:blip>
          <a:srcRect/>
          <a:stretch>
            <a:fillRect/>
          </a:stretch>
        </p:blipFill>
        <p:spPr bwMode="auto">
          <a:xfrm>
            <a:off x="7315200" y="1447800"/>
            <a:ext cx="1295400" cy="2181225"/>
          </a:xfrm>
          <a:prstGeom prst="roundRect">
            <a:avLst>
              <a:gd name="adj" fmla="val 8134"/>
            </a:avLst>
          </a:prstGeom>
          <a:noFill/>
          <a:ln>
            <a:solidFill>
              <a:schemeClr val="accent5">
                <a:lumMod val="20000"/>
                <a:lumOff val="80000"/>
              </a:schemeClr>
            </a:solidFill>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60475" y="1308099"/>
            <a:ext cx="6480175" cy="1701800"/>
          </a:xfrm>
        </p:spPr>
        <p:txBody>
          <a:bodyPr/>
          <a:lstStyle/>
          <a:p>
            <a:pPr>
              <a:lnSpc>
                <a:spcPct val="100000"/>
              </a:lnSpc>
            </a:pPr>
            <a:r>
              <a:rPr lang="en-US" dirty="0" smtClean="0"/>
              <a:t>Fields, Constants and  and Properties</a:t>
            </a:r>
            <a:endParaRPr lang="en-US" noProof="1"/>
          </a:p>
        </p:txBody>
      </p:sp>
      <p:pic>
        <p:nvPicPr>
          <p:cNvPr id="28674" name="Picture 2" descr="http://www.educationalmodels.com/product/category/Material-Properties/Material-Properties.jpg"/>
          <p:cNvPicPr>
            <a:picLocks noChangeAspect="1" noChangeArrowheads="1"/>
          </p:cNvPicPr>
          <p:nvPr/>
        </p:nvPicPr>
        <p:blipFill>
          <a:blip r:embed="rId3" cstate="print">
            <a:lum contrast="20000"/>
          </a:blip>
          <a:srcRect/>
          <a:stretch>
            <a:fillRect/>
          </a:stretch>
        </p:blipFill>
        <p:spPr bwMode="auto">
          <a:xfrm>
            <a:off x="2655817" y="3400424"/>
            <a:ext cx="3679966" cy="2695576"/>
          </a:xfrm>
          <a:prstGeom prst="roundRect">
            <a:avLst>
              <a:gd name="adj" fmla="val 7721"/>
            </a:avLst>
          </a:prstGeom>
          <a:noFill/>
          <a:effectLst>
            <a:softEdge rad="31750"/>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dirty="0" smtClean="0"/>
              <a:t>Fields</a:t>
            </a:r>
            <a:endParaRPr lang="bg-BG" dirty="0"/>
          </a:p>
        </p:txBody>
      </p:sp>
      <p:sp>
        <p:nvSpPr>
          <p:cNvPr id="313347" name="Rectangle 3"/>
          <p:cNvSpPr>
            <a:spLocks noGrp="1" noChangeArrowheads="1"/>
          </p:cNvSpPr>
          <p:nvPr>
            <p:ph type="body" idx="1"/>
          </p:nvPr>
        </p:nvSpPr>
        <p:spPr>
          <a:xfrm>
            <a:off x="323850" y="990601"/>
            <a:ext cx="8496300" cy="2438400"/>
          </a:xfrm>
        </p:spPr>
        <p:txBody>
          <a:bodyPr/>
          <a:lstStyle/>
          <a:p>
            <a:pPr>
              <a:lnSpc>
                <a:spcPct val="100000"/>
              </a:lnSpc>
            </a:pPr>
            <a:r>
              <a:rPr lang="en-US" sz="2800" dirty="0"/>
              <a:t>Fields</a:t>
            </a:r>
            <a:r>
              <a:rPr lang="bg-BG" sz="2800" dirty="0"/>
              <a:t> </a:t>
            </a:r>
            <a:r>
              <a:rPr lang="en-US" sz="2800" dirty="0"/>
              <a:t>contain data for the class instance</a:t>
            </a:r>
            <a:endParaRPr lang="bg-BG" sz="2800" dirty="0"/>
          </a:p>
          <a:p>
            <a:pPr>
              <a:lnSpc>
                <a:spcPct val="100000"/>
              </a:lnSpc>
            </a:pPr>
            <a:r>
              <a:rPr lang="en-US" sz="2800" dirty="0"/>
              <a:t>Can be arbitrary type</a:t>
            </a:r>
            <a:endParaRPr lang="bg-BG" sz="2800" dirty="0"/>
          </a:p>
          <a:p>
            <a:pPr>
              <a:lnSpc>
                <a:spcPct val="100000"/>
              </a:lnSpc>
            </a:pPr>
            <a:r>
              <a:rPr lang="en-US" sz="2800" dirty="0"/>
              <a:t>Have given scope</a:t>
            </a:r>
          </a:p>
          <a:p>
            <a:pPr>
              <a:lnSpc>
                <a:spcPct val="100000"/>
              </a:lnSpc>
            </a:pPr>
            <a:r>
              <a:rPr lang="en-US" sz="2800" dirty="0"/>
              <a:t>Can be declared with a specific </a:t>
            </a:r>
            <a:r>
              <a:rPr lang="en-US" sz="2800" dirty="0" smtClean="0"/>
              <a:t>value</a:t>
            </a:r>
            <a:endParaRPr lang="bg-BG" sz="2800" dirty="0"/>
          </a:p>
        </p:txBody>
      </p:sp>
      <p:sp>
        <p:nvSpPr>
          <p:cNvPr id="313348" name="Rectangle 4"/>
          <p:cNvSpPr>
            <a:spLocks noChangeArrowheads="1"/>
          </p:cNvSpPr>
          <p:nvPr/>
        </p:nvSpPr>
        <p:spPr bwMode="auto">
          <a:xfrm>
            <a:off x="608013" y="3581400"/>
            <a:ext cx="792956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Student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irstName;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 1;</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peciality;</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protected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oursesTaken;</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emarks = "(no remarks)";</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dirty="0" smtClean="0"/>
              <a:t>Constants</a:t>
            </a:r>
            <a:endParaRPr lang="bg-BG" dirty="0"/>
          </a:p>
        </p:txBody>
      </p:sp>
      <p:sp>
        <p:nvSpPr>
          <p:cNvPr id="312323" name="Rectangle 3"/>
          <p:cNvSpPr>
            <a:spLocks noGrp="1" noChangeArrowheads="1"/>
          </p:cNvSpPr>
          <p:nvPr>
            <p:ph type="body" idx="1"/>
          </p:nvPr>
        </p:nvSpPr>
        <p:spPr>
          <a:xfrm>
            <a:off x="323850" y="1066800"/>
            <a:ext cx="8496300" cy="2590800"/>
          </a:xfrm>
        </p:spPr>
        <p:txBody>
          <a:bodyPr/>
          <a:lstStyle/>
          <a:p>
            <a:r>
              <a:rPr lang="en-US" dirty="0"/>
              <a:t>Constant fields are </a:t>
            </a:r>
            <a:r>
              <a:rPr lang="en-US" dirty="0" smtClean="0"/>
              <a:t>defined like fields, but</a:t>
            </a:r>
            <a:r>
              <a:rPr lang="en-US" dirty="0"/>
              <a:t>:</a:t>
            </a:r>
            <a:endParaRPr lang="bg-BG" dirty="0"/>
          </a:p>
          <a:p>
            <a:pPr lvl="1"/>
            <a:r>
              <a:rPr lang="en-US" dirty="0"/>
              <a:t>Defined with</a:t>
            </a:r>
            <a:r>
              <a:rPr lang="bg-BG" dirty="0"/>
              <a:t> </a:t>
            </a:r>
            <a:r>
              <a:rPr lang="en-US" dirty="0">
                <a:solidFill>
                  <a:schemeClr val="accent5">
                    <a:lumMod val="20000"/>
                    <a:lumOff val="80000"/>
                  </a:schemeClr>
                </a:solidFill>
                <a:latin typeface="Consolas" pitchFamily="49" charset="0"/>
                <a:cs typeface="Consolas" pitchFamily="49" charset="0"/>
              </a:rPr>
              <a:t>const</a:t>
            </a:r>
            <a:endParaRPr lang="bg-BG" dirty="0">
              <a:solidFill>
                <a:schemeClr val="accent5">
                  <a:lumMod val="20000"/>
                  <a:lumOff val="80000"/>
                </a:schemeClr>
              </a:solidFill>
              <a:latin typeface="Consolas" pitchFamily="49" charset="0"/>
              <a:cs typeface="Consolas" pitchFamily="49" charset="0"/>
            </a:endParaRPr>
          </a:p>
          <a:p>
            <a:pPr lvl="1"/>
            <a:r>
              <a:rPr lang="en-US" dirty="0"/>
              <a:t>Must be initialized </a:t>
            </a:r>
            <a:r>
              <a:rPr lang="en-US" dirty="0" smtClean="0"/>
              <a:t>at their </a:t>
            </a:r>
            <a:r>
              <a:rPr lang="en-US" dirty="0"/>
              <a:t>definition</a:t>
            </a:r>
            <a:endParaRPr lang="bg-BG" dirty="0"/>
          </a:p>
          <a:p>
            <a:pPr lvl="1"/>
            <a:r>
              <a:rPr lang="en-US" dirty="0"/>
              <a:t>Their value can not be changed at runtime</a:t>
            </a:r>
            <a:endParaRPr lang="bg-BG" dirty="0"/>
          </a:p>
        </p:txBody>
      </p:sp>
      <p:sp>
        <p:nvSpPr>
          <p:cNvPr id="312324" name="Rectangle 4"/>
          <p:cNvSpPr>
            <a:spLocks noChangeArrowheads="1"/>
          </p:cNvSpPr>
          <p:nvPr/>
        </p:nvSpPr>
        <p:spPr bwMode="auto">
          <a:xfrm>
            <a:off x="609601" y="3846255"/>
            <a:ext cx="7924799"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MathConstants</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string PI_SYMBOL = "π";</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PI = 3.1415926535897932385;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E = 2.7182818284590452354;</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LN10 = 2.30258509299405;</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LN2 = 0.693147180559945;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dirty="0"/>
              <a:t>OOP and</a:t>
            </a:r>
            <a:r>
              <a:rPr lang="bg-BG" dirty="0"/>
              <a:t> </a:t>
            </a:r>
            <a:r>
              <a:rPr lang="en-US" dirty="0"/>
              <a:t>.NET</a:t>
            </a:r>
            <a:endParaRPr lang="bg-BG" dirty="0"/>
          </a:p>
        </p:txBody>
      </p:sp>
      <p:sp>
        <p:nvSpPr>
          <p:cNvPr id="317443" name="Rectangle 3"/>
          <p:cNvSpPr>
            <a:spLocks noGrp="1" noChangeArrowheads="1"/>
          </p:cNvSpPr>
          <p:nvPr>
            <p:ph type="body" idx="1"/>
          </p:nvPr>
        </p:nvSpPr>
        <p:spPr>
          <a:xfrm>
            <a:off x="228600" y="1066800"/>
            <a:ext cx="8686800" cy="5638800"/>
          </a:xfrm>
        </p:spPr>
        <p:txBody>
          <a:bodyPr/>
          <a:lstStyle/>
          <a:p>
            <a:pPr>
              <a:lnSpc>
                <a:spcPct val="100000"/>
              </a:lnSpc>
            </a:pPr>
            <a:r>
              <a:rPr lang="en-US" sz="3000" dirty="0"/>
              <a:t>In</a:t>
            </a:r>
            <a:r>
              <a:rPr lang="bg-BG" sz="3000" dirty="0"/>
              <a:t> </a:t>
            </a:r>
            <a:r>
              <a:rPr lang="en-US" sz="3000" dirty="0"/>
              <a:t>.NET</a:t>
            </a:r>
            <a:r>
              <a:rPr lang="bg-BG" sz="3000" dirty="0"/>
              <a:t> </a:t>
            </a:r>
            <a:r>
              <a:rPr lang="en-US" sz="3000" dirty="0"/>
              <a:t>Framework the object-oriented approach has roots in the deepest architectural level </a:t>
            </a:r>
            <a:endParaRPr lang="bg-BG" sz="3000" dirty="0"/>
          </a:p>
          <a:p>
            <a:pPr>
              <a:lnSpc>
                <a:spcPct val="100000"/>
              </a:lnSpc>
            </a:pPr>
            <a:r>
              <a:rPr lang="en-US" sz="3000" dirty="0"/>
              <a:t>All</a:t>
            </a:r>
            <a:r>
              <a:rPr lang="bg-BG" sz="3000" dirty="0"/>
              <a:t> </a:t>
            </a:r>
            <a:r>
              <a:rPr lang="en-US" sz="3000" dirty="0"/>
              <a:t>.NET applications are object-oriented</a:t>
            </a:r>
            <a:endParaRPr lang="bg-BG" sz="3000" dirty="0"/>
          </a:p>
          <a:p>
            <a:pPr>
              <a:lnSpc>
                <a:spcPct val="100000"/>
              </a:lnSpc>
            </a:pPr>
            <a:r>
              <a:rPr lang="en-US" sz="3000" dirty="0"/>
              <a:t>All</a:t>
            </a:r>
            <a:r>
              <a:rPr lang="bg-BG" sz="3000" dirty="0"/>
              <a:t> </a:t>
            </a:r>
            <a:r>
              <a:rPr lang="en-US" sz="3000" dirty="0"/>
              <a:t>.NET</a:t>
            </a:r>
            <a:r>
              <a:rPr lang="bg-BG" sz="3000" dirty="0"/>
              <a:t> </a:t>
            </a:r>
            <a:r>
              <a:rPr lang="en-US" sz="3000" dirty="0"/>
              <a:t>languages are object-oriented</a:t>
            </a:r>
            <a:endParaRPr lang="bg-BG" sz="3000" dirty="0"/>
          </a:p>
          <a:p>
            <a:pPr>
              <a:lnSpc>
                <a:spcPct val="100000"/>
              </a:lnSpc>
            </a:pPr>
            <a:r>
              <a:rPr lang="en-US" sz="3000" dirty="0"/>
              <a:t>The class concept from OOP has</a:t>
            </a:r>
            <a:r>
              <a:rPr lang="bg-BG" sz="3000" dirty="0"/>
              <a:t> </a:t>
            </a:r>
            <a:r>
              <a:rPr lang="en-US" sz="3000" dirty="0"/>
              <a:t>two </a:t>
            </a:r>
            <a:r>
              <a:rPr lang="en-US" sz="3000" dirty="0" smtClean="0"/>
              <a:t>realizations:</a:t>
            </a:r>
          </a:p>
          <a:p>
            <a:pPr lvl="1">
              <a:lnSpc>
                <a:spcPct val="100000"/>
              </a:lnSpc>
            </a:pPr>
            <a:r>
              <a:rPr lang="en-US" sz="2800" dirty="0" smtClean="0"/>
              <a:t>Classes </a:t>
            </a:r>
            <a:r>
              <a:rPr lang="en-US" sz="2800" dirty="0"/>
              <a:t>and structures</a:t>
            </a:r>
            <a:endParaRPr lang="bg-BG" sz="2800" dirty="0"/>
          </a:p>
          <a:p>
            <a:pPr>
              <a:lnSpc>
                <a:spcPct val="100000"/>
              </a:lnSpc>
            </a:pPr>
            <a:r>
              <a:rPr lang="en-US" sz="3000" dirty="0"/>
              <a:t>There is no multiple </a:t>
            </a:r>
            <a:r>
              <a:rPr lang="en-US" sz="3000" dirty="0" smtClean="0"/>
              <a:t>inheritance in .NET</a:t>
            </a:r>
            <a:endParaRPr lang="bg-BG" sz="3000" dirty="0"/>
          </a:p>
          <a:p>
            <a:pPr>
              <a:lnSpc>
                <a:spcPct val="100000"/>
              </a:lnSpc>
            </a:pPr>
            <a:r>
              <a:rPr lang="en-US" sz="3000" dirty="0"/>
              <a:t>Classes can implement several interfaces at </a:t>
            </a:r>
            <a:r>
              <a:rPr lang="en-US" sz="3000" dirty="0" smtClean="0"/>
              <a:t>the same </a:t>
            </a:r>
            <a:r>
              <a:rPr lang="en-US" sz="3000" dirty="0"/>
              <a:t>time</a:t>
            </a:r>
            <a:endParaRPr lang="bg-BG" sz="3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dirty="0" smtClean="0"/>
              <a:t>Read-Only </a:t>
            </a:r>
            <a:r>
              <a:rPr lang="en-US" dirty="0"/>
              <a:t>Fields</a:t>
            </a:r>
            <a:endParaRPr lang="bg-BG" dirty="0"/>
          </a:p>
        </p:txBody>
      </p:sp>
      <p:sp>
        <p:nvSpPr>
          <p:cNvPr id="345092" name="Rectangle 4"/>
          <p:cNvSpPr>
            <a:spLocks noGrp="1" noChangeArrowheads="1"/>
          </p:cNvSpPr>
          <p:nvPr>
            <p:ph type="body" idx="1"/>
          </p:nvPr>
        </p:nvSpPr>
        <p:spPr>
          <a:xfrm>
            <a:off x="323850" y="1066801"/>
            <a:ext cx="8496300" cy="2533650"/>
          </a:xfrm>
          <a:noFill/>
          <a:ln/>
          <a:effectLst>
            <a:outerShdw dist="17961" dir="2700000" algn="ctr" rotWithShape="0">
              <a:schemeClr val="bg2"/>
            </a:outerShdw>
          </a:effectLst>
        </p:spPr>
        <p:txBody>
          <a:bodyPr/>
          <a:lstStyle/>
          <a:p>
            <a:pPr>
              <a:lnSpc>
                <a:spcPct val="100000"/>
              </a:lnSpc>
            </a:pPr>
            <a:r>
              <a:rPr lang="en-US" sz="3000" dirty="0"/>
              <a:t>Initialized at the definition or in the constructor </a:t>
            </a:r>
          </a:p>
          <a:p>
            <a:pPr lvl="1">
              <a:lnSpc>
                <a:spcPct val="100000"/>
              </a:lnSpc>
            </a:pPr>
            <a:r>
              <a:rPr lang="en-US" sz="2800" dirty="0"/>
              <a:t>Can not be modified further</a:t>
            </a:r>
            <a:endParaRPr lang="bg-BG" sz="2800" dirty="0"/>
          </a:p>
          <a:p>
            <a:pPr>
              <a:lnSpc>
                <a:spcPct val="100000"/>
              </a:lnSpc>
            </a:pPr>
            <a:r>
              <a:rPr lang="en-US" sz="3000" dirty="0"/>
              <a:t>Defined with the keyword</a:t>
            </a:r>
            <a:r>
              <a:rPr lang="bg-BG" sz="3000" dirty="0"/>
              <a:t> </a:t>
            </a:r>
            <a:r>
              <a:rPr lang="en-US" sz="3000" noProof="1">
                <a:solidFill>
                  <a:schemeClr val="accent5">
                    <a:lumMod val="20000"/>
                    <a:lumOff val="80000"/>
                  </a:schemeClr>
                </a:solidFill>
                <a:latin typeface="Consolas" pitchFamily="49" charset="0"/>
                <a:cs typeface="Consolas" pitchFamily="49" charset="0"/>
              </a:rPr>
              <a:t>readonly</a:t>
            </a:r>
            <a:endParaRPr lang="bg-BG" sz="30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Represent</a:t>
            </a:r>
            <a:r>
              <a:rPr lang="bg-BG" sz="3000" dirty="0"/>
              <a:t> </a:t>
            </a:r>
            <a:r>
              <a:rPr lang="en-US" sz="3000" dirty="0"/>
              <a:t>runtime constants</a:t>
            </a:r>
            <a:endParaRPr lang="bg-BG" sz="3000" dirty="0"/>
          </a:p>
        </p:txBody>
      </p:sp>
      <p:sp>
        <p:nvSpPr>
          <p:cNvPr id="345093" name="Rectangle 5"/>
          <p:cNvSpPr>
            <a:spLocks noChangeArrowheads="1"/>
          </p:cNvSpPr>
          <p:nvPr/>
        </p:nvSpPr>
        <p:spPr bwMode="auto">
          <a:xfrm>
            <a:off x="582613" y="3844925"/>
            <a:ext cx="7993062"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ReadOnlyDemo</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readonly 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ReadOnlyDemo(int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size = Size; // can not be further modified!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dirty="0"/>
              <a:t>The Role of Properties</a:t>
            </a:r>
            <a:endParaRPr lang="bg-BG"/>
          </a:p>
        </p:txBody>
      </p:sp>
      <p:sp>
        <p:nvSpPr>
          <p:cNvPr id="728067" name="Rectangle 3"/>
          <p:cNvSpPr>
            <a:spLocks noGrp="1" noChangeArrowheads="1"/>
          </p:cNvSpPr>
          <p:nvPr>
            <p:ph type="body" idx="1"/>
          </p:nvPr>
        </p:nvSpPr>
        <p:spPr>
          <a:xfrm>
            <a:off x="228601" y="1143001"/>
            <a:ext cx="8831262" cy="5454650"/>
          </a:xfrm>
        </p:spPr>
        <p:txBody>
          <a:bodyPr/>
          <a:lstStyle/>
          <a:p>
            <a:pPr marL="361950" indent="-361950">
              <a:lnSpc>
                <a:spcPct val="100000"/>
              </a:lnSpc>
              <a:tabLst/>
            </a:pPr>
            <a:r>
              <a:rPr lang="en-US" dirty="0"/>
              <a:t>Expose object's data to the outside world</a:t>
            </a:r>
          </a:p>
          <a:p>
            <a:pPr marL="361950" indent="-361950">
              <a:lnSpc>
                <a:spcPct val="100000"/>
              </a:lnSpc>
              <a:tabLst/>
            </a:pPr>
            <a:r>
              <a:rPr lang="en-US" dirty="0"/>
              <a:t>Control how the data is manipulated</a:t>
            </a:r>
          </a:p>
          <a:p>
            <a:pPr marL="361950" indent="-361950">
              <a:lnSpc>
                <a:spcPct val="100000"/>
              </a:lnSpc>
              <a:tabLst/>
            </a:pPr>
            <a:r>
              <a:rPr lang="en-US" dirty="0" smtClean="0"/>
              <a:t>Properties can be:</a:t>
            </a:r>
            <a:endParaRPr lang="en-US" dirty="0"/>
          </a:p>
          <a:p>
            <a:pPr marL="712788" lvl="1" indent="-355600">
              <a:lnSpc>
                <a:spcPct val="100000"/>
              </a:lnSpc>
            </a:pPr>
            <a:r>
              <a:rPr lang="en-US" dirty="0" smtClean="0"/>
              <a:t>Read-only</a:t>
            </a:r>
            <a:endParaRPr lang="en-US" dirty="0"/>
          </a:p>
          <a:p>
            <a:pPr marL="712788" lvl="1" indent="-355600">
              <a:lnSpc>
                <a:spcPct val="100000"/>
              </a:lnSpc>
            </a:pPr>
            <a:r>
              <a:rPr lang="en-US" dirty="0" smtClean="0"/>
              <a:t>Write-only</a:t>
            </a:r>
            <a:endParaRPr lang="en-US" dirty="0"/>
          </a:p>
          <a:p>
            <a:pPr marL="712788" lvl="1" indent="-355600">
              <a:lnSpc>
                <a:spcPct val="100000"/>
              </a:lnSpc>
            </a:pPr>
            <a:r>
              <a:rPr lang="en-US" dirty="0"/>
              <a:t>Read and </a:t>
            </a:r>
            <a:r>
              <a:rPr lang="en-US" dirty="0" smtClean="0"/>
              <a:t>write</a:t>
            </a:r>
            <a:endParaRPr lang="en-US" dirty="0"/>
          </a:p>
          <a:p>
            <a:pPr marL="361950" indent="-361950">
              <a:lnSpc>
                <a:spcPct val="100000"/>
              </a:lnSpc>
              <a:tabLst/>
            </a:pPr>
            <a:r>
              <a:rPr lang="en-US" dirty="0" smtClean="0"/>
              <a:t>Give </a:t>
            </a:r>
            <a:r>
              <a:rPr lang="en-US" dirty="0"/>
              <a:t>good level of abstraction</a:t>
            </a:r>
          </a:p>
          <a:p>
            <a:pPr marL="361950" indent="-361950">
              <a:lnSpc>
                <a:spcPct val="100000"/>
              </a:lnSpc>
              <a:tabLst/>
            </a:pPr>
            <a:r>
              <a:rPr lang="en-US" dirty="0" smtClean="0"/>
              <a:t>Make </a:t>
            </a:r>
            <a:r>
              <a:rPr lang="en-US" dirty="0"/>
              <a:t>writing code easier</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dirty="0"/>
              <a:t>Defining </a:t>
            </a:r>
            <a:r>
              <a:rPr lang="en-US" dirty="0" smtClean="0"/>
              <a:t>Properties in C#</a:t>
            </a:r>
            <a:endParaRPr lang="bg-BG" dirty="0"/>
          </a:p>
        </p:txBody>
      </p:sp>
      <p:sp>
        <p:nvSpPr>
          <p:cNvPr id="729091" name="Rectangle 3"/>
          <p:cNvSpPr>
            <a:spLocks noGrp="1" noChangeArrowheads="1"/>
          </p:cNvSpPr>
          <p:nvPr>
            <p:ph type="body" idx="1"/>
          </p:nvPr>
        </p:nvSpPr>
        <p:spPr>
          <a:xfrm>
            <a:off x="228600" y="1123950"/>
            <a:ext cx="8686800" cy="5505450"/>
          </a:xfrm>
        </p:spPr>
        <p:txBody>
          <a:bodyPr/>
          <a:lstStyle/>
          <a:p>
            <a:pPr marL="361950" indent="-361950">
              <a:lnSpc>
                <a:spcPct val="100000"/>
              </a:lnSpc>
              <a:tabLst/>
            </a:pPr>
            <a:r>
              <a:rPr lang="en-US" dirty="0"/>
              <a:t>Properties should have:</a:t>
            </a:r>
          </a:p>
          <a:p>
            <a:pPr marL="712788" lvl="1" indent="-355600">
              <a:lnSpc>
                <a:spcPct val="100000"/>
              </a:lnSpc>
            </a:pPr>
            <a:r>
              <a:rPr lang="en-US" dirty="0"/>
              <a:t>Access modifier (</a:t>
            </a: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etc.)</a:t>
            </a:r>
          </a:p>
          <a:p>
            <a:pPr marL="712788" lvl="1" indent="-355600">
              <a:lnSpc>
                <a:spcPct val="100000"/>
              </a:lnSpc>
            </a:pPr>
            <a:r>
              <a:rPr lang="en-US" dirty="0"/>
              <a:t>Return type</a:t>
            </a:r>
          </a:p>
          <a:p>
            <a:pPr marL="712788" lvl="1" indent="-355600">
              <a:lnSpc>
                <a:spcPct val="100000"/>
              </a:lnSpc>
            </a:pPr>
            <a:r>
              <a:rPr lang="en-US" dirty="0"/>
              <a:t>Unique name</a:t>
            </a:r>
          </a:p>
          <a:p>
            <a:pPr marL="712788" lvl="1" indent="-355600">
              <a:lnSpc>
                <a:spcPct val="100000"/>
              </a:lnSpc>
            </a:pPr>
            <a:r>
              <a:rPr lang="en-US" dirty="0">
                <a:solidFill>
                  <a:schemeClr val="accent5">
                    <a:lumMod val="20000"/>
                    <a:lumOff val="80000"/>
                  </a:schemeClr>
                </a:solidFill>
              </a:rPr>
              <a:t>Get</a:t>
            </a:r>
            <a:r>
              <a:rPr lang="en-US" dirty="0"/>
              <a:t> </a:t>
            </a:r>
            <a:r>
              <a:rPr lang="en-US" dirty="0" smtClean="0"/>
              <a:t>and / or </a:t>
            </a:r>
            <a:r>
              <a:rPr lang="en-US" dirty="0">
                <a:solidFill>
                  <a:schemeClr val="accent5">
                    <a:lumMod val="20000"/>
                    <a:lumOff val="80000"/>
                  </a:schemeClr>
                </a:solidFill>
              </a:rPr>
              <a:t>Set</a:t>
            </a:r>
            <a:r>
              <a:rPr lang="en-US" dirty="0"/>
              <a:t> part</a:t>
            </a:r>
          </a:p>
          <a:p>
            <a:pPr marL="712788" lvl="1" indent="-355600">
              <a:lnSpc>
                <a:spcPct val="100000"/>
              </a:lnSpc>
            </a:pPr>
            <a:r>
              <a:rPr lang="en-US" dirty="0"/>
              <a:t>Can contain code </a:t>
            </a:r>
            <a:r>
              <a:rPr lang="en-US" dirty="0" smtClean="0"/>
              <a:t>processing </a:t>
            </a:r>
            <a:r>
              <a:rPr lang="en-US" dirty="0"/>
              <a:t>data in </a:t>
            </a:r>
            <a:r>
              <a:rPr lang="en-US" dirty="0" smtClean="0"/>
              <a:t>specific </a:t>
            </a:r>
            <a:r>
              <a:rPr lang="en-US" dirty="0"/>
              <a:t>way</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dirty="0"/>
              <a:t>Defining Properties </a:t>
            </a:r>
            <a:r>
              <a:rPr lang="en-US" dirty="0" smtClean="0"/>
              <a:t>– Example</a:t>
            </a:r>
            <a:endParaRPr lang="bg-BG" dirty="0"/>
          </a:p>
        </p:txBody>
      </p:sp>
      <p:sp>
        <p:nvSpPr>
          <p:cNvPr id="732164" name="Rectangle 4"/>
          <p:cNvSpPr>
            <a:spLocks noChangeArrowheads="1"/>
          </p:cNvSpPr>
          <p:nvPr/>
        </p:nvSpPr>
        <p:spPr bwMode="auto">
          <a:xfrm>
            <a:off x="609600" y="1066800"/>
            <a:ext cx="7923213" cy="54630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xCoord;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xCoord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YCoord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yCoord;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yCoord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2530" name="Picture 2" descr="http://www.watereducation.utah.gov/WaterScience/properties.gif"/>
          <p:cNvPicPr>
            <a:picLocks noChangeAspect="1" noChangeArrowheads="1"/>
          </p:cNvPicPr>
          <p:nvPr/>
        </p:nvPicPr>
        <p:blipFill>
          <a:blip r:embed="rId3" cstate="print"/>
          <a:srcRect/>
          <a:stretch>
            <a:fillRect/>
          </a:stretch>
        </p:blipFill>
        <p:spPr bwMode="auto">
          <a:xfrm>
            <a:off x="6172200" y="1123950"/>
            <a:ext cx="2505075" cy="1466850"/>
          </a:xfrm>
          <a:prstGeom prst="roundRect">
            <a:avLst>
              <a:gd name="adj" fmla="val 585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dirty="0"/>
              <a:t>Dynamic Properties</a:t>
            </a:r>
            <a:endParaRPr lang="bg-BG"/>
          </a:p>
        </p:txBody>
      </p:sp>
      <p:sp>
        <p:nvSpPr>
          <p:cNvPr id="733188" name="Rectangle 4"/>
          <p:cNvSpPr>
            <a:spLocks noChangeArrowheads="1"/>
          </p:cNvSpPr>
          <p:nvPr/>
        </p:nvSpPr>
        <p:spPr bwMode="auto">
          <a:xfrm>
            <a:off x="690562" y="2325225"/>
            <a:ext cx="7767638" cy="42011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Rectangle</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float width;</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float height;</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float Area</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width * height;</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33189" name="Rectangle 5"/>
          <p:cNvSpPr>
            <a:spLocks noGrp="1" noChangeArrowheads="1"/>
          </p:cNvSpPr>
          <p:nvPr>
            <p:ph type="body" idx="1"/>
          </p:nvPr>
        </p:nvSpPr>
        <p:spPr>
          <a:xfrm>
            <a:off x="323850" y="1054100"/>
            <a:ext cx="8496300" cy="1079500"/>
          </a:xfrm>
          <a:noFill/>
          <a:ln/>
        </p:spPr>
        <p:txBody>
          <a:bodyPr/>
          <a:lstStyle/>
          <a:p>
            <a:r>
              <a:rPr lang="en-US" dirty="0" smtClean="0"/>
              <a:t>Properties are </a:t>
            </a:r>
            <a:r>
              <a:rPr lang="en-US" dirty="0"/>
              <a:t>not </a:t>
            </a:r>
            <a:r>
              <a:rPr lang="en-US" dirty="0" smtClean="0"/>
              <a:t>obligatory bound </a:t>
            </a:r>
            <a:r>
              <a:rPr lang="en-US" dirty="0"/>
              <a:t>to a class </a:t>
            </a:r>
            <a:r>
              <a:rPr lang="en-US" dirty="0" smtClean="0"/>
              <a:t>field – can be calculated dynamically:</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Properties</a:t>
            </a:r>
            <a:endParaRPr lang="en-US" dirty="0"/>
          </a:p>
        </p:txBody>
      </p:sp>
      <p:sp>
        <p:nvSpPr>
          <p:cNvPr id="3" name="Content Placeholder 2"/>
          <p:cNvSpPr>
            <a:spLocks noGrp="1"/>
          </p:cNvSpPr>
          <p:nvPr>
            <p:ph idx="1"/>
          </p:nvPr>
        </p:nvSpPr>
        <p:spPr/>
        <p:txBody>
          <a:bodyPr/>
          <a:lstStyle/>
          <a:p>
            <a:r>
              <a:rPr lang="en-US" dirty="0" smtClean="0"/>
              <a:t>Properties could be defined without an underlying field behind them</a:t>
            </a:r>
          </a:p>
          <a:p>
            <a:pPr lvl="1"/>
            <a:r>
              <a:rPr lang="en-US" dirty="0" smtClean="0"/>
              <a:t>It is automatically created by the C# compiler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a:spLocks noChangeArrowheads="1"/>
          </p:cNvSpPr>
          <p:nvPr/>
        </p:nvSpPr>
        <p:spPr bwMode="auto">
          <a:xfrm>
            <a:off x="610178" y="2971800"/>
            <a:ext cx="792422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UserProfile</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UserId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FirstName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LastName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UserProfile profile = new UserProfile()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 "Steve",</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LastName = "Balmer",</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UserId = 91112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ctrTitle"/>
          </p:nvPr>
        </p:nvSpPr>
        <p:spPr>
          <a:xfrm>
            <a:off x="1258888" y="1295400"/>
            <a:ext cx="6480175" cy="736600"/>
          </a:xfrm>
        </p:spPr>
        <p:txBody>
          <a:bodyPr/>
          <a:lstStyle/>
          <a:p>
            <a:pPr>
              <a:lnSpc>
                <a:spcPct val="110000"/>
              </a:lnSpc>
            </a:pPr>
            <a:r>
              <a:rPr lang="en-US" dirty="0"/>
              <a:t>Static Members</a:t>
            </a:r>
            <a:endParaRPr lang="en-US" noProof="1"/>
          </a:p>
        </p:txBody>
      </p:sp>
      <p:sp>
        <p:nvSpPr>
          <p:cNvPr id="738307" name="Rectangle 3"/>
          <p:cNvSpPr>
            <a:spLocks noChangeArrowheads="1"/>
          </p:cNvSpPr>
          <p:nvPr/>
        </p:nvSpPr>
        <p:spPr bwMode="auto">
          <a:xfrm>
            <a:off x="1979613" y="2163762"/>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Static vs. Instance Members</a:t>
            </a:r>
            <a:endParaRPr lang="en-US" sz="2800" b="1" noProof="1">
              <a:effectLst>
                <a:outerShdw blurRad="38100" dist="38100" dir="2700000" algn="tl">
                  <a:srgbClr val="000000">
                    <a:alpha val="43137"/>
                  </a:srgbClr>
                </a:outerShdw>
              </a:effectLst>
            </a:endParaRPr>
          </a:p>
        </p:txBody>
      </p:sp>
      <p:pic>
        <p:nvPicPr>
          <p:cNvPr id="15362" name="Picture 2" descr="http://www.bnl.gov/bnlweb/Museum/photos/Science%20Museum/D0330399.JPEG"/>
          <p:cNvPicPr>
            <a:picLocks noChangeAspect="1" noChangeArrowheads="1"/>
          </p:cNvPicPr>
          <p:nvPr/>
        </p:nvPicPr>
        <p:blipFill>
          <a:blip r:embed="rId3" cstate="print"/>
          <a:srcRect/>
          <a:stretch>
            <a:fillRect/>
          </a:stretch>
        </p:blipFill>
        <p:spPr bwMode="auto">
          <a:xfrm>
            <a:off x="3200400" y="2971800"/>
            <a:ext cx="2590800" cy="3264408"/>
          </a:xfrm>
          <a:prstGeom prst="roundRect">
            <a:avLst>
              <a:gd name="adj" fmla="val 8522"/>
            </a:avLst>
          </a:prstGeom>
          <a:noFill/>
          <a:ln>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dirty="0" smtClean="0"/>
              <a:t>Static Members</a:t>
            </a:r>
            <a:endParaRPr lang="bg-BG" dirty="0"/>
          </a:p>
        </p:txBody>
      </p:sp>
      <p:sp>
        <p:nvSpPr>
          <p:cNvPr id="740355" name="Rectangle 3"/>
          <p:cNvSpPr>
            <a:spLocks noGrp="1" noChangeArrowheads="1"/>
          </p:cNvSpPr>
          <p:nvPr>
            <p:ph type="body" idx="1"/>
          </p:nvPr>
        </p:nvSpPr>
        <p:spPr/>
        <p:txBody>
          <a:bodyPr/>
          <a:lstStyle/>
          <a:p>
            <a:pPr marL="363538" indent="-363538">
              <a:tabLst/>
            </a:pPr>
            <a:r>
              <a:rPr lang="en-US" dirty="0"/>
              <a:t>Static </a:t>
            </a:r>
            <a:r>
              <a:rPr lang="en-US" dirty="0" smtClean="0"/>
              <a:t>members are </a:t>
            </a:r>
            <a:r>
              <a:rPr lang="en-US" dirty="0"/>
              <a:t>associated with </a:t>
            </a:r>
            <a:r>
              <a:rPr lang="en-US" dirty="0" smtClean="0"/>
              <a:t>a type </a:t>
            </a:r>
            <a:r>
              <a:rPr lang="en-US" dirty="0"/>
              <a:t>rather </a:t>
            </a:r>
            <a:r>
              <a:rPr lang="en-US" dirty="0" smtClean="0"/>
              <a:t>than </a:t>
            </a:r>
            <a:r>
              <a:rPr lang="en-US" dirty="0"/>
              <a:t>with an </a:t>
            </a:r>
            <a:r>
              <a:rPr lang="en-US" dirty="0" smtClean="0"/>
              <a:t>instance</a:t>
            </a:r>
          </a:p>
          <a:p>
            <a:pPr marL="712788" lvl="1" indent="-355600"/>
            <a:r>
              <a:rPr lang="en-US" dirty="0" smtClean="0"/>
              <a:t>Defined with the modifier </a:t>
            </a:r>
            <a:r>
              <a:rPr lang="en-US" dirty="0" smtClean="0">
                <a:solidFill>
                  <a:schemeClr val="accent5">
                    <a:lumMod val="20000"/>
                    <a:lumOff val="80000"/>
                  </a:schemeClr>
                </a:solidFill>
                <a:latin typeface="Consolas" pitchFamily="49" charset="0"/>
                <a:cs typeface="Consolas" pitchFamily="49" charset="0"/>
              </a:rPr>
              <a:t>static</a:t>
            </a:r>
            <a:endParaRPr lang="en-US" dirty="0">
              <a:solidFill>
                <a:schemeClr val="accent5">
                  <a:lumMod val="20000"/>
                  <a:lumOff val="80000"/>
                </a:schemeClr>
              </a:solidFill>
              <a:latin typeface="Consolas" pitchFamily="49" charset="0"/>
              <a:cs typeface="Consolas" pitchFamily="49" charset="0"/>
            </a:endParaRPr>
          </a:p>
          <a:p>
            <a:pPr marL="363538" indent="-363538">
              <a:tabLst/>
            </a:pPr>
            <a:r>
              <a:rPr lang="en-US" dirty="0" smtClean="0"/>
              <a:t>Static can </a:t>
            </a:r>
            <a:r>
              <a:rPr lang="en-US" dirty="0"/>
              <a:t>be used </a:t>
            </a:r>
            <a:r>
              <a:rPr lang="en-US" dirty="0" smtClean="0"/>
              <a:t>for</a:t>
            </a:r>
            <a:endParaRPr lang="en-US" dirty="0"/>
          </a:p>
          <a:p>
            <a:pPr marL="712788" lvl="1" indent="-355600"/>
            <a:r>
              <a:rPr lang="en-US" dirty="0" smtClean="0"/>
              <a:t>Fields</a:t>
            </a:r>
            <a:endParaRPr lang="en-US" dirty="0"/>
          </a:p>
          <a:p>
            <a:pPr marL="712788" lvl="1" indent="-355600"/>
            <a:r>
              <a:rPr lang="en-US" dirty="0" smtClean="0"/>
              <a:t>Properties</a:t>
            </a:r>
            <a:endParaRPr lang="en-US" dirty="0"/>
          </a:p>
          <a:p>
            <a:pPr marL="712788" lvl="1" indent="-355600"/>
            <a:r>
              <a:rPr lang="en-US" dirty="0" smtClean="0"/>
              <a:t>Methods</a:t>
            </a:r>
            <a:endParaRPr lang="en-US" dirty="0"/>
          </a:p>
          <a:p>
            <a:pPr marL="712788" lvl="1" indent="-355600"/>
            <a:r>
              <a:rPr lang="en-US" dirty="0" smtClean="0"/>
              <a:t>Events</a:t>
            </a:r>
            <a:endParaRPr lang="en-US" dirty="0"/>
          </a:p>
          <a:p>
            <a:pPr marL="712788" lvl="1" indent="-355600"/>
            <a:r>
              <a:rPr lang="en-US" dirty="0" smtClean="0"/>
              <a:t>Constructors</a:t>
            </a:r>
            <a:endParaRPr lang="en-US" dirty="0"/>
          </a:p>
        </p:txBody>
      </p:sp>
      <p:pic>
        <p:nvPicPr>
          <p:cNvPr id="13315" name="Picture 3" descr="C:\Trash\static.png"/>
          <p:cNvPicPr>
            <a:picLocks noChangeAspect="1" noChangeArrowheads="1"/>
          </p:cNvPicPr>
          <p:nvPr/>
        </p:nvPicPr>
        <p:blipFill>
          <a:blip r:embed="rId3" cstate="print"/>
          <a:srcRect l="1575" t="1802" r="1119" b="1650"/>
          <a:stretch>
            <a:fillRect/>
          </a:stretch>
        </p:blipFill>
        <p:spPr bwMode="auto">
          <a:xfrm>
            <a:off x="5410200" y="3657600"/>
            <a:ext cx="3104940" cy="2602523"/>
          </a:xfrm>
          <a:prstGeom prst="roundRect">
            <a:avLst>
              <a:gd name="adj" fmla="val 8093"/>
            </a:avLst>
          </a:prstGeom>
          <a:noFill/>
          <a:ln w="3175">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Static vs. </a:t>
            </a:r>
            <a:r>
              <a:rPr lang="en-US" dirty="0" smtClean="0"/>
              <a:t>Non-Static</a:t>
            </a:r>
            <a:endParaRPr lang="bg-BG" dirty="0"/>
          </a:p>
        </p:txBody>
      </p:sp>
      <p:sp>
        <p:nvSpPr>
          <p:cNvPr id="741379" name="Rectangle 3"/>
          <p:cNvSpPr>
            <a:spLocks noGrp="1" noChangeArrowheads="1"/>
          </p:cNvSpPr>
          <p:nvPr>
            <p:ph type="body" idx="1"/>
          </p:nvPr>
        </p:nvSpPr>
        <p:spPr/>
        <p:txBody>
          <a:bodyPr/>
          <a:lstStyle/>
          <a:p>
            <a:pPr marL="361950" indent="-361950">
              <a:lnSpc>
                <a:spcPct val="100000"/>
              </a:lnSpc>
              <a:tabLst/>
            </a:pPr>
            <a:r>
              <a:rPr lang="en-US" dirty="0">
                <a:solidFill>
                  <a:schemeClr val="accent5">
                    <a:lumMod val="20000"/>
                    <a:lumOff val="80000"/>
                  </a:schemeClr>
                </a:solidFill>
              </a:rPr>
              <a:t>Static</a:t>
            </a:r>
            <a:r>
              <a:rPr lang="en-US" dirty="0"/>
              <a:t>: </a:t>
            </a:r>
            <a:endParaRPr lang="en-US" dirty="0" smtClean="0"/>
          </a:p>
          <a:p>
            <a:pPr marL="712788" lvl="1" indent="-355600">
              <a:lnSpc>
                <a:spcPct val="100000"/>
              </a:lnSpc>
            </a:pPr>
            <a:r>
              <a:rPr lang="en-US" dirty="0" smtClean="0"/>
              <a:t>Associated </a:t>
            </a:r>
            <a:r>
              <a:rPr lang="en-US" dirty="0"/>
              <a:t>with a type, not with an instance</a:t>
            </a:r>
          </a:p>
          <a:p>
            <a:pPr marL="361950" indent="-361950">
              <a:lnSpc>
                <a:spcPct val="100000"/>
              </a:lnSpc>
              <a:tabLst/>
            </a:pPr>
            <a:r>
              <a:rPr lang="en-US" dirty="0">
                <a:solidFill>
                  <a:schemeClr val="accent5">
                    <a:lumMod val="20000"/>
                    <a:lumOff val="80000"/>
                  </a:schemeClr>
                </a:solidFill>
              </a:rPr>
              <a:t>Non-Static</a:t>
            </a:r>
            <a:r>
              <a:rPr lang="en-US" dirty="0"/>
              <a:t>: </a:t>
            </a:r>
            <a:endParaRPr lang="en-US" dirty="0" smtClean="0"/>
          </a:p>
          <a:p>
            <a:pPr marL="712788" lvl="1" indent="-355600">
              <a:lnSpc>
                <a:spcPct val="100000"/>
              </a:lnSpc>
            </a:pPr>
            <a:r>
              <a:rPr lang="en-US" dirty="0" smtClean="0"/>
              <a:t>The opposite, associated with an instance</a:t>
            </a:r>
            <a:endParaRPr lang="en-US" dirty="0"/>
          </a:p>
          <a:p>
            <a:pPr marL="361950" indent="-361950">
              <a:lnSpc>
                <a:spcPct val="100000"/>
              </a:lnSpc>
              <a:tabLst/>
            </a:pPr>
            <a:r>
              <a:rPr lang="en-US" dirty="0">
                <a:solidFill>
                  <a:schemeClr val="accent5">
                    <a:lumMod val="20000"/>
                    <a:lumOff val="80000"/>
                  </a:schemeClr>
                </a:solidFill>
              </a:rPr>
              <a:t>Static</a:t>
            </a:r>
            <a:r>
              <a:rPr lang="en-US" dirty="0"/>
              <a:t>: </a:t>
            </a:r>
            <a:endParaRPr lang="en-US" dirty="0" smtClean="0"/>
          </a:p>
          <a:p>
            <a:pPr marL="712788" lvl="1" indent="-355600">
              <a:lnSpc>
                <a:spcPct val="100000"/>
              </a:lnSpc>
            </a:pPr>
            <a:r>
              <a:rPr lang="en-US" dirty="0" smtClean="0"/>
              <a:t>Initialized just before the type </a:t>
            </a:r>
            <a:r>
              <a:rPr lang="en-US" dirty="0"/>
              <a:t>is </a:t>
            </a:r>
            <a:r>
              <a:rPr lang="en-US" dirty="0" smtClean="0"/>
              <a:t>used for </a:t>
            </a:r>
            <a:r>
              <a:rPr lang="en-US" dirty="0"/>
              <a:t>the first </a:t>
            </a:r>
            <a:r>
              <a:rPr lang="en-US" dirty="0" smtClean="0"/>
              <a:t>time</a:t>
            </a:r>
            <a:endParaRPr lang="en-US" dirty="0">
              <a:solidFill>
                <a:schemeClr val="hlink"/>
              </a:solidFill>
            </a:endParaRPr>
          </a:p>
          <a:p>
            <a:pPr marL="361950" indent="-361950">
              <a:lnSpc>
                <a:spcPct val="100000"/>
              </a:lnSpc>
              <a:tabLst/>
            </a:pPr>
            <a:r>
              <a:rPr lang="en-US" dirty="0">
                <a:solidFill>
                  <a:schemeClr val="accent5">
                    <a:lumMod val="20000"/>
                    <a:lumOff val="80000"/>
                  </a:schemeClr>
                </a:solidFill>
              </a:rPr>
              <a:t>Non-Static</a:t>
            </a:r>
            <a:r>
              <a:rPr lang="en-US" dirty="0" smtClean="0"/>
              <a:t>:</a:t>
            </a:r>
          </a:p>
          <a:p>
            <a:pPr marL="712788" lvl="1" indent="-355600">
              <a:lnSpc>
                <a:spcPct val="100000"/>
              </a:lnSpc>
            </a:pPr>
            <a:r>
              <a:rPr lang="en-US" dirty="0" smtClean="0"/>
              <a:t>Initialized </a:t>
            </a:r>
            <a:r>
              <a:rPr lang="en-US" dirty="0"/>
              <a:t>when the constructor is called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dirty="0"/>
              <a:t>Static </a:t>
            </a:r>
            <a:r>
              <a:rPr lang="en-US" dirty="0" smtClean="0"/>
              <a:t>Members – Example</a:t>
            </a:r>
            <a:endParaRPr lang="bg-BG" dirty="0"/>
          </a:p>
        </p:txBody>
      </p:sp>
      <p:sp>
        <p:nvSpPr>
          <p:cNvPr id="744452" name="Rectangle 4"/>
          <p:cNvSpPr>
            <a:spLocks noChangeArrowheads="1"/>
          </p:cNvSpPr>
          <p:nvPr/>
        </p:nvSpPr>
        <p:spPr bwMode="auto">
          <a:xfrm>
            <a:off x="609599" y="1093834"/>
            <a:ext cx="7848601"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int MAX_VALUE = 10000;</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field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int[] sqrtValues;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constructor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 = new int[MAX_VALUE + 1];</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sqrtValues.Length; 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sqrtValues[i] = (int)Math.Sqrt(i);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algn="r"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altLang="ko-KR"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p>
        </p:txBody>
      </p:sp>
      <p:pic>
        <p:nvPicPr>
          <p:cNvPr id="9217" name="Picture 1" descr="C:\Trash\static-electricity-child.png"/>
          <p:cNvPicPr>
            <a:picLocks noChangeAspect="1" noChangeArrowheads="1"/>
          </p:cNvPicPr>
          <p:nvPr/>
        </p:nvPicPr>
        <p:blipFill>
          <a:blip r:embed="rId3" cstate="print"/>
          <a:srcRect/>
          <a:stretch>
            <a:fillRect/>
          </a:stretch>
        </p:blipFill>
        <p:spPr bwMode="auto">
          <a:xfrm>
            <a:off x="6538808" y="1143000"/>
            <a:ext cx="1843192" cy="1585913"/>
          </a:xfrm>
          <a:prstGeom prst="ellipse">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lgo.mit.edu/blog/drewhill/files/red_kidney_beans.jpg"/>
          <p:cNvPicPr>
            <a:picLocks noChangeAspect="1" noChangeArrowheads="1"/>
          </p:cNvPicPr>
          <p:nvPr/>
        </p:nvPicPr>
        <p:blipFill>
          <a:blip r:embed="rId3" cstate="print"/>
          <a:srcRect/>
          <a:stretch>
            <a:fillRect/>
          </a:stretch>
        </p:blipFill>
        <p:spPr bwMode="auto">
          <a:xfrm>
            <a:off x="2438400" y="1219200"/>
            <a:ext cx="42672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04162" name="Rectangle 2"/>
          <p:cNvSpPr>
            <a:spLocks noGrp="1" noChangeArrowheads="1"/>
          </p:cNvSpPr>
          <p:nvPr>
            <p:ph type="ctrTitle"/>
          </p:nvPr>
        </p:nvSpPr>
        <p:spPr>
          <a:xfrm>
            <a:off x="992188" y="5054600"/>
            <a:ext cx="7161212" cy="736600"/>
          </a:xfrm>
        </p:spPr>
        <p:txBody>
          <a:bodyPr/>
          <a:lstStyle/>
          <a:p>
            <a:pPr>
              <a:lnSpc>
                <a:spcPct val="110000"/>
              </a:lnSpc>
            </a:pPr>
            <a:r>
              <a:rPr lang="en-US" dirty="0" smtClean="0"/>
              <a:t>Defining Classes </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dirty="0"/>
              <a:t>Static </a:t>
            </a:r>
            <a:r>
              <a:rPr lang="en-US" dirty="0" smtClean="0"/>
              <a:t>Members </a:t>
            </a:r>
            <a:r>
              <a:rPr lang="en-US" dirty="0"/>
              <a:t>– </a:t>
            </a:r>
            <a:r>
              <a:rPr lang="en-US" dirty="0" smtClean="0"/>
              <a:t>Example </a:t>
            </a:r>
            <a:r>
              <a:rPr lang="en-US" dirty="0"/>
              <a:t>(2)</a:t>
            </a:r>
            <a:endParaRPr lang="bg-BG" dirty="0"/>
          </a:p>
        </p:txBody>
      </p:sp>
      <p:sp>
        <p:nvSpPr>
          <p:cNvPr id="834563" name="Rectangle 3"/>
          <p:cNvSpPr>
            <a:spLocks noChangeArrowheads="1"/>
          </p:cNvSpPr>
          <p:nvPr/>
        </p:nvSpPr>
        <p:spPr bwMode="auto">
          <a:xfrm>
            <a:off x="609600" y="1219201"/>
            <a:ext cx="7848600" cy="34624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method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GetSqrt(int 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sqrtValues[value];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The Main() method is always static</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Console.WriteLine(GetSqrt(254));</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72" name="Picture 4" descr="http://antistaticsolution.net/images/static_electricity/static_electricity_250x251.jpg"/>
          <p:cNvPicPr>
            <a:picLocks noChangeAspect="1" noChangeArrowheads="1"/>
          </p:cNvPicPr>
          <p:nvPr/>
        </p:nvPicPr>
        <p:blipFill>
          <a:blip r:embed="rId3" cstate="print"/>
          <a:srcRect/>
          <a:stretch>
            <a:fillRect/>
          </a:stretch>
        </p:blipFill>
        <p:spPr bwMode="auto">
          <a:xfrm>
            <a:off x="6323689" y="4038600"/>
            <a:ext cx="2286911" cy="2296058"/>
          </a:xfrm>
          <a:prstGeom prst="roundRect">
            <a:avLst>
              <a:gd name="adj" fmla="val 9071"/>
            </a:avLst>
          </a:prstGeom>
          <a:noFill/>
          <a:ln>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ischoolsaubrey.files.wordpress.com/2009/11/a152120-atomic_structure-spl1.jpg"/>
          <p:cNvPicPr>
            <a:picLocks noChangeAspect="1" noChangeArrowheads="1"/>
          </p:cNvPicPr>
          <p:nvPr/>
        </p:nvPicPr>
        <p:blipFill>
          <a:blip r:embed="rId2" cstate="print"/>
          <a:srcRect b="7538"/>
          <a:stretch>
            <a:fillRect/>
          </a:stretch>
        </p:blipFill>
        <p:spPr bwMode="auto">
          <a:xfrm>
            <a:off x="2625246" y="1219200"/>
            <a:ext cx="3912558" cy="3090530"/>
          </a:xfrm>
          <a:prstGeom prst="roundRect">
            <a:avLst>
              <a:gd name="adj" fmla="val 8594"/>
            </a:avLst>
          </a:prstGeom>
          <a:solidFill>
            <a:srgbClr val="FFFFFF">
              <a:shade val="85000"/>
            </a:srgbClr>
          </a:solidFill>
          <a:ln w="3175">
            <a:solidFill>
              <a:schemeClr val="accent5">
                <a:lumMod val="60000"/>
                <a:lumOff val="40000"/>
                <a:alpha val="50000"/>
              </a:schemeClr>
            </a:solidFill>
          </a:ln>
          <a:effectLst>
            <a:reflection blurRad="12700" stA="38000" endPos="28000" dist="5000" dir="5400000" sy="-100000" algn="bl" rotWithShape="0"/>
          </a:effectLst>
        </p:spPr>
      </p:pic>
      <p:sp>
        <p:nvSpPr>
          <p:cNvPr id="5" name="Title 4"/>
          <p:cNvSpPr>
            <a:spLocks noGrp="1"/>
          </p:cNvSpPr>
          <p:nvPr>
            <p:ph type="ctrTitle"/>
          </p:nvPr>
        </p:nvSpPr>
        <p:spPr>
          <a:xfrm>
            <a:off x="2362200" y="4724400"/>
            <a:ext cx="4419600" cy="685800"/>
          </a:xfrm>
        </p:spPr>
        <p:txBody>
          <a:bodyPr/>
          <a:lstStyle/>
          <a:p>
            <a:r>
              <a:rPr lang="en-US" dirty="0" smtClean="0"/>
              <a:t>Structures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en-US" dirty="0"/>
              <a:t>Structures</a:t>
            </a:r>
            <a:endParaRPr lang="bg-BG"/>
          </a:p>
        </p:txBody>
      </p:sp>
      <p:sp>
        <p:nvSpPr>
          <p:cNvPr id="659459" name="Rectangle 3"/>
          <p:cNvSpPr>
            <a:spLocks noGrp="1" noChangeArrowheads="1"/>
          </p:cNvSpPr>
          <p:nvPr>
            <p:ph type="body" idx="1"/>
          </p:nvPr>
        </p:nvSpPr>
        <p:spPr/>
        <p:txBody>
          <a:bodyPr/>
          <a:lstStyle/>
          <a:p>
            <a:pPr>
              <a:lnSpc>
                <a:spcPct val="100000"/>
              </a:lnSpc>
            </a:pPr>
            <a:r>
              <a:rPr lang="en-US" dirty="0"/>
              <a:t>Structures represent a combination of fields with data</a:t>
            </a:r>
          </a:p>
          <a:p>
            <a:pPr lvl="1">
              <a:lnSpc>
                <a:spcPct val="100000"/>
              </a:lnSpc>
            </a:pPr>
            <a:r>
              <a:rPr lang="en-US" dirty="0" smtClean="0"/>
              <a:t>Look </a:t>
            </a:r>
            <a:r>
              <a:rPr lang="en-US" dirty="0"/>
              <a:t>like the classes, but are value types</a:t>
            </a:r>
            <a:endParaRPr lang="bg-BG" dirty="0"/>
          </a:p>
          <a:p>
            <a:pPr lvl="1">
              <a:lnSpc>
                <a:spcPct val="100000"/>
              </a:lnSpc>
            </a:pPr>
            <a:r>
              <a:rPr lang="en-US" dirty="0" smtClean="0"/>
              <a:t>Their content is stored in </a:t>
            </a:r>
            <a:r>
              <a:rPr lang="en-US" dirty="0"/>
              <a:t>the stack</a:t>
            </a:r>
            <a:endParaRPr lang="bg-BG" dirty="0"/>
          </a:p>
          <a:p>
            <a:pPr lvl="1">
              <a:lnSpc>
                <a:spcPct val="100000"/>
              </a:lnSpc>
            </a:pPr>
            <a:r>
              <a:rPr lang="en-US" dirty="0" smtClean="0"/>
              <a:t>Transmitted </a:t>
            </a:r>
            <a:r>
              <a:rPr lang="en-US" dirty="0"/>
              <a:t>by value</a:t>
            </a:r>
            <a:endParaRPr lang="bg-BG" dirty="0"/>
          </a:p>
          <a:p>
            <a:pPr lvl="1">
              <a:lnSpc>
                <a:spcPct val="100000"/>
              </a:lnSpc>
            </a:pPr>
            <a:r>
              <a:rPr lang="en-US" dirty="0" smtClean="0"/>
              <a:t>Destroyed </a:t>
            </a:r>
            <a:r>
              <a:rPr lang="en-US" dirty="0"/>
              <a:t>when </a:t>
            </a:r>
            <a:r>
              <a:rPr lang="en-US" dirty="0" smtClean="0"/>
              <a:t>go out of scope</a:t>
            </a:r>
          </a:p>
          <a:p>
            <a:pPr>
              <a:lnSpc>
                <a:spcPct val="100000"/>
              </a:lnSpc>
            </a:pPr>
            <a:r>
              <a:rPr lang="en-US" dirty="0" smtClean="0"/>
              <a:t>However classes are reference type and are placed in the dynamic memory (heap)</a:t>
            </a:r>
            <a:endParaRPr lang="bg-BG" dirty="0" smtClean="0"/>
          </a:p>
          <a:p>
            <a:pPr lvl="1">
              <a:lnSpc>
                <a:spcPct val="100000"/>
              </a:lnSpc>
            </a:pPr>
            <a:r>
              <a:rPr lang="en-US" dirty="0" smtClean="0"/>
              <a:t>Their creation and destruction is slower</a:t>
            </a:r>
            <a:endParaRPr lang="bg-BG"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dirty="0"/>
              <a:t>Structures</a:t>
            </a:r>
            <a:r>
              <a:rPr lang="bg-BG" dirty="0"/>
              <a:t> – </a:t>
            </a:r>
            <a:r>
              <a:rPr lang="en-US" dirty="0"/>
              <a:t>Example</a:t>
            </a:r>
            <a:r>
              <a:rPr lang="bg-BG" dirty="0"/>
              <a:t> </a:t>
            </a:r>
          </a:p>
        </p:txBody>
      </p:sp>
      <p:sp>
        <p:nvSpPr>
          <p:cNvPr id="661507" name="Rectangle 3"/>
          <p:cNvSpPr>
            <a:spLocks noChangeArrowheads="1"/>
          </p:cNvSpPr>
          <p:nvPr/>
        </p:nvSpPr>
        <p:spPr bwMode="auto">
          <a:xfrm>
            <a:off x="549276" y="914400"/>
            <a:ext cx="8061324"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 Y;</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redValue;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greenValue;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blueValue;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Square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location;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size;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borderColor;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surfaceColor;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682" name="Picture 2" descr="http://www.ruthborgenicht.com/images/lg/StructureII.jpg"/>
          <p:cNvPicPr>
            <a:picLocks noChangeAspect="1" noChangeArrowheads="1"/>
          </p:cNvPicPr>
          <p:nvPr/>
        </p:nvPicPr>
        <p:blipFill>
          <a:blip r:embed="rId3" cstate="print"/>
          <a:srcRect l="6571" t="10959" r="8008" b="3562"/>
          <a:stretch>
            <a:fillRect/>
          </a:stretch>
        </p:blipFill>
        <p:spPr bwMode="auto">
          <a:xfrm>
            <a:off x="5562600" y="1295400"/>
            <a:ext cx="27432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2311400" y="228600"/>
            <a:ext cx="6684963" cy="717550"/>
          </a:xfrm>
        </p:spPr>
        <p:txBody>
          <a:bodyPr/>
          <a:lstStyle/>
          <a:p>
            <a:r>
              <a:rPr lang="en-US" sz="3800" dirty="0"/>
              <a:t>When to Use Structures?</a:t>
            </a:r>
            <a:endParaRPr lang="bg-BG" sz="3400"/>
          </a:p>
        </p:txBody>
      </p:sp>
      <p:sp>
        <p:nvSpPr>
          <p:cNvPr id="666627" name="Rectangle 3"/>
          <p:cNvSpPr>
            <a:spLocks noGrp="1" noChangeArrowheads="1"/>
          </p:cNvSpPr>
          <p:nvPr>
            <p:ph type="body" idx="1"/>
          </p:nvPr>
        </p:nvSpPr>
        <p:spPr/>
        <p:txBody>
          <a:bodyPr/>
          <a:lstStyle/>
          <a:p>
            <a:pPr>
              <a:lnSpc>
                <a:spcPct val="100000"/>
              </a:lnSpc>
            </a:pPr>
            <a:r>
              <a:rPr lang="en-US" dirty="0"/>
              <a:t>Use structures</a:t>
            </a:r>
            <a:endParaRPr lang="bg-BG" dirty="0"/>
          </a:p>
          <a:p>
            <a:pPr lvl="1">
              <a:lnSpc>
                <a:spcPct val="100000"/>
              </a:lnSpc>
            </a:pPr>
            <a:r>
              <a:rPr lang="en-US" dirty="0" smtClean="0"/>
              <a:t>To make your </a:t>
            </a:r>
            <a:r>
              <a:rPr lang="en-US" dirty="0"/>
              <a:t>type </a:t>
            </a:r>
            <a:r>
              <a:rPr lang="en-US" dirty="0" smtClean="0"/>
              <a:t>behave </a:t>
            </a:r>
            <a:r>
              <a:rPr lang="en-US" dirty="0"/>
              <a:t>as a primitive type</a:t>
            </a:r>
            <a:r>
              <a:rPr lang="bg-BG" dirty="0"/>
              <a:t> </a:t>
            </a:r>
          </a:p>
          <a:p>
            <a:pPr lvl="1">
              <a:lnSpc>
                <a:spcPct val="100000"/>
              </a:lnSpc>
            </a:pPr>
            <a:r>
              <a:rPr lang="en-US" dirty="0"/>
              <a:t>If you create </a:t>
            </a:r>
            <a:r>
              <a:rPr lang="en-US" dirty="0" smtClean="0"/>
              <a:t>many </a:t>
            </a:r>
            <a:r>
              <a:rPr lang="en-US" dirty="0"/>
              <a:t>instances and after that you free them</a:t>
            </a:r>
            <a:r>
              <a:rPr lang="bg-BG" dirty="0"/>
              <a:t> – </a:t>
            </a:r>
            <a:r>
              <a:rPr lang="en-US" dirty="0"/>
              <a:t>e.g. in a cycle</a:t>
            </a:r>
            <a:endParaRPr lang="bg-BG" dirty="0"/>
          </a:p>
          <a:p>
            <a:pPr>
              <a:lnSpc>
                <a:spcPct val="100000"/>
              </a:lnSpc>
            </a:pPr>
            <a:r>
              <a:rPr lang="en-US" dirty="0"/>
              <a:t>Do not use structures</a:t>
            </a:r>
            <a:endParaRPr lang="bg-BG" dirty="0"/>
          </a:p>
          <a:p>
            <a:pPr lvl="1">
              <a:lnSpc>
                <a:spcPct val="100000"/>
              </a:lnSpc>
            </a:pPr>
            <a:r>
              <a:rPr lang="en-US" dirty="0"/>
              <a:t>When you often transmit your instances as method parameters</a:t>
            </a:r>
            <a:endParaRPr lang="bg-BG" dirty="0"/>
          </a:p>
          <a:p>
            <a:pPr lvl="1">
              <a:lnSpc>
                <a:spcPct val="100000"/>
              </a:lnSpc>
            </a:pPr>
            <a:r>
              <a:rPr lang="en-US" dirty="0"/>
              <a:t>If you use collections without generics</a:t>
            </a:r>
            <a:r>
              <a:rPr lang="bg-BG" dirty="0"/>
              <a:t> (</a:t>
            </a:r>
            <a:r>
              <a:rPr lang="en-US" dirty="0"/>
              <a:t>too much boxing</a:t>
            </a:r>
            <a:r>
              <a:rPr lang="bg-BG" dirty="0"/>
              <a:t> / </a:t>
            </a:r>
            <a:r>
              <a:rPr lang="en-US" dirty="0"/>
              <a:t>unboxing!)</a:t>
            </a:r>
            <a:endParaRPr lang="bg-BG"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371600" y="4724400"/>
            <a:ext cx="6365910" cy="930340"/>
          </a:xfrm>
        </p:spPr>
        <p:txBody>
          <a:bodyPr/>
          <a:lstStyle/>
          <a:p>
            <a:pPr>
              <a:lnSpc>
                <a:spcPct val="100000"/>
              </a:lnSpc>
            </a:pPr>
            <a:r>
              <a:rPr lang="en-US" dirty="0" smtClean="0"/>
              <a:t>Delegates and Events</a:t>
            </a:r>
            <a:endParaRPr lang="bg-BG" dirty="0"/>
          </a:p>
        </p:txBody>
      </p:sp>
      <p:pic>
        <p:nvPicPr>
          <p:cNvPr id="67586" name="Picture 2" descr="http://www.rockcity-neustadt.de/img/content/events.gif"/>
          <p:cNvPicPr>
            <a:picLocks noChangeAspect="1" noChangeArrowheads="1"/>
          </p:cNvPicPr>
          <p:nvPr/>
        </p:nvPicPr>
        <p:blipFill>
          <a:blip r:embed="rId3" cstate="print"/>
          <a:srcRect/>
          <a:stretch>
            <a:fillRect/>
          </a:stretch>
        </p:blipFill>
        <p:spPr bwMode="auto">
          <a:xfrm>
            <a:off x="2383466" y="990600"/>
            <a:ext cx="4343400" cy="3535326"/>
          </a:xfrm>
          <a:prstGeom prst="roundRect">
            <a:avLst>
              <a:gd name="adj" fmla="val 2231"/>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dirty="0"/>
              <a:t>What are Delegates?</a:t>
            </a:r>
            <a:endParaRPr lang="bg-BG" dirty="0"/>
          </a:p>
        </p:txBody>
      </p:sp>
      <p:sp>
        <p:nvSpPr>
          <p:cNvPr id="460803" name="Rectangle 3"/>
          <p:cNvSpPr>
            <a:spLocks noGrp="1" noChangeArrowheads="1"/>
          </p:cNvSpPr>
          <p:nvPr>
            <p:ph type="body" idx="1"/>
          </p:nvPr>
        </p:nvSpPr>
        <p:spPr>
          <a:xfrm>
            <a:off x="323850" y="1143000"/>
            <a:ext cx="8496300" cy="5486399"/>
          </a:xfrm>
        </p:spPr>
        <p:txBody>
          <a:bodyPr/>
          <a:lstStyle/>
          <a:p>
            <a:pPr>
              <a:lnSpc>
                <a:spcPct val="100000"/>
              </a:lnSpc>
            </a:pPr>
            <a:r>
              <a:rPr lang="en-US" dirty="0"/>
              <a:t>Delegates are reference types</a:t>
            </a:r>
          </a:p>
          <a:p>
            <a:pPr>
              <a:lnSpc>
                <a:spcPct val="100000"/>
              </a:lnSpc>
            </a:pPr>
            <a:r>
              <a:rPr lang="en-US" dirty="0"/>
              <a:t>Describe the signature of a given method</a:t>
            </a:r>
          </a:p>
          <a:p>
            <a:pPr lvl="1">
              <a:lnSpc>
                <a:spcPct val="100000"/>
              </a:lnSpc>
            </a:pPr>
            <a:r>
              <a:rPr lang="en-US" dirty="0"/>
              <a:t>Number and types of the parameters</a:t>
            </a:r>
          </a:p>
          <a:p>
            <a:pPr lvl="1">
              <a:lnSpc>
                <a:spcPct val="100000"/>
              </a:lnSpc>
            </a:pPr>
            <a:r>
              <a:rPr lang="en-US" dirty="0"/>
              <a:t>The return type</a:t>
            </a:r>
            <a:endParaRPr lang="bg-BG" dirty="0"/>
          </a:p>
          <a:p>
            <a:pPr>
              <a:lnSpc>
                <a:spcPct val="100000"/>
              </a:lnSpc>
            </a:pPr>
            <a:r>
              <a:rPr lang="en-US" dirty="0"/>
              <a:t>Their "values" are methods</a:t>
            </a:r>
          </a:p>
          <a:p>
            <a:pPr lvl="1">
              <a:lnSpc>
                <a:spcPct val="100000"/>
              </a:lnSpc>
            </a:pPr>
            <a:r>
              <a:rPr lang="en-US" dirty="0"/>
              <a:t>These methods correspond to the signature of the </a:t>
            </a:r>
            <a:r>
              <a:rPr lang="en-US" dirty="0" smtClean="0"/>
              <a:t>delegate</a:t>
            </a:r>
            <a:endParaRPr lang="en-US" dirty="0"/>
          </a:p>
        </p:txBody>
      </p:sp>
      <p:pic>
        <p:nvPicPr>
          <p:cNvPr id="65538" name="Picture 2" descr="http://www.libqglviewer.com/images/callback.jpg"/>
          <p:cNvPicPr>
            <a:picLocks noChangeAspect="1" noChangeArrowheads="1"/>
          </p:cNvPicPr>
          <p:nvPr/>
        </p:nvPicPr>
        <p:blipFill>
          <a:blip r:embed="rId3" cstate="print"/>
          <a:srcRect/>
          <a:stretch>
            <a:fillRect/>
          </a:stretch>
        </p:blipFill>
        <p:spPr bwMode="auto">
          <a:xfrm>
            <a:off x="6781800" y="5181600"/>
            <a:ext cx="1709487" cy="1181100"/>
          </a:xfrm>
          <a:prstGeom prst="rect">
            <a:avLst/>
          </a:prstGeom>
          <a:noFill/>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What are Delegates</a:t>
            </a:r>
            <a:r>
              <a:rPr lang="en-US" dirty="0" smtClean="0"/>
              <a:t>? (2)</a:t>
            </a:r>
            <a:endParaRPr lang="bg-BG" dirty="0"/>
          </a:p>
        </p:txBody>
      </p:sp>
      <p:sp>
        <p:nvSpPr>
          <p:cNvPr id="525315" name="Rectangle 3"/>
          <p:cNvSpPr>
            <a:spLocks noGrp="1" noChangeArrowheads="1"/>
          </p:cNvSpPr>
          <p:nvPr>
            <p:ph type="body" idx="1"/>
          </p:nvPr>
        </p:nvSpPr>
        <p:spPr>
          <a:xfrm>
            <a:off x="323850" y="1142999"/>
            <a:ext cx="8496300" cy="5486401"/>
          </a:xfrm>
        </p:spPr>
        <p:txBody>
          <a:bodyPr/>
          <a:lstStyle/>
          <a:p>
            <a:pPr>
              <a:lnSpc>
                <a:spcPct val="100000"/>
              </a:lnSpc>
            </a:pPr>
            <a:r>
              <a:rPr lang="en-US" dirty="0"/>
              <a:t>Delegates are roughly similar to function</a:t>
            </a:r>
            <a:r>
              <a:rPr lang="bg-BG" dirty="0"/>
              <a:t> </a:t>
            </a:r>
            <a:r>
              <a:rPr lang="en-US" dirty="0"/>
              <a:t>pointers in</a:t>
            </a:r>
            <a:r>
              <a:rPr lang="bg-BG" dirty="0"/>
              <a:t> </a:t>
            </a:r>
            <a:r>
              <a:rPr lang="en-US" dirty="0"/>
              <a:t>C</a:t>
            </a:r>
            <a:r>
              <a:rPr lang="bg-BG" dirty="0"/>
              <a:t> </a:t>
            </a:r>
            <a:r>
              <a:rPr lang="en-US" dirty="0"/>
              <a:t>and</a:t>
            </a:r>
            <a:r>
              <a:rPr lang="bg-BG" dirty="0"/>
              <a:t> </a:t>
            </a:r>
            <a:r>
              <a:rPr lang="en-US" dirty="0"/>
              <a:t>C++</a:t>
            </a:r>
          </a:p>
          <a:p>
            <a:pPr lvl="1">
              <a:lnSpc>
                <a:spcPct val="100000"/>
              </a:lnSpc>
            </a:pPr>
            <a:r>
              <a:rPr lang="en-US" dirty="0"/>
              <a:t>Contain a strongly-typed pointer (reference) to a method</a:t>
            </a:r>
            <a:r>
              <a:rPr lang="bg-BG" dirty="0"/>
              <a:t> </a:t>
            </a:r>
            <a:endParaRPr lang="en-US" dirty="0"/>
          </a:p>
          <a:p>
            <a:pPr>
              <a:lnSpc>
                <a:spcPct val="100000"/>
              </a:lnSpc>
            </a:pPr>
            <a:r>
              <a:rPr lang="en-US" dirty="0"/>
              <a:t>They can point to both static </a:t>
            </a:r>
            <a:r>
              <a:rPr lang="en-US" dirty="0" smtClean="0"/>
              <a:t>or instance </a:t>
            </a:r>
            <a:r>
              <a:rPr lang="en-US" dirty="0"/>
              <a:t>methods</a:t>
            </a:r>
          </a:p>
          <a:p>
            <a:pPr>
              <a:lnSpc>
                <a:spcPct val="100000"/>
              </a:lnSpc>
            </a:pPr>
            <a:r>
              <a:rPr lang="en-US" dirty="0"/>
              <a:t>Used to perform callbacks</a:t>
            </a:r>
            <a:endParaRPr lang="bg-BG" dirty="0"/>
          </a:p>
        </p:txBody>
      </p:sp>
      <p:pic>
        <p:nvPicPr>
          <p:cNvPr id="63490" name="Picture 2" descr="http://www.gasanmamo.com/images/CallBack.jpg"/>
          <p:cNvPicPr>
            <a:picLocks noChangeAspect="1" noChangeArrowheads="1"/>
          </p:cNvPicPr>
          <p:nvPr/>
        </p:nvPicPr>
        <p:blipFill>
          <a:blip r:embed="rId3" cstate="print"/>
          <a:srcRect/>
          <a:stretch>
            <a:fillRect/>
          </a:stretch>
        </p:blipFill>
        <p:spPr bwMode="auto">
          <a:xfrm>
            <a:off x="6215744" y="4648200"/>
            <a:ext cx="2340428" cy="1638300"/>
          </a:xfrm>
          <a:prstGeom prst="roundRect">
            <a:avLst>
              <a:gd name="adj" fmla="val 7818"/>
            </a:avLst>
          </a:prstGeom>
          <a:noFill/>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Delegates </a:t>
            </a:r>
            <a:r>
              <a:rPr lang="en-US" dirty="0" smtClean="0"/>
              <a:t>– Example</a:t>
            </a:r>
            <a:endParaRPr lang="bg-BG" dirty="0"/>
          </a:p>
        </p:txBody>
      </p:sp>
      <p:sp>
        <p:nvSpPr>
          <p:cNvPr id="462852" name="Rectangle 4"/>
          <p:cNvSpPr>
            <a:spLocks noChangeArrowheads="1"/>
          </p:cNvSpPr>
          <p:nvPr/>
        </p:nvSpPr>
        <p:spPr bwMode="auto">
          <a:xfrm>
            <a:off x="461964" y="838200"/>
            <a:ext cx="8148636"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Declaration of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SimpleDelegate(string param);</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TestDelegate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TestFunction(string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was called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got parameter {0}.",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Instantiation of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а</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 simpleDelegate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SimpleDelegate(TestFunction);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Invocation of the method, pointed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simpleDelegate("test");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Anonymous Methods</a:t>
            </a:r>
            <a:endParaRPr lang="bg-BG" dirty="0"/>
          </a:p>
        </p:txBody>
      </p:sp>
      <p:sp>
        <p:nvSpPr>
          <p:cNvPr id="538627" name="Rectangle 3"/>
          <p:cNvSpPr>
            <a:spLocks noGrp="1" noChangeArrowheads="1"/>
          </p:cNvSpPr>
          <p:nvPr>
            <p:ph type="body" idx="1"/>
          </p:nvPr>
        </p:nvSpPr>
        <p:spPr>
          <a:xfrm>
            <a:off x="323850" y="1196975"/>
            <a:ext cx="8569325" cy="5329238"/>
          </a:xfrm>
        </p:spPr>
        <p:txBody>
          <a:bodyPr/>
          <a:lstStyle/>
          <a:p>
            <a:pPr>
              <a:lnSpc>
                <a:spcPct val="100000"/>
              </a:lnSpc>
            </a:pPr>
            <a:r>
              <a:rPr lang="en-US" dirty="0"/>
              <a:t>We are sometimes forced to create a class or a method just for the sake of using a </a:t>
            </a:r>
            <a:r>
              <a:rPr lang="en-US" dirty="0" smtClean="0"/>
              <a:t>delegate</a:t>
            </a:r>
            <a:endParaRPr lang="en-US" dirty="0"/>
          </a:p>
          <a:p>
            <a:pPr lvl="1">
              <a:lnSpc>
                <a:spcPct val="100000"/>
              </a:lnSpc>
            </a:pPr>
            <a:r>
              <a:rPr lang="en-US" dirty="0" smtClean="0"/>
              <a:t>The </a:t>
            </a:r>
            <a:r>
              <a:rPr lang="en-US" dirty="0"/>
              <a:t>code involved is often relatively </a:t>
            </a:r>
            <a:br>
              <a:rPr lang="en-US" dirty="0"/>
            </a:br>
            <a:r>
              <a:rPr lang="en-US" dirty="0"/>
              <a:t>short and simple</a:t>
            </a:r>
          </a:p>
          <a:p>
            <a:pPr>
              <a:lnSpc>
                <a:spcPct val="100000"/>
              </a:lnSpc>
            </a:pPr>
            <a:r>
              <a:rPr lang="en-US" dirty="0"/>
              <a:t> </a:t>
            </a:r>
            <a:r>
              <a:rPr lang="en-US" dirty="0">
                <a:solidFill>
                  <a:schemeClr val="accent5">
                    <a:lumMod val="20000"/>
                    <a:lumOff val="80000"/>
                  </a:schemeClr>
                </a:solidFill>
              </a:rPr>
              <a:t>Anonymous methods</a:t>
            </a:r>
            <a:r>
              <a:rPr lang="en-US" dirty="0"/>
              <a:t> </a:t>
            </a:r>
            <a:r>
              <a:rPr lang="en-US" dirty="0" smtClean="0"/>
              <a:t>let </a:t>
            </a:r>
            <a:r>
              <a:rPr lang="en-US" dirty="0"/>
              <a:t>you define an nameless method called by a </a:t>
            </a:r>
            <a:r>
              <a:rPr lang="en-US" dirty="0" smtClean="0"/>
              <a:t>delegate</a:t>
            </a:r>
          </a:p>
          <a:p>
            <a:pPr lvl="1">
              <a:lnSpc>
                <a:spcPct val="100000"/>
              </a:lnSpc>
            </a:pPr>
            <a:r>
              <a:rPr lang="en-US" dirty="0" smtClean="0"/>
              <a:t>Less coding</a:t>
            </a:r>
          </a:p>
          <a:p>
            <a:pPr lvl="1">
              <a:lnSpc>
                <a:spcPct val="100000"/>
              </a:lnSpc>
            </a:pPr>
            <a:r>
              <a:rPr lang="en-US" dirty="0" smtClean="0"/>
              <a:t>Improved code readability</a:t>
            </a:r>
            <a:endParaRPr lang="bg-BG" dirty="0"/>
          </a:p>
        </p:txBody>
      </p:sp>
      <p:pic>
        <p:nvPicPr>
          <p:cNvPr id="59394" name="Picture 2" descr="http://www.usask.ca/gmcte/mentoring/Images/annonymous.jpg"/>
          <p:cNvPicPr>
            <a:picLocks noChangeAspect="1" noChangeArrowheads="1"/>
          </p:cNvPicPr>
          <p:nvPr/>
        </p:nvPicPr>
        <p:blipFill>
          <a:blip r:embed="rId3" cstate="print">
            <a:lum bright="-20000" contrast="20000"/>
          </a:blip>
          <a:srcRect/>
          <a:stretch>
            <a:fillRect/>
          </a:stretch>
        </p:blipFill>
        <p:spPr bwMode="auto">
          <a:xfrm>
            <a:off x="6296025" y="4800600"/>
            <a:ext cx="2390775" cy="1571625"/>
          </a:xfrm>
          <a:prstGeom prst="roundRect">
            <a:avLst>
              <a:gd name="adj" fmla="val 5842"/>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dirty="0" smtClean="0"/>
              <a:t>Classes in OOP</a:t>
            </a:r>
            <a:endParaRPr lang="bg-BG" dirty="0"/>
          </a:p>
        </p:txBody>
      </p:sp>
      <p:sp>
        <p:nvSpPr>
          <p:cNvPr id="823299" name="Rectangle 3"/>
          <p:cNvSpPr>
            <a:spLocks noGrp="1" noChangeArrowheads="1"/>
          </p:cNvSpPr>
          <p:nvPr>
            <p:ph type="body" idx="1"/>
          </p:nvPr>
        </p:nvSpPr>
        <p:spPr/>
        <p:txBody>
          <a:bodyPr/>
          <a:lstStyle/>
          <a:p>
            <a:pPr marL="361950" indent="-361950">
              <a:lnSpc>
                <a:spcPct val="100000"/>
              </a:lnSpc>
              <a:tabLst/>
            </a:pPr>
            <a:r>
              <a:rPr lang="en-US" dirty="0" smtClean="0"/>
              <a:t>Classes model real-world objects and define</a:t>
            </a:r>
            <a:endParaRPr lang="bg-BG" dirty="0" smtClean="0"/>
          </a:p>
          <a:p>
            <a:pPr marL="709613" lvl="1" indent="-361950">
              <a:lnSpc>
                <a:spcPct val="100000"/>
              </a:lnSpc>
            </a:pPr>
            <a:r>
              <a:rPr lang="en-US" dirty="0" smtClean="0">
                <a:solidFill>
                  <a:schemeClr val="accent5">
                    <a:lumMod val="20000"/>
                    <a:lumOff val="80000"/>
                  </a:schemeClr>
                </a:solidFill>
              </a:rPr>
              <a:t>Attributes </a:t>
            </a:r>
            <a:r>
              <a:rPr lang="en-US" dirty="0" smtClean="0"/>
              <a:t>(state, properties, fields)</a:t>
            </a:r>
          </a:p>
          <a:p>
            <a:pPr marL="709613" lvl="1" indent="-361950">
              <a:lnSpc>
                <a:spcPct val="100000"/>
              </a:lnSpc>
            </a:pPr>
            <a:r>
              <a:rPr lang="en-US" dirty="0" smtClean="0">
                <a:solidFill>
                  <a:schemeClr val="accent5">
                    <a:lumMod val="20000"/>
                    <a:lumOff val="80000"/>
                  </a:schemeClr>
                </a:solidFill>
              </a:rPr>
              <a:t>Behavior </a:t>
            </a:r>
            <a:r>
              <a:rPr lang="en-US" dirty="0" smtClean="0"/>
              <a:t>(methods, operations)</a:t>
            </a:r>
          </a:p>
          <a:p>
            <a:pPr marL="361950" indent="-361950">
              <a:lnSpc>
                <a:spcPct val="100000"/>
              </a:lnSpc>
            </a:pPr>
            <a:r>
              <a:rPr lang="en-US" dirty="0" smtClean="0"/>
              <a:t>Classes describe structure of objects</a:t>
            </a:r>
          </a:p>
          <a:p>
            <a:pPr marL="709613" lvl="1" indent="-361950">
              <a:lnSpc>
                <a:spcPct val="100000"/>
              </a:lnSpc>
            </a:pPr>
            <a:r>
              <a:rPr lang="en-US" dirty="0" smtClean="0"/>
              <a:t>Objects describe particular instance of a class</a:t>
            </a:r>
          </a:p>
          <a:p>
            <a:pPr marL="361950" indent="-361950">
              <a:lnSpc>
                <a:spcPct val="100000"/>
              </a:lnSpc>
              <a:tabLst/>
            </a:pPr>
            <a:r>
              <a:rPr lang="en-US" dirty="0" smtClean="0"/>
              <a:t>Properties hold information about the modeled object relevant to the problem</a:t>
            </a:r>
          </a:p>
          <a:p>
            <a:pPr marL="361950" indent="-361950">
              <a:lnSpc>
                <a:spcPct val="100000"/>
              </a:lnSpc>
              <a:tabLst/>
            </a:pPr>
            <a:r>
              <a:rPr lang="en-US" dirty="0" smtClean="0"/>
              <a:t>Operations implement object behavior</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sz="3800" dirty="0" smtClean="0"/>
              <a:t>Using Delegates: Standard </a:t>
            </a:r>
            <a:r>
              <a:rPr lang="en-US" sz="3800" dirty="0"/>
              <a:t>Way</a:t>
            </a:r>
            <a:endParaRPr lang="bg-BG" sz="3800" dirty="0"/>
          </a:p>
        </p:txBody>
      </p:sp>
      <p:sp>
        <p:nvSpPr>
          <p:cNvPr id="540675" name="Rectangle 3"/>
          <p:cNvSpPr>
            <a:spLocks noChangeArrowheads="1"/>
          </p:cNvSpPr>
          <p:nvPr/>
        </p:nvSpPr>
        <p:spPr bwMode="auto">
          <a:xfrm>
            <a:off x="544514" y="1310819"/>
            <a:ext cx="8066086"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new SomeDelegate(SomeMethod);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SomeMethod(string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Using Anonymous Methods</a:t>
            </a:r>
            <a:endParaRPr lang="bg-BG" dirty="0"/>
          </a:p>
        </p:txBody>
      </p:sp>
      <p:sp>
        <p:nvSpPr>
          <p:cNvPr id="542723" name="Rectangle 3"/>
          <p:cNvSpPr>
            <a:spLocks noChangeArrowheads="1"/>
          </p:cNvSpPr>
          <p:nvPr/>
        </p:nvSpPr>
        <p:spPr bwMode="auto">
          <a:xfrm>
            <a:off x="623888" y="2290763"/>
            <a:ext cx="7834312" cy="41671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delegate(string 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42724" name="Rectangle 4"/>
          <p:cNvSpPr>
            <a:spLocks noGrp="1" noChangeArrowheads="1"/>
          </p:cNvSpPr>
          <p:nvPr>
            <p:ph type="body" idx="1"/>
          </p:nvPr>
        </p:nvSpPr>
        <p:spPr>
          <a:xfrm>
            <a:off x="323850" y="1066800"/>
            <a:ext cx="8496300" cy="1081088"/>
          </a:xfrm>
          <a:noFill/>
          <a:ln/>
        </p:spPr>
        <p:txBody>
          <a:bodyPr/>
          <a:lstStyle/>
          <a:p>
            <a:pPr>
              <a:lnSpc>
                <a:spcPct val="100000"/>
              </a:lnSpc>
            </a:pPr>
            <a:r>
              <a:rPr lang="en-US" dirty="0"/>
              <a:t>The same thing can be accomplished by using an anonymous method:</a:t>
            </a:r>
            <a:endParaRPr lang="bg-BG"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Events</a:t>
            </a:r>
            <a:endParaRPr lang="bg-BG"/>
          </a:p>
        </p:txBody>
      </p:sp>
      <p:sp>
        <p:nvSpPr>
          <p:cNvPr id="482307" name="Rectangle 3"/>
          <p:cNvSpPr>
            <a:spLocks noGrp="1" noChangeArrowheads="1"/>
          </p:cNvSpPr>
          <p:nvPr>
            <p:ph type="body" idx="1"/>
          </p:nvPr>
        </p:nvSpPr>
        <p:spPr>
          <a:xfrm>
            <a:off x="323850" y="1066800"/>
            <a:ext cx="8496300" cy="5530850"/>
          </a:xfrm>
        </p:spPr>
        <p:txBody>
          <a:bodyPr/>
          <a:lstStyle/>
          <a:p>
            <a:pPr>
              <a:lnSpc>
                <a:spcPct val="100000"/>
              </a:lnSpc>
            </a:pPr>
            <a:r>
              <a:rPr lang="en-US" sz="3000" dirty="0"/>
              <a:t>In component-oriented </a:t>
            </a:r>
            <a:r>
              <a:rPr lang="en-US" sz="3000" dirty="0" smtClean="0"/>
              <a:t>programming the </a:t>
            </a:r>
            <a:r>
              <a:rPr lang="en-US" sz="3000" dirty="0"/>
              <a:t>components send events to their owner to notify them when </a:t>
            </a:r>
            <a:r>
              <a:rPr lang="en-US" sz="3000" dirty="0" smtClean="0"/>
              <a:t>something happens</a:t>
            </a:r>
          </a:p>
          <a:p>
            <a:pPr lvl="1">
              <a:lnSpc>
                <a:spcPct val="100000"/>
              </a:lnSpc>
            </a:pPr>
            <a:r>
              <a:rPr lang="en-US" sz="2800" dirty="0" smtClean="0"/>
              <a:t>E.g. when a button is pressed an event is raised</a:t>
            </a:r>
            <a:endParaRPr lang="bg-BG" sz="2800" dirty="0"/>
          </a:p>
          <a:p>
            <a:pPr>
              <a:lnSpc>
                <a:spcPct val="100000"/>
              </a:lnSpc>
            </a:pPr>
            <a:r>
              <a:rPr lang="en-US" sz="3000" dirty="0"/>
              <a:t>The object which causes an event is called </a:t>
            </a:r>
            <a:r>
              <a:rPr lang="en-US" sz="3000" dirty="0">
                <a:solidFill>
                  <a:schemeClr val="accent5">
                    <a:lumMod val="20000"/>
                    <a:lumOff val="80000"/>
                  </a:schemeClr>
                </a:solidFill>
              </a:rPr>
              <a:t>event sender</a:t>
            </a:r>
            <a:endParaRPr lang="bg-BG" sz="3000" dirty="0">
              <a:solidFill>
                <a:schemeClr val="accent5">
                  <a:lumMod val="20000"/>
                  <a:lumOff val="80000"/>
                </a:schemeClr>
              </a:solidFill>
            </a:endParaRPr>
          </a:p>
          <a:p>
            <a:pPr>
              <a:lnSpc>
                <a:spcPct val="100000"/>
              </a:lnSpc>
            </a:pPr>
            <a:r>
              <a:rPr lang="en-US" sz="3000" dirty="0"/>
              <a:t>The object which receives an event is called </a:t>
            </a:r>
            <a:r>
              <a:rPr lang="en-US" sz="3000" dirty="0">
                <a:solidFill>
                  <a:schemeClr val="accent5">
                    <a:lumMod val="20000"/>
                    <a:lumOff val="80000"/>
                  </a:schemeClr>
                </a:solidFill>
              </a:rPr>
              <a:t>event receiver</a:t>
            </a:r>
            <a:endParaRPr lang="bg-BG" sz="3000" dirty="0">
              <a:solidFill>
                <a:schemeClr val="accent5">
                  <a:lumMod val="20000"/>
                  <a:lumOff val="80000"/>
                </a:schemeClr>
              </a:solidFill>
            </a:endParaRPr>
          </a:p>
          <a:p>
            <a:pPr>
              <a:lnSpc>
                <a:spcPct val="100000"/>
              </a:lnSpc>
            </a:pPr>
            <a:r>
              <a:rPr lang="en-US" sz="3000" dirty="0"/>
              <a:t>In order to be able to receive </a:t>
            </a:r>
            <a:r>
              <a:rPr lang="en-US" sz="3000" dirty="0" smtClean="0"/>
              <a:t>an event </a:t>
            </a:r>
            <a:r>
              <a:rPr lang="en-US" sz="3000" dirty="0"/>
              <a:t>the event receivers must first</a:t>
            </a:r>
            <a:r>
              <a:rPr lang="bg-BG" sz="3000" dirty="0"/>
              <a:t> </a:t>
            </a:r>
            <a:r>
              <a:rPr lang="en-US" sz="3000" dirty="0" smtClean="0"/>
              <a:t>"</a:t>
            </a:r>
            <a:r>
              <a:rPr lang="en-US" sz="3000" dirty="0">
                <a:solidFill>
                  <a:schemeClr val="accent5">
                    <a:lumMod val="20000"/>
                    <a:lumOff val="80000"/>
                  </a:schemeClr>
                </a:solidFill>
              </a:rPr>
              <a:t>subscribe for the event</a:t>
            </a:r>
            <a:r>
              <a:rPr lang="en-US" sz="3000" dirty="0"/>
              <a:t>"</a:t>
            </a:r>
            <a:endParaRPr lang="bg-BG" sz="30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Events in</a:t>
            </a:r>
            <a:r>
              <a:rPr lang="bg-BG"/>
              <a:t> </a:t>
            </a:r>
            <a:r>
              <a:rPr lang="en-US" dirty="0"/>
              <a:t>.NET</a:t>
            </a:r>
            <a:endParaRPr lang="bg-BG"/>
          </a:p>
        </p:txBody>
      </p:sp>
      <p:sp>
        <p:nvSpPr>
          <p:cNvPr id="484355" name="Rectangle 3"/>
          <p:cNvSpPr>
            <a:spLocks noGrp="1" noChangeArrowheads="1"/>
          </p:cNvSpPr>
          <p:nvPr>
            <p:ph type="body" idx="1"/>
          </p:nvPr>
        </p:nvSpPr>
        <p:spPr/>
        <p:txBody>
          <a:bodyPr/>
          <a:lstStyle/>
          <a:p>
            <a:pPr>
              <a:lnSpc>
                <a:spcPct val="100000"/>
              </a:lnSpc>
            </a:pPr>
            <a:r>
              <a:rPr lang="en-US" dirty="0"/>
              <a:t>In the component model of</a:t>
            </a:r>
            <a:r>
              <a:rPr lang="bg-BG" dirty="0"/>
              <a:t> </a:t>
            </a:r>
            <a:r>
              <a:rPr lang="en-US" dirty="0"/>
              <a:t>.</a:t>
            </a:r>
            <a:r>
              <a:rPr lang="en-US" dirty="0" smtClean="0"/>
              <a:t>NET Framework  delegates and events provide mechanism for:</a:t>
            </a:r>
            <a:endParaRPr lang="en-US" dirty="0"/>
          </a:p>
          <a:p>
            <a:pPr lvl="1">
              <a:lnSpc>
                <a:spcPct val="100000"/>
              </a:lnSpc>
            </a:pPr>
            <a:r>
              <a:rPr lang="en-US" dirty="0" smtClean="0"/>
              <a:t>Subscription</a:t>
            </a:r>
            <a:r>
              <a:rPr lang="bg-BG" dirty="0" smtClean="0"/>
              <a:t> </a:t>
            </a:r>
            <a:r>
              <a:rPr lang="en-US" dirty="0" smtClean="0"/>
              <a:t>to an event</a:t>
            </a:r>
            <a:endParaRPr lang="en-US" dirty="0"/>
          </a:p>
          <a:p>
            <a:pPr lvl="1">
              <a:lnSpc>
                <a:spcPct val="100000"/>
              </a:lnSpc>
            </a:pPr>
            <a:r>
              <a:rPr lang="en-US" dirty="0" smtClean="0"/>
              <a:t>Sending an event</a:t>
            </a:r>
            <a:endParaRPr lang="en-US" dirty="0"/>
          </a:p>
          <a:p>
            <a:pPr lvl="1">
              <a:lnSpc>
                <a:spcPct val="100000"/>
              </a:lnSpc>
            </a:pPr>
            <a:r>
              <a:rPr lang="en-US" dirty="0" smtClean="0"/>
              <a:t>Receiving an event</a:t>
            </a:r>
            <a:endParaRPr lang="en-US" dirty="0"/>
          </a:p>
          <a:p>
            <a:pPr>
              <a:lnSpc>
                <a:spcPct val="100000"/>
              </a:lnSpc>
            </a:pPr>
            <a:r>
              <a:rPr lang="en-US" dirty="0" smtClean="0"/>
              <a:t>Events </a:t>
            </a:r>
            <a:r>
              <a:rPr lang="en-US" dirty="0"/>
              <a:t>in C#</a:t>
            </a:r>
            <a:r>
              <a:rPr lang="bg-BG" dirty="0"/>
              <a:t> </a:t>
            </a:r>
            <a:r>
              <a:rPr lang="en-US" dirty="0"/>
              <a:t>are special instances </a:t>
            </a:r>
            <a:r>
              <a:rPr lang="en-US" dirty="0" smtClean="0"/>
              <a:t>of </a:t>
            </a:r>
            <a:r>
              <a:rPr lang="en-US" dirty="0"/>
              <a:t>delegates declared by the </a:t>
            </a:r>
            <a:r>
              <a:rPr lang="en-US" dirty="0" smtClean="0"/>
              <a:t>C# keyword</a:t>
            </a:r>
            <a:r>
              <a:rPr lang="bg-BG" dirty="0" smtClean="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event</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Example (</a:t>
            </a:r>
            <a:r>
              <a:rPr lang="en-US" noProof="1" smtClean="0">
                <a:solidFill>
                  <a:schemeClr val="accent5">
                    <a:lumMod val="20000"/>
                    <a:lumOff val="80000"/>
                  </a:schemeClr>
                </a:solidFill>
                <a:latin typeface="Consolas" pitchFamily="49" charset="0"/>
                <a:cs typeface="Consolas" pitchFamily="49" charset="0"/>
              </a:rPr>
              <a:t>Button.Click</a:t>
            </a:r>
            <a:r>
              <a:rPr lang="en-US" dirty="0" smtClean="0"/>
              <a:t>):</a:t>
            </a:r>
          </a:p>
        </p:txBody>
      </p:sp>
      <p:sp>
        <p:nvSpPr>
          <p:cNvPr id="4" name="Rectangle 3"/>
          <p:cNvSpPr>
            <a:spLocks noChangeArrowheads="1"/>
          </p:cNvSpPr>
          <p:nvPr/>
        </p:nvSpPr>
        <p:spPr bwMode="auto">
          <a:xfrm>
            <a:off x="623888" y="5924490"/>
            <a:ext cx="783431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p:txBody>
      </p:sp>
      <p:pic>
        <p:nvPicPr>
          <p:cNvPr id="51204" name="Picture 4" descr="http://fusesource.com/docs/broker/5.3/getting_started/images/topic.png"/>
          <p:cNvPicPr>
            <a:picLocks noChangeAspect="1" noChangeArrowheads="1"/>
          </p:cNvPicPr>
          <p:nvPr/>
        </p:nvPicPr>
        <p:blipFill>
          <a:blip r:embed="rId3" cstate="print"/>
          <a:srcRect/>
          <a:stretch>
            <a:fillRect/>
          </a:stretch>
        </p:blipFill>
        <p:spPr bwMode="auto">
          <a:xfrm>
            <a:off x="5278315" y="2286000"/>
            <a:ext cx="3370385" cy="1752600"/>
          </a:xfrm>
          <a:prstGeom prst="roundRect">
            <a:avLst>
              <a:gd name="adj" fmla="val 4040"/>
            </a:avLst>
          </a:prstGeom>
          <a:noFill/>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dirty="0"/>
              <a:t>Events in</a:t>
            </a:r>
            <a:r>
              <a:rPr lang="bg-BG"/>
              <a:t> </a:t>
            </a:r>
            <a:r>
              <a:rPr lang="en-US" dirty="0"/>
              <a:t>.NET (2)</a:t>
            </a:r>
            <a:endParaRPr lang="bg-BG"/>
          </a:p>
        </p:txBody>
      </p:sp>
      <p:sp>
        <p:nvSpPr>
          <p:cNvPr id="577539" name="Rectangle 3"/>
          <p:cNvSpPr>
            <a:spLocks noGrp="1" noChangeArrowheads="1"/>
          </p:cNvSpPr>
          <p:nvPr>
            <p:ph type="body" idx="1"/>
          </p:nvPr>
        </p:nvSpPr>
        <p:spPr>
          <a:xfrm>
            <a:off x="228600" y="990600"/>
            <a:ext cx="8686800" cy="5715000"/>
          </a:xfrm>
        </p:spPr>
        <p:txBody>
          <a:bodyPr/>
          <a:lstStyle/>
          <a:p>
            <a:pPr>
              <a:lnSpc>
                <a:spcPct val="100000"/>
              </a:lnSpc>
            </a:pPr>
            <a:r>
              <a:rPr lang="en-US" dirty="0"/>
              <a:t>The C# compiler automatically defines 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and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solidFill>
                  <a:schemeClr val="hlink"/>
                </a:solidFill>
                <a:effectLst>
                  <a:outerShdw blurRad="38100" dist="38100" dir="2700000" algn="tl">
                    <a:srgbClr val="000000"/>
                  </a:outerShdw>
                </a:effectLst>
              </a:rPr>
              <a:t> </a:t>
            </a:r>
            <a:r>
              <a:rPr lang="en-US" dirty="0"/>
              <a:t>operators for events</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subscribe for an event</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bg-BG" dirty="0"/>
              <a:t> </a:t>
            </a:r>
            <a:r>
              <a:rPr lang="en-US" dirty="0"/>
              <a:t>unsubscribe for an event</a:t>
            </a:r>
            <a:r>
              <a:rPr lang="bg-BG" dirty="0"/>
              <a:t> </a:t>
            </a:r>
            <a:endParaRPr lang="en-US" dirty="0"/>
          </a:p>
          <a:p>
            <a:pPr>
              <a:lnSpc>
                <a:spcPct val="100000"/>
              </a:lnSpc>
            </a:pPr>
            <a:r>
              <a:rPr lang="en-US" dirty="0"/>
              <a:t>There are no other allowed </a:t>
            </a:r>
            <a:r>
              <a:rPr lang="en-US" dirty="0" smtClean="0"/>
              <a:t>operations</a:t>
            </a:r>
          </a:p>
          <a:p>
            <a:pPr>
              <a:lnSpc>
                <a:spcPct val="100000"/>
              </a:lnSpc>
            </a:pPr>
            <a:r>
              <a:rPr lang="en-US" dirty="0" smtClean="0"/>
              <a:t>Example:</a:t>
            </a:r>
            <a:endParaRPr lang="en-US" dirty="0"/>
          </a:p>
        </p:txBody>
      </p:sp>
      <p:sp>
        <p:nvSpPr>
          <p:cNvPr id="4" name="Rectangle 3"/>
          <p:cNvSpPr>
            <a:spLocks noChangeArrowheads="1"/>
          </p:cNvSpPr>
          <p:nvPr/>
        </p:nvSpPr>
        <p:spPr bwMode="auto">
          <a:xfrm>
            <a:off x="623888" y="4769584"/>
            <a:ext cx="7834312"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Button("OK");</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Console.WriteLine("Button clicked.");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Events vs. Delegates</a:t>
            </a:r>
            <a:endParaRPr lang="bg-BG" dirty="0"/>
          </a:p>
        </p:txBody>
      </p:sp>
      <p:sp>
        <p:nvSpPr>
          <p:cNvPr id="486403" name="Rectangle 3"/>
          <p:cNvSpPr>
            <a:spLocks noGrp="1" noChangeArrowheads="1"/>
          </p:cNvSpPr>
          <p:nvPr>
            <p:ph type="body" idx="1"/>
          </p:nvPr>
        </p:nvSpPr>
        <p:spPr>
          <a:xfrm>
            <a:off x="323850" y="1125538"/>
            <a:ext cx="8496300" cy="5472112"/>
          </a:xfrm>
        </p:spPr>
        <p:txBody>
          <a:bodyPr/>
          <a:lstStyle/>
          <a:p>
            <a:pPr>
              <a:lnSpc>
                <a:spcPct val="90000"/>
              </a:lnSpc>
            </a:pPr>
            <a:r>
              <a:rPr lang="en-US" dirty="0">
                <a:solidFill>
                  <a:schemeClr val="accent5">
                    <a:lumMod val="20000"/>
                    <a:lumOff val="80000"/>
                  </a:schemeClr>
                </a:solidFill>
              </a:rPr>
              <a:t>Events</a:t>
            </a:r>
            <a:r>
              <a:rPr lang="en-US" dirty="0"/>
              <a:t> are not the same as</a:t>
            </a:r>
            <a:r>
              <a:rPr lang="bg-BG" dirty="0"/>
              <a:t> </a:t>
            </a:r>
            <a:r>
              <a:rPr lang="en-US" dirty="0"/>
              <a:t>member fields of type delegate</a:t>
            </a:r>
          </a:p>
          <a:p>
            <a:pPr>
              <a:lnSpc>
                <a:spcPct val="90000"/>
              </a:lnSpc>
            </a:pPr>
            <a:endParaRPr lang="en-US" dirty="0"/>
          </a:p>
          <a:p>
            <a:pPr>
              <a:lnSpc>
                <a:spcPct val="90000"/>
              </a:lnSpc>
            </a:pPr>
            <a:r>
              <a:rPr lang="en-US" dirty="0"/>
              <a:t>The event is processed by a delegate</a:t>
            </a:r>
          </a:p>
          <a:p>
            <a:pPr>
              <a:lnSpc>
                <a:spcPct val="90000"/>
              </a:lnSpc>
            </a:pPr>
            <a:r>
              <a:rPr lang="en-US" dirty="0"/>
              <a:t>Events can be members of an interface unlike delegates</a:t>
            </a:r>
            <a:endParaRPr lang="bg-BG" dirty="0"/>
          </a:p>
          <a:p>
            <a:pPr>
              <a:lnSpc>
                <a:spcPct val="90000"/>
              </a:lnSpc>
            </a:pPr>
            <a:r>
              <a:rPr lang="en-US" dirty="0"/>
              <a:t>Calling of an event can only be done</a:t>
            </a:r>
            <a:r>
              <a:rPr lang="bg-BG" dirty="0"/>
              <a:t> </a:t>
            </a:r>
            <a:r>
              <a:rPr lang="en-US" dirty="0"/>
              <a:t>in the class it is defined in</a:t>
            </a:r>
            <a:endParaRPr lang="bg-BG" dirty="0"/>
          </a:p>
          <a:p>
            <a:pPr>
              <a:lnSpc>
                <a:spcPct val="90000"/>
              </a:lnSpc>
            </a:pPr>
            <a:r>
              <a:rPr lang="en-US" dirty="0"/>
              <a:t>By default the access to the events is </a:t>
            </a:r>
            <a:r>
              <a:rPr lang="en-US" dirty="0" smtClean="0"/>
              <a:t>synchronized (thread-safe)</a:t>
            </a:r>
            <a:endParaRPr lang="en-US" dirty="0"/>
          </a:p>
        </p:txBody>
      </p:sp>
      <p:sp>
        <p:nvSpPr>
          <p:cNvPr id="486404" name="Rectangle 4"/>
          <p:cNvSpPr>
            <a:spLocks noChangeArrowheads="1"/>
          </p:cNvSpPr>
          <p:nvPr/>
        </p:nvSpPr>
        <p:spPr bwMode="auto">
          <a:xfrm>
            <a:off x="650510" y="2234215"/>
            <a:ext cx="323569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MyDelegate m;</a:t>
            </a:r>
          </a:p>
        </p:txBody>
      </p:sp>
      <p:sp>
        <p:nvSpPr>
          <p:cNvPr id="486405" name="Rectangle 5"/>
          <p:cNvSpPr>
            <a:spLocks noChangeArrowheads="1"/>
          </p:cNvSpPr>
          <p:nvPr/>
        </p:nvSpPr>
        <p:spPr bwMode="auto">
          <a:xfrm>
            <a:off x="4495800" y="2243740"/>
            <a:ext cx="3994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MyDelegate m;</a:t>
            </a:r>
          </a:p>
        </p:txBody>
      </p:sp>
      <p:sp>
        <p:nvSpPr>
          <p:cNvPr id="486406" name="Text Box 6"/>
          <p:cNvSpPr txBox="1">
            <a:spLocks noChangeArrowheads="1"/>
          </p:cNvSpPr>
          <p:nvPr/>
        </p:nvSpPr>
        <p:spPr bwMode="auto">
          <a:xfrm>
            <a:off x="3981450" y="2128838"/>
            <a:ext cx="407988" cy="579437"/>
          </a:xfrm>
          <a:prstGeom prst="rect">
            <a:avLst/>
          </a:prstGeom>
          <a:noFill/>
          <a:ln w="9525" algn="ctr">
            <a:noFill/>
            <a:miter lim="800000"/>
            <a:headEnd/>
            <a:tailEnd/>
          </a:ln>
          <a:effectLst/>
        </p:spPr>
        <p:txBody>
          <a:bodyPr wrap="none">
            <a:spAutoFit/>
          </a:bodyPr>
          <a:lstStyle/>
          <a:p>
            <a:pPr algn="ctr" eaLnBrk="1" hangingPunct="1">
              <a:lnSpc>
                <a:spcPct val="100000"/>
              </a:lnSpc>
            </a:pPr>
            <a:r>
              <a:rPr kumimoji="0" lang="bg-BG" sz="3200" dirty="0">
                <a:solidFill>
                  <a:schemeClr val="accent5">
                    <a:lumMod val="20000"/>
                    <a:lumOff val="80000"/>
                  </a:schemeClr>
                </a:solidFill>
                <a:effectLst/>
              </a:rPr>
              <a:t>≠</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bg-BG" sz="3600" dirty="0" smtClean="0">
                <a:latin typeface="Consolas" pitchFamily="49" charset="0"/>
                <a:cs typeface="Consolas" pitchFamily="49" charset="0"/>
              </a:rPr>
              <a:t>System.EventHandler</a:t>
            </a:r>
            <a:r>
              <a:rPr lang="en-US" sz="3600" dirty="0" smtClean="0"/>
              <a:t> </a:t>
            </a:r>
            <a:r>
              <a:rPr lang="en-US" sz="3600" dirty="0"/>
              <a:t>Delegate</a:t>
            </a:r>
            <a:endParaRPr lang="bg-BG" sz="3600" dirty="0"/>
          </a:p>
        </p:txBody>
      </p:sp>
      <p:sp>
        <p:nvSpPr>
          <p:cNvPr id="502787" name="Rectangle 3"/>
          <p:cNvSpPr>
            <a:spLocks noGrp="1" noChangeArrowheads="1"/>
          </p:cNvSpPr>
          <p:nvPr>
            <p:ph type="body" idx="1"/>
          </p:nvPr>
        </p:nvSpPr>
        <p:spPr>
          <a:xfrm>
            <a:off x="228600" y="914400"/>
            <a:ext cx="8686800" cy="5638800"/>
          </a:xfrm>
        </p:spPr>
        <p:txBody>
          <a:bodyPr/>
          <a:lstStyle/>
          <a:p>
            <a:pPr>
              <a:lnSpc>
                <a:spcPct val="100000"/>
              </a:lnSpc>
            </a:pPr>
            <a:r>
              <a:rPr lang="en-US" dirty="0"/>
              <a:t>Defines a reference</a:t>
            </a:r>
            <a:r>
              <a:rPr lang="bg-BG" dirty="0"/>
              <a:t> </a:t>
            </a:r>
            <a:r>
              <a:rPr lang="en-US" dirty="0"/>
              <a:t>to a</a:t>
            </a:r>
            <a:r>
              <a:rPr lang="bg-BG" dirty="0"/>
              <a:t> </a:t>
            </a:r>
            <a:r>
              <a:rPr lang="en-US" dirty="0"/>
              <a:t>callback</a:t>
            </a:r>
            <a:r>
              <a:rPr lang="bg-BG" dirty="0"/>
              <a:t> </a:t>
            </a:r>
            <a:r>
              <a:rPr lang="en-US" dirty="0"/>
              <a:t>method</a:t>
            </a:r>
            <a:r>
              <a:rPr lang="bg-BG" dirty="0"/>
              <a:t>, </a:t>
            </a:r>
            <a:r>
              <a:rPr lang="en-US" dirty="0"/>
              <a:t>which</a:t>
            </a:r>
            <a:r>
              <a:rPr lang="bg-BG" dirty="0"/>
              <a:t> </a:t>
            </a:r>
            <a:r>
              <a:rPr lang="en-US" dirty="0"/>
              <a:t>handles events</a:t>
            </a:r>
          </a:p>
          <a:p>
            <a:pPr lvl="1">
              <a:lnSpc>
                <a:spcPct val="100000"/>
              </a:lnSpc>
            </a:pPr>
            <a:r>
              <a:rPr lang="en-US" dirty="0"/>
              <a:t>No additional information is </a:t>
            </a:r>
            <a:r>
              <a:rPr lang="en-US" dirty="0" smtClean="0"/>
              <a:t>sent</a:t>
            </a:r>
          </a:p>
          <a:p>
            <a:pPr marL="357188" lvl="1" indent="0">
              <a:lnSpc>
                <a:spcPct val="100000"/>
              </a:lnSpc>
              <a:buNone/>
            </a:pPr>
            <a:endParaRPr lang="bg-BG" dirty="0"/>
          </a:p>
          <a:p>
            <a:pPr>
              <a:lnSpc>
                <a:spcPct val="100000"/>
              </a:lnSpc>
              <a:spcBef>
                <a:spcPts val="2400"/>
              </a:spcBef>
            </a:pPr>
            <a:r>
              <a:rPr lang="en-US" dirty="0"/>
              <a:t>Used in many occasions internally in</a:t>
            </a:r>
            <a:r>
              <a:rPr lang="bg-BG" dirty="0"/>
              <a:t> .</a:t>
            </a:r>
            <a:r>
              <a:rPr lang="bg-BG" dirty="0" smtClean="0"/>
              <a:t>NET</a:t>
            </a:r>
            <a:endParaRPr lang="en-US" dirty="0" smtClean="0"/>
          </a:p>
          <a:p>
            <a:pPr lvl="1">
              <a:lnSpc>
                <a:spcPct val="100000"/>
              </a:lnSpc>
            </a:pPr>
            <a:r>
              <a:rPr lang="en-US" dirty="0" smtClean="0"/>
              <a:t>E.g. in ASP.NET and Windows Forms</a:t>
            </a:r>
            <a:endParaRPr lang="en-US" dirty="0">
              <a:latin typeface="Courier New" pitchFamily="49" charset="0"/>
            </a:endParaRPr>
          </a:p>
          <a:p>
            <a:pPr>
              <a:lnSpc>
                <a:spcPct val="100000"/>
              </a:lnSpc>
            </a:pPr>
            <a:r>
              <a:rPr lang="en-US" dirty="0"/>
              <a:t>The</a:t>
            </a:r>
            <a:r>
              <a:rPr lang="bg-BG" dirty="0"/>
              <a:t> </a:t>
            </a:r>
            <a:r>
              <a:rPr lang="en-US" noProof="1">
                <a:solidFill>
                  <a:schemeClr val="accent5">
                    <a:lumMod val="20000"/>
                    <a:lumOff val="80000"/>
                  </a:schemeClr>
                </a:solidFill>
                <a:latin typeface="Consolas" pitchFamily="49" charset="0"/>
                <a:cs typeface="Consolas" pitchFamily="49" charset="0"/>
              </a:rPr>
              <a:t>EventArgs</a:t>
            </a:r>
            <a:r>
              <a:rPr lang="bg-BG" dirty="0"/>
              <a:t> </a:t>
            </a:r>
            <a:r>
              <a:rPr lang="en-US" dirty="0"/>
              <a:t>class is </a:t>
            </a:r>
            <a:r>
              <a:rPr lang="en-US" dirty="0" smtClean="0"/>
              <a:t>base class </a:t>
            </a:r>
            <a:r>
              <a:rPr lang="en-US" dirty="0"/>
              <a:t>with no information </a:t>
            </a:r>
            <a:r>
              <a:rPr lang="en-US" dirty="0" smtClean="0"/>
              <a:t>about the event</a:t>
            </a:r>
          </a:p>
          <a:p>
            <a:pPr lvl="1">
              <a:lnSpc>
                <a:spcPct val="100000"/>
              </a:lnSpc>
            </a:pPr>
            <a:r>
              <a:rPr lang="en-US" dirty="0" smtClean="0"/>
              <a:t>Sometimes delegates derive from it</a:t>
            </a:r>
            <a:endParaRPr lang="bg-BG" dirty="0"/>
          </a:p>
        </p:txBody>
      </p:sp>
      <p:sp>
        <p:nvSpPr>
          <p:cNvPr id="502788" name="Rectangle 4"/>
          <p:cNvSpPr>
            <a:spLocks noChangeArrowheads="1"/>
          </p:cNvSpPr>
          <p:nvPr/>
        </p:nvSpPr>
        <p:spPr bwMode="auto">
          <a:xfrm>
            <a:off x="612776" y="2667000"/>
            <a:ext cx="79216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EventHandler(</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 sender,</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bg-BG" sz="3600" dirty="0" smtClean="0">
                <a:latin typeface="Consolas" pitchFamily="49" charset="0"/>
                <a:cs typeface="Consolas" pitchFamily="49" charset="0"/>
              </a:rPr>
              <a:t>EventHandler</a:t>
            </a:r>
            <a:r>
              <a:rPr lang="en-US" sz="3600" dirty="0" smtClean="0"/>
              <a:t> – Example</a:t>
            </a:r>
            <a:endParaRPr lang="bg-BG" sz="3600" dirty="0"/>
          </a:p>
        </p:txBody>
      </p:sp>
      <p:sp>
        <p:nvSpPr>
          <p:cNvPr id="504835" name="Rectangle 3"/>
          <p:cNvSpPr>
            <a:spLocks noChangeArrowheads="1"/>
          </p:cNvSpPr>
          <p:nvPr/>
        </p:nvSpPr>
        <p:spPr bwMode="auto">
          <a:xfrm>
            <a:off x="528638" y="1168598"/>
            <a:ext cx="81581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6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GotFocus;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TextChanged;</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ButtonTest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static void Button_Click(object sender,</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 eventArgs)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Console.WriteLine("Call Button_Click() event");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Main()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Button_Click;</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939890" y="4359333"/>
            <a:ext cx="5146710" cy="1431867"/>
          </a:xfrm>
        </p:spPr>
        <p:txBody>
          <a:bodyPr/>
          <a:lstStyle/>
          <a:p>
            <a:pPr>
              <a:lnSpc>
                <a:spcPct val="100000"/>
              </a:lnSpc>
            </a:pPr>
            <a:r>
              <a:rPr lang="en-US" dirty="0" smtClean="0"/>
              <a:t>Interfaces and Abstract Classes</a:t>
            </a:r>
            <a:endParaRPr lang="bg-BG" dirty="0"/>
          </a:p>
        </p:txBody>
      </p:sp>
      <p:pic>
        <p:nvPicPr>
          <p:cNvPr id="40962" name="Picture 2" descr="http://www.knmi.nl/onderzk/oceano/lzww/golfvolger/interface.jpg"/>
          <p:cNvPicPr>
            <a:picLocks noChangeAspect="1" noChangeArrowheads="1"/>
          </p:cNvPicPr>
          <p:nvPr/>
        </p:nvPicPr>
        <p:blipFill>
          <a:blip r:embed="rId3" cstate="print"/>
          <a:srcRect/>
          <a:stretch>
            <a:fillRect/>
          </a:stretch>
        </p:blipFill>
        <p:spPr bwMode="auto">
          <a:xfrm>
            <a:off x="2485067" y="914400"/>
            <a:ext cx="4063998" cy="3048000"/>
          </a:xfrm>
          <a:prstGeom prst="roundRect">
            <a:avLst>
              <a:gd name="adj" fmla="val 4042"/>
            </a:avLst>
          </a:prstGeom>
          <a:noFill/>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Interfaces</a:t>
            </a:r>
            <a:endParaRPr lang="bg-BG"/>
          </a:p>
        </p:txBody>
      </p:sp>
      <p:sp>
        <p:nvSpPr>
          <p:cNvPr id="462851" name="Rectangle 3"/>
          <p:cNvSpPr>
            <a:spLocks noGrp="1" noChangeArrowheads="1"/>
          </p:cNvSpPr>
          <p:nvPr>
            <p:ph type="body" idx="1"/>
          </p:nvPr>
        </p:nvSpPr>
        <p:spPr>
          <a:xfrm>
            <a:off x="228600" y="762000"/>
            <a:ext cx="8686800" cy="5867400"/>
          </a:xfrm>
        </p:spPr>
        <p:txBody>
          <a:bodyPr/>
          <a:lstStyle/>
          <a:p>
            <a:pPr>
              <a:lnSpc>
                <a:spcPct val="100000"/>
              </a:lnSpc>
            </a:pPr>
            <a:r>
              <a:rPr lang="en-US" dirty="0"/>
              <a:t>Describe a group of </a:t>
            </a:r>
            <a:r>
              <a:rPr lang="en-US" dirty="0">
                <a:solidFill>
                  <a:schemeClr val="accent5">
                    <a:lumMod val="20000"/>
                    <a:lumOff val="80000"/>
                  </a:schemeClr>
                </a:solidFill>
              </a:rPr>
              <a:t>methods</a:t>
            </a:r>
            <a:r>
              <a:rPr lang="en-US" dirty="0"/>
              <a:t> (operations), </a:t>
            </a:r>
            <a:r>
              <a:rPr lang="en-US" dirty="0">
                <a:solidFill>
                  <a:schemeClr val="accent5">
                    <a:lumMod val="20000"/>
                    <a:lumOff val="80000"/>
                  </a:schemeClr>
                </a:solidFill>
              </a:rPr>
              <a:t>properties</a:t>
            </a:r>
            <a:r>
              <a:rPr lang="en-US" dirty="0"/>
              <a:t> and </a:t>
            </a:r>
            <a:r>
              <a:rPr lang="en-US" dirty="0">
                <a:solidFill>
                  <a:schemeClr val="accent5">
                    <a:lumMod val="20000"/>
                    <a:lumOff val="80000"/>
                  </a:schemeClr>
                </a:solidFill>
              </a:rPr>
              <a:t>events</a:t>
            </a:r>
          </a:p>
          <a:p>
            <a:pPr lvl="1">
              <a:lnSpc>
                <a:spcPct val="100000"/>
              </a:lnSpc>
            </a:pPr>
            <a:r>
              <a:rPr lang="en-US" dirty="0"/>
              <a:t>Can be implemented by </a:t>
            </a:r>
            <a:r>
              <a:rPr lang="en-US" dirty="0" smtClean="0"/>
              <a:t>given </a:t>
            </a:r>
            <a:r>
              <a:rPr lang="en-US" dirty="0" smtClean="0">
                <a:solidFill>
                  <a:schemeClr val="accent5">
                    <a:lumMod val="20000"/>
                    <a:lumOff val="80000"/>
                  </a:schemeClr>
                </a:solidFill>
                <a:latin typeface="Consolas" pitchFamily="49" charset="0"/>
                <a:cs typeface="Consolas" pitchFamily="49" charset="0"/>
              </a:rPr>
              <a:t>class</a:t>
            </a:r>
            <a:r>
              <a:rPr lang="en-US" dirty="0" smtClean="0"/>
              <a:t> or </a:t>
            </a:r>
            <a:r>
              <a:rPr lang="en-US" dirty="0">
                <a:solidFill>
                  <a:schemeClr val="accent5">
                    <a:lumMod val="20000"/>
                    <a:lumOff val="80000"/>
                  </a:schemeClr>
                </a:solidFill>
                <a:latin typeface="Consolas" pitchFamily="49" charset="0"/>
                <a:cs typeface="Consolas" pitchFamily="49" charset="0"/>
              </a:rPr>
              <a:t>structure</a:t>
            </a:r>
          </a:p>
          <a:p>
            <a:pPr>
              <a:lnSpc>
                <a:spcPct val="100000"/>
              </a:lnSpc>
            </a:pPr>
            <a:r>
              <a:rPr lang="en-US" dirty="0"/>
              <a:t>Define only the methods’ prototypes</a:t>
            </a:r>
          </a:p>
          <a:p>
            <a:pPr>
              <a:lnSpc>
                <a:spcPct val="100000"/>
              </a:lnSpc>
            </a:pPr>
            <a:r>
              <a:rPr lang="en-US" dirty="0"/>
              <a:t>No concrete implementation</a:t>
            </a:r>
            <a:endParaRPr lang="ru-RU" dirty="0"/>
          </a:p>
          <a:p>
            <a:pPr>
              <a:lnSpc>
                <a:spcPct val="100000"/>
              </a:lnSpc>
            </a:pPr>
            <a:r>
              <a:rPr lang="en-US" dirty="0"/>
              <a:t>Can be used to define </a:t>
            </a:r>
            <a:r>
              <a:rPr lang="en-US" dirty="0">
                <a:solidFill>
                  <a:schemeClr val="accent5">
                    <a:lumMod val="20000"/>
                    <a:lumOff val="80000"/>
                  </a:schemeClr>
                </a:solidFill>
                <a:latin typeface="Consolas" pitchFamily="49" charset="0"/>
                <a:cs typeface="Consolas" pitchFamily="49" charset="0"/>
              </a:rPr>
              <a:t>abstract</a:t>
            </a:r>
            <a:r>
              <a:rPr lang="en-US" dirty="0"/>
              <a:t> data types</a:t>
            </a:r>
          </a:p>
          <a:p>
            <a:pPr>
              <a:lnSpc>
                <a:spcPct val="100000"/>
              </a:lnSpc>
            </a:pPr>
            <a:r>
              <a:rPr lang="en-US" dirty="0"/>
              <a:t>Can not be </a:t>
            </a:r>
            <a:r>
              <a:rPr lang="en-US" dirty="0" smtClean="0"/>
              <a:t>instantiated</a:t>
            </a:r>
          </a:p>
          <a:p>
            <a:pPr marL="282575" lvl="1"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t>Members do not have scope modifier </a:t>
            </a:r>
            <a:br>
              <a:rPr lang="en-US" sz="3200" dirty="0" smtClean="0"/>
            </a:br>
            <a:r>
              <a:rPr lang="en-US" sz="3200" dirty="0" smtClean="0"/>
              <a:t>and by default the scope is </a:t>
            </a:r>
            <a:r>
              <a:rPr lang="en-US" sz="3200" dirty="0" smtClean="0">
                <a:solidFill>
                  <a:schemeClr val="accent5">
                    <a:lumMod val="20000"/>
                    <a:lumOff val="80000"/>
                  </a:schemeClr>
                </a:solidFill>
                <a:latin typeface="Consolas" pitchFamily="49" charset="0"/>
                <a:cs typeface="Consolas" pitchFamily="49" charset="0"/>
              </a:rPr>
              <a:t>public</a:t>
            </a:r>
            <a:endParaRPr lang="ru-RU" dirty="0">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C#</a:t>
            </a:r>
            <a:endParaRPr lang="en-US" dirty="0"/>
          </a:p>
        </p:txBody>
      </p:sp>
      <p:sp>
        <p:nvSpPr>
          <p:cNvPr id="3" name="Content Placeholder 2"/>
          <p:cNvSpPr>
            <a:spLocks noGrp="1"/>
          </p:cNvSpPr>
          <p:nvPr>
            <p:ph idx="1"/>
          </p:nvPr>
        </p:nvSpPr>
        <p:spPr>
          <a:xfrm>
            <a:off x="228600" y="914400"/>
            <a:ext cx="8686800" cy="5715000"/>
          </a:xfrm>
        </p:spPr>
        <p:txBody>
          <a:bodyPr/>
          <a:lstStyle/>
          <a:p>
            <a:pPr>
              <a:lnSpc>
                <a:spcPct val="100000"/>
              </a:lnSpc>
            </a:pPr>
            <a:r>
              <a:rPr lang="en-US" dirty="0" smtClean="0"/>
              <a:t>Classes in C# could have following members:</a:t>
            </a:r>
          </a:p>
          <a:p>
            <a:pPr lvl="1">
              <a:lnSpc>
                <a:spcPct val="100000"/>
              </a:lnSpc>
            </a:pPr>
            <a:r>
              <a:rPr lang="en-US" dirty="0" smtClean="0"/>
              <a:t>Fields</a:t>
            </a:r>
            <a:r>
              <a:rPr lang="bg-BG" dirty="0" smtClean="0"/>
              <a:t>, </a:t>
            </a:r>
            <a:r>
              <a:rPr lang="en-US" dirty="0" smtClean="0"/>
              <a:t>constants</a:t>
            </a:r>
            <a:r>
              <a:rPr lang="bg-BG" dirty="0" smtClean="0"/>
              <a:t>, </a:t>
            </a:r>
            <a:r>
              <a:rPr lang="en-US" dirty="0" smtClean="0"/>
              <a:t>methods</a:t>
            </a:r>
            <a:r>
              <a:rPr lang="bg-BG" dirty="0" smtClean="0"/>
              <a:t>, </a:t>
            </a:r>
            <a:r>
              <a:rPr lang="en-US" dirty="0" smtClean="0"/>
              <a:t>properties</a:t>
            </a:r>
            <a:r>
              <a:rPr lang="bg-BG" dirty="0" smtClean="0"/>
              <a:t>, </a:t>
            </a:r>
            <a:r>
              <a:rPr lang="en-US" dirty="0" smtClean="0"/>
              <a:t>indexers</a:t>
            </a:r>
            <a:r>
              <a:rPr lang="bg-BG" dirty="0" smtClean="0"/>
              <a:t>, </a:t>
            </a:r>
            <a:r>
              <a:rPr lang="en-US" dirty="0" smtClean="0"/>
              <a:t>events</a:t>
            </a:r>
            <a:r>
              <a:rPr lang="bg-BG" dirty="0" smtClean="0"/>
              <a:t>, </a:t>
            </a:r>
            <a:r>
              <a:rPr lang="en-US" dirty="0" smtClean="0"/>
              <a:t>operators</a:t>
            </a:r>
            <a:r>
              <a:rPr lang="bg-BG" dirty="0" smtClean="0"/>
              <a:t>, </a:t>
            </a:r>
            <a:r>
              <a:rPr lang="en-US" dirty="0" smtClean="0"/>
              <a:t>constructors</a:t>
            </a:r>
            <a:r>
              <a:rPr lang="bg-BG" dirty="0" smtClean="0"/>
              <a:t>, </a:t>
            </a:r>
            <a:r>
              <a:rPr lang="en-US" dirty="0" smtClean="0"/>
              <a:t>destructors</a:t>
            </a:r>
            <a:endParaRPr lang="bg-BG" dirty="0" smtClean="0"/>
          </a:p>
          <a:p>
            <a:pPr lvl="1">
              <a:lnSpc>
                <a:spcPct val="100000"/>
              </a:lnSpc>
            </a:pPr>
            <a:r>
              <a:rPr lang="en-US" dirty="0" smtClean="0"/>
              <a:t>Inner types</a:t>
            </a:r>
            <a:r>
              <a:rPr lang="bg-BG" dirty="0" smtClean="0"/>
              <a:t> (</a:t>
            </a:r>
            <a:r>
              <a:rPr lang="en-US" dirty="0" smtClean="0"/>
              <a:t>inner classes</a:t>
            </a:r>
            <a:r>
              <a:rPr lang="bg-BG" dirty="0" smtClean="0"/>
              <a:t>, </a:t>
            </a:r>
            <a:r>
              <a:rPr lang="en-US" dirty="0" smtClean="0"/>
              <a:t>structures</a:t>
            </a:r>
            <a:r>
              <a:rPr lang="bg-BG" dirty="0" smtClean="0"/>
              <a:t>, </a:t>
            </a:r>
            <a:r>
              <a:rPr lang="en-US" dirty="0" smtClean="0"/>
              <a:t>interfaces</a:t>
            </a:r>
            <a:r>
              <a:rPr lang="bg-BG" dirty="0" smtClean="0"/>
              <a:t>, </a:t>
            </a:r>
            <a:r>
              <a:rPr lang="en-US" dirty="0" smtClean="0"/>
              <a:t>delegates</a:t>
            </a:r>
            <a:r>
              <a:rPr lang="bg-BG" dirty="0" smtClean="0"/>
              <a:t>, ...)</a:t>
            </a:r>
          </a:p>
          <a:p>
            <a:pPr>
              <a:lnSpc>
                <a:spcPct val="100000"/>
              </a:lnSpc>
            </a:pPr>
            <a:r>
              <a:rPr lang="en-US" dirty="0" smtClean="0"/>
              <a:t>Members can have access modifiers (scope)</a:t>
            </a:r>
            <a:endParaRPr lang="bg-BG" dirty="0" smtClean="0"/>
          </a:p>
          <a:p>
            <a:pPr lvl="1">
              <a:lnSpc>
                <a:spcPct val="100000"/>
              </a:lnSpc>
            </a:pPr>
            <a:r>
              <a:rPr lang="en-US" dirty="0" smtClean="0">
                <a:solidFill>
                  <a:schemeClr val="accent5">
                    <a:lumMod val="20000"/>
                    <a:lumOff val="80000"/>
                  </a:schemeClr>
                </a:solidFill>
                <a:latin typeface="Consolas" pitchFamily="49" charset="0"/>
                <a:cs typeface="Consolas" pitchFamily="49" charset="0"/>
              </a:rPr>
              <a:t>public</a:t>
            </a:r>
            <a:r>
              <a:rPr lang="en-US" dirty="0" smtClean="0"/>
              <a:t>, </a:t>
            </a:r>
            <a:r>
              <a:rPr lang="en-US" dirty="0" smtClean="0">
                <a:solidFill>
                  <a:schemeClr val="accent5">
                    <a:lumMod val="20000"/>
                    <a:lumOff val="80000"/>
                  </a:schemeClr>
                </a:solidFill>
                <a:latin typeface="Consolas" pitchFamily="49" charset="0"/>
                <a:cs typeface="Consolas" pitchFamily="49" charset="0"/>
              </a:rPr>
              <a:t>private</a:t>
            </a:r>
            <a:r>
              <a:rPr lang="en-US" dirty="0" smtClean="0"/>
              <a:t>, </a:t>
            </a:r>
            <a:r>
              <a:rPr lang="en-US" dirty="0" smtClean="0">
                <a:solidFill>
                  <a:schemeClr val="accent5">
                    <a:lumMod val="20000"/>
                    <a:lumOff val="80000"/>
                  </a:schemeClr>
                </a:solidFill>
                <a:latin typeface="Consolas" pitchFamily="49" charset="0"/>
                <a:cs typeface="Consolas" pitchFamily="49" charset="0"/>
              </a:rPr>
              <a:t>protected</a:t>
            </a:r>
            <a:r>
              <a:rPr lang="en-US" dirty="0" smtClean="0"/>
              <a:t>, </a:t>
            </a:r>
            <a:r>
              <a:rPr lang="en-US" dirty="0" smtClean="0">
                <a:solidFill>
                  <a:schemeClr val="accent5">
                    <a:lumMod val="20000"/>
                    <a:lumOff val="80000"/>
                  </a:schemeClr>
                </a:solidFill>
                <a:latin typeface="Consolas" pitchFamily="49" charset="0"/>
                <a:cs typeface="Consolas" pitchFamily="49" charset="0"/>
              </a:rPr>
              <a:t>internal</a:t>
            </a:r>
            <a:endParaRPr lang="bg-BG" dirty="0" smtClean="0">
              <a:solidFill>
                <a:schemeClr val="accent5">
                  <a:lumMod val="20000"/>
                  <a:lumOff val="80000"/>
                </a:schemeClr>
              </a:solidFill>
              <a:latin typeface="Consolas" pitchFamily="49" charset="0"/>
              <a:cs typeface="Consolas" pitchFamily="49" charset="0"/>
            </a:endParaRPr>
          </a:p>
          <a:p>
            <a:pPr>
              <a:lnSpc>
                <a:spcPct val="100000"/>
              </a:lnSpc>
            </a:pPr>
            <a:r>
              <a:rPr lang="en-US" dirty="0" smtClean="0"/>
              <a:t>Members can be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static</a:t>
            </a:r>
            <a:r>
              <a:rPr lang="bg-BG" dirty="0" smtClean="0"/>
              <a:t> (</a:t>
            </a:r>
            <a:r>
              <a:rPr lang="en-US" dirty="0" smtClean="0"/>
              <a:t>common</a:t>
            </a:r>
            <a:r>
              <a:rPr lang="bg-BG" dirty="0" smtClean="0"/>
              <a:t>) </a:t>
            </a:r>
            <a:r>
              <a:rPr lang="en-US" dirty="0" smtClean="0"/>
              <a:t>or specific for a given object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Interfaces – Example</a:t>
            </a:r>
            <a:endParaRPr lang="bg-BG" dirty="0"/>
          </a:p>
        </p:txBody>
      </p:sp>
      <p:sp>
        <p:nvSpPr>
          <p:cNvPr id="545795" name="Rectangle 3"/>
          <p:cNvSpPr>
            <a:spLocks noChangeArrowheads="1"/>
          </p:cNvSpPr>
          <p:nvPr/>
        </p:nvSpPr>
        <p:spPr bwMode="auto">
          <a:xfrm>
            <a:off x="609600" y="1100078"/>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Name  // property Name</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DateTime DateOfBirth  // property DateOfBirth</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property Age (read-only)</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usemac.ru/uploads/avatars/7982/full.png"/>
          <p:cNvPicPr>
            <a:picLocks noChangeAspect="1" noChangeArrowheads="1"/>
          </p:cNvPicPr>
          <p:nvPr/>
        </p:nvPicPr>
        <p:blipFill>
          <a:blip r:embed="rId2" cstate="print"/>
          <a:srcRect/>
          <a:stretch>
            <a:fillRect/>
          </a:stretch>
        </p:blipFill>
        <p:spPr bwMode="auto">
          <a:xfrm>
            <a:off x="6419850" y="838200"/>
            <a:ext cx="2057400" cy="2057400"/>
          </a:xfrm>
          <a:prstGeom prst="rect">
            <a:avLst/>
          </a:prstGeom>
          <a:noFill/>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dirty="0"/>
              <a:t>Interfaces – Example (2)</a:t>
            </a:r>
            <a:endParaRPr lang="bg-BG"/>
          </a:p>
        </p:txBody>
      </p:sp>
      <p:sp>
        <p:nvSpPr>
          <p:cNvPr id="464900" name="Rectangle 4"/>
          <p:cNvSpPr>
            <a:spLocks noChangeArrowheads="1"/>
          </p:cNvSpPr>
          <p:nvPr/>
        </p:nvSpPr>
        <p:spPr bwMode="auto">
          <a:xfrm>
            <a:off x="609600" y="1143000"/>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6866" name="Picture 2" descr="http://www.linksoft.com.tw/Images/SHAPE1.gif"/>
          <p:cNvPicPr>
            <a:picLocks noChangeAspect="1" noChangeArrowheads="1"/>
          </p:cNvPicPr>
          <p:nvPr/>
        </p:nvPicPr>
        <p:blipFill>
          <a:blip r:embed="rId2" cstate="print">
            <a:lum contrast="10000"/>
          </a:blip>
          <a:srcRect/>
          <a:stretch>
            <a:fillRect/>
          </a:stretch>
        </p:blipFill>
        <p:spPr bwMode="auto">
          <a:xfrm>
            <a:off x="6705600" y="1066800"/>
            <a:ext cx="1924050" cy="1924050"/>
          </a:xfrm>
          <a:prstGeom prst="roundRect">
            <a:avLst>
              <a:gd name="adj" fmla="val 50000"/>
            </a:avLst>
          </a:prstGeom>
          <a:noFill/>
          <a:effectLst>
            <a:softEdge rad="127000"/>
          </a:effec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Interface Implementation</a:t>
            </a:r>
            <a:endParaRPr lang="bg-BG"/>
          </a:p>
        </p:txBody>
      </p:sp>
      <p:sp>
        <p:nvSpPr>
          <p:cNvPr id="428035" name="Rectangle 3"/>
          <p:cNvSpPr>
            <a:spLocks noGrp="1" noChangeArrowheads="1"/>
          </p:cNvSpPr>
          <p:nvPr>
            <p:ph type="body" idx="1"/>
          </p:nvPr>
        </p:nvSpPr>
        <p:spPr/>
        <p:txBody>
          <a:bodyPr/>
          <a:lstStyle/>
          <a:p>
            <a:pPr>
              <a:lnSpc>
                <a:spcPct val="100000"/>
              </a:lnSpc>
            </a:pPr>
            <a:r>
              <a:rPr lang="en-US" dirty="0"/>
              <a:t>Classes and structures can </a:t>
            </a:r>
            <a:r>
              <a:rPr lang="en-US" dirty="0" smtClean="0"/>
              <a:t>implement (support</a:t>
            </a:r>
            <a:r>
              <a:rPr lang="en-US" dirty="0"/>
              <a:t>) one or many interfaces</a:t>
            </a:r>
          </a:p>
          <a:p>
            <a:pPr>
              <a:lnSpc>
                <a:spcPct val="100000"/>
              </a:lnSpc>
            </a:pPr>
            <a:r>
              <a:rPr lang="en-US" dirty="0"/>
              <a:t>Interface realization must </a:t>
            </a:r>
            <a:r>
              <a:rPr lang="en-US" dirty="0" smtClean="0"/>
              <a:t>implement all </a:t>
            </a:r>
            <a:r>
              <a:rPr lang="en-US" dirty="0"/>
              <a:t>its methods</a:t>
            </a:r>
            <a:endParaRPr lang="ru-RU" dirty="0"/>
          </a:p>
          <a:p>
            <a:pPr>
              <a:lnSpc>
                <a:spcPct val="100000"/>
              </a:lnSpc>
            </a:pPr>
            <a:r>
              <a:rPr lang="en-US" dirty="0"/>
              <a:t>If some methods do not have implementation the </a:t>
            </a:r>
            <a:r>
              <a:rPr lang="en-US" dirty="0">
                <a:solidFill>
                  <a:schemeClr val="accent5">
                    <a:lumMod val="20000"/>
                    <a:lumOff val="80000"/>
                  </a:schemeClr>
                </a:solidFill>
                <a:latin typeface="Consolas" pitchFamily="49" charset="0"/>
                <a:cs typeface="Consolas" pitchFamily="49" charset="0"/>
              </a:rPr>
              <a:t>class</a:t>
            </a:r>
            <a:r>
              <a:rPr lang="en-US" dirty="0"/>
              <a:t> or </a:t>
            </a:r>
            <a:r>
              <a:rPr lang="en-US" dirty="0">
                <a:solidFill>
                  <a:schemeClr val="accent5">
                    <a:lumMod val="20000"/>
                    <a:lumOff val="80000"/>
                  </a:schemeClr>
                </a:solidFill>
                <a:latin typeface="Consolas" pitchFamily="49" charset="0"/>
                <a:cs typeface="Consolas" pitchFamily="49" charset="0"/>
              </a:rPr>
              <a:t>structure</a:t>
            </a:r>
            <a:r>
              <a:rPr lang="en-US" dirty="0"/>
              <a:t> have to be declared as an </a:t>
            </a:r>
            <a:r>
              <a:rPr lang="en-US" dirty="0">
                <a:solidFill>
                  <a:schemeClr val="accent5">
                    <a:lumMod val="20000"/>
                    <a:lumOff val="80000"/>
                  </a:schemeClr>
                </a:solidFill>
              </a:rPr>
              <a:t>abstract</a:t>
            </a:r>
            <a:endParaRPr lang="ru-RU" dirty="0">
              <a:solidFill>
                <a:schemeClr val="accent5">
                  <a:lumMod val="20000"/>
                  <a:lumOff val="80000"/>
                </a:schemeClr>
              </a:solidFill>
            </a:endParaRPr>
          </a:p>
        </p:txBody>
      </p:sp>
      <p:pic>
        <p:nvPicPr>
          <p:cNvPr id="35845" name="Picture 5" descr="http://omsconsultingpartners.com/Implementation.jpg"/>
          <p:cNvPicPr>
            <a:picLocks noChangeAspect="1" noChangeArrowheads="1"/>
          </p:cNvPicPr>
          <p:nvPr/>
        </p:nvPicPr>
        <p:blipFill>
          <a:blip r:embed="rId2" cstate="print"/>
          <a:srcRect l="7370" t="11060" r="7692" b="11521"/>
          <a:stretch>
            <a:fillRect/>
          </a:stretch>
        </p:blipFill>
        <p:spPr bwMode="auto">
          <a:xfrm>
            <a:off x="5257800" y="4644927"/>
            <a:ext cx="3276600" cy="1733784"/>
          </a:xfrm>
          <a:prstGeom prst="roundRect">
            <a:avLst>
              <a:gd name="adj" fmla="val 4480"/>
            </a:avLst>
          </a:prstGeom>
          <a:noFill/>
          <a:ln>
            <a:solidFill>
              <a:schemeClr val="tx2">
                <a:lumMod val="75000"/>
                <a:alpha val="50000"/>
              </a:schemeClr>
            </a:solidFill>
          </a:ln>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sz="3600" dirty="0"/>
              <a:t>Interface Implementation</a:t>
            </a:r>
            <a:r>
              <a:rPr lang="bg-BG" sz="3600" dirty="0"/>
              <a:t> –</a:t>
            </a:r>
            <a:r>
              <a:rPr lang="en-US" sz="3000" dirty="0"/>
              <a:t> </a:t>
            </a:r>
            <a:r>
              <a:rPr lang="en-US" sz="3600" dirty="0"/>
              <a:t>Example</a:t>
            </a:r>
            <a:endParaRPr lang="bg-BG" sz="3600" dirty="0"/>
          </a:p>
        </p:txBody>
      </p:sp>
      <p:sp>
        <p:nvSpPr>
          <p:cNvPr id="472068" name="Rectangle 4"/>
          <p:cNvSpPr>
            <a:spLocks noChangeArrowheads="1"/>
          </p:cNvSpPr>
          <p:nvPr/>
        </p:nvSpPr>
        <p:spPr bwMode="auto">
          <a:xfrm>
            <a:off x="506412" y="1075521"/>
            <a:ext cx="8104188"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dirty="0"/>
              <a:t>Abstract Classes</a:t>
            </a:r>
            <a:endParaRPr lang="bg-BG"/>
          </a:p>
        </p:txBody>
      </p:sp>
      <p:sp>
        <p:nvSpPr>
          <p:cNvPr id="539651" name="Rectangle 3"/>
          <p:cNvSpPr>
            <a:spLocks noGrp="1" noChangeArrowheads="1"/>
          </p:cNvSpPr>
          <p:nvPr>
            <p:ph type="body"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Abstract method</a:t>
            </a:r>
            <a:r>
              <a:rPr lang="en-US" dirty="0"/>
              <a:t> is a method </a:t>
            </a:r>
            <a:r>
              <a:rPr lang="en-US" dirty="0" smtClean="0"/>
              <a:t>without implementation</a:t>
            </a:r>
          </a:p>
          <a:p>
            <a:pPr lvl="1">
              <a:lnSpc>
                <a:spcPct val="100000"/>
              </a:lnSpc>
            </a:pPr>
            <a:r>
              <a:rPr lang="en-US" dirty="0" smtClean="0"/>
              <a:t>Left empty to be implemented by descendant classes</a:t>
            </a:r>
            <a:endParaRPr lang="en-US" dirty="0"/>
          </a:p>
          <a:p>
            <a:pPr>
              <a:lnSpc>
                <a:spcPct val="100000"/>
              </a:lnSpc>
            </a:pPr>
            <a:r>
              <a:rPr lang="en-US" dirty="0"/>
              <a:t>When a class contains at </a:t>
            </a:r>
            <a:r>
              <a:rPr lang="en-US" dirty="0" smtClean="0"/>
              <a:t>least one </a:t>
            </a:r>
            <a:r>
              <a:rPr lang="en-US" dirty="0"/>
              <a:t>abstract method, it is </a:t>
            </a:r>
            <a:r>
              <a:rPr lang="en-US" dirty="0" smtClean="0"/>
              <a:t>called </a:t>
            </a:r>
            <a:r>
              <a:rPr lang="en-US" dirty="0" smtClean="0">
                <a:solidFill>
                  <a:schemeClr val="accent5">
                    <a:lumMod val="20000"/>
                    <a:lumOff val="80000"/>
                  </a:schemeClr>
                </a:solidFill>
              </a:rPr>
              <a:t>abstract class</a:t>
            </a:r>
          </a:p>
          <a:p>
            <a:pPr lvl="1">
              <a:lnSpc>
                <a:spcPct val="100000"/>
              </a:lnSpc>
            </a:pPr>
            <a:r>
              <a:rPr lang="en-US" dirty="0" smtClean="0"/>
              <a:t>Mix between class and interface</a:t>
            </a:r>
            <a:endParaRPr lang="en-US" dirty="0">
              <a:solidFill>
                <a:schemeClr val="accent5">
                  <a:lumMod val="20000"/>
                  <a:lumOff val="80000"/>
                </a:schemeClr>
              </a:solidFill>
            </a:endParaRPr>
          </a:p>
          <a:p>
            <a:pPr lvl="1">
              <a:lnSpc>
                <a:spcPct val="100000"/>
              </a:lnSpc>
            </a:pPr>
            <a:r>
              <a:rPr lang="en-US" dirty="0" smtClean="0"/>
              <a:t>Inheritors are obligated to			 </a:t>
            </a:r>
            <a:r>
              <a:rPr lang="en-US" dirty="0"/>
              <a:t>implement their abstract methods</a:t>
            </a:r>
            <a:endParaRPr lang="ru-RU" dirty="0"/>
          </a:p>
          <a:p>
            <a:pPr lvl="1">
              <a:lnSpc>
                <a:spcPct val="100000"/>
              </a:lnSpc>
            </a:pPr>
            <a:r>
              <a:rPr lang="en-US" dirty="0"/>
              <a:t>Can not be directly </a:t>
            </a:r>
            <a:r>
              <a:rPr lang="en-US" dirty="0" smtClean="0"/>
              <a:t>instantiated</a:t>
            </a:r>
          </a:p>
        </p:txBody>
      </p:sp>
      <p:pic>
        <p:nvPicPr>
          <p:cNvPr id="33796" name="Picture 4" descr="http://www.glospro.com/class/Tutorial_Projects/Abstract.jpg"/>
          <p:cNvPicPr>
            <a:picLocks noChangeAspect="1" noChangeArrowheads="1"/>
          </p:cNvPicPr>
          <p:nvPr/>
        </p:nvPicPr>
        <p:blipFill>
          <a:blip r:embed="rId2" cstate="print"/>
          <a:srcRect/>
          <a:stretch>
            <a:fillRect/>
          </a:stretch>
        </p:blipFill>
        <p:spPr bwMode="auto">
          <a:xfrm rot="5092957">
            <a:off x="6483609" y="4260539"/>
            <a:ext cx="2457416" cy="1843062"/>
          </a:xfrm>
          <a:prstGeom prst="roundRect">
            <a:avLst>
              <a:gd name="adj" fmla="val 7969"/>
            </a:avLst>
          </a:prstGeom>
          <a:noFill/>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Abstract Class </a:t>
            </a:r>
            <a:r>
              <a:rPr lang="bg-BG"/>
              <a:t>–</a:t>
            </a:r>
            <a:r>
              <a:rPr lang="en-US" sz="3400" dirty="0"/>
              <a:t> </a:t>
            </a:r>
            <a:r>
              <a:rPr lang="en-US" dirty="0"/>
              <a:t>Example</a:t>
            </a:r>
            <a:endParaRPr lang="bg-BG"/>
          </a:p>
        </p:txBody>
      </p:sp>
      <p:sp>
        <p:nvSpPr>
          <p:cNvPr id="540675" name="Rectangle 3"/>
          <p:cNvSpPr>
            <a:spLocks noChangeArrowheads="1"/>
          </p:cNvSpPr>
          <p:nvPr/>
        </p:nvSpPr>
        <p:spPr bwMode="auto">
          <a:xfrm>
            <a:off x="619125" y="1230154"/>
            <a:ext cx="7915276"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ctrTitle"/>
          </p:nvPr>
        </p:nvSpPr>
        <p:spPr>
          <a:xfrm>
            <a:off x="919164" y="1524000"/>
            <a:ext cx="7234236" cy="1003300"/>
          </a:xfrm>
        </p:spPr>
        <p:txBody>
          <a:bodyPr/>
          <a:lstStyle/>
          <a:p>
            <a:pPr>
              <a:lnSpc>
                <a:spcPct val="110000"/>
              </a:lnSpc>
            </a:pPr>
            <a:r>
              <a:rPr lang="en-US" dirty="0"/>
              <a:t>Cohesion and Coupling</a:t>
            </a:r>
            <a:endParaRPr lang="en-US" noProof="1"/>
          </a:p>
        </p:txBody>
      </p:sp>
      <p:pic>
        <p:nvPicPr>
          <p:cNvPr id="31748" name="Picture 4" descr="http://www.atlanticbearings.co.uk/images/L_SERIES_COUPLING.jpg"/>
          <p:cNvPicPr>
            <a:picLocks noChangeAspect="1" noChangeArrowheads="1"/>
          </p:cNvPicPr>
          <p:nvPr/>
        </p:nvPicPr>
        <p:blipFill>
          <a:blip r:embed="rId3" cstate="print"/>
          <a:srcRect/>
          <a:stretch>
            <a:fillRect/>
          </a:stretch>
        </p:blipFill>
        <p:spPr bwMode="auto">
          <a:xfrm>
            <a:off x="2288216" y="2914650"/>
            <a:ext cx="4514850" cy="3028950"/>
          </a:xfrm>
          <a:prstGeom prst="roundRect">
            <a:avLst>
              <a:gd name="adj" fmla="val 4030"/>
            </a:avLst>
          </a:prstGeom>
          <a:noFill/>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p:txBody>
          <a:bodyPr/>
          <a:lstStyle/>
          <a:p>
            <a:r>
              <a:rPr lang="en-US" dirty="0"/>
              <a:t>Cohesion</a:t>
            </a:r>
            <a:endParaRPr lang="bg-BG"/>
          </a:p>
        </p:txBody>
      </p:sp>
      <p:sp>
        <p:nvSpPr>
          <p:cNvPr id="1302531" name="Rectangle 3"/>
          <p:cNvSpPr>
            <a:spLocks noGrp="1" noChangeArrowheads="1"/>
          </p:cNvSpPr>
          <p:nvPr>
            <p:ph type="body" idx="1"/>
          </p:nvPr>
        </p:nvSpPr>
        <p:spPr>
          <a:xfrm>
            <a:off x="228600" y="1066800"/>
            <a:ext cx="8686800" cy="5638800"/>
          </a:xfrm>
        </p:spPr>
        <p:txBody>
          <a:bodyPr/>
          <a:lstStyle/>
          <a:p>
            <a:pPr>
              <a:lnSpc>
                <a:spcPct val="100000"/>
              </a:lnSpc>
            </a:pPr>
            <a:r>
              <a:rPr lang="en-US" dirty="0">
                <a:solidFill>
                  <a:schemeClr val="accent5">
                    <a:lumMod val="20000"/>
                    <a:lumOff val="80000"/>
                  </a:schemeClr>
                </a:solidFill>
              </a:rPr>
              <a:t>Cohesion</a:t>
            </a:r>
            <a:r>
              <a:rPr lang="en-US" dirty="0"/>
              <a:t> describes how closely all the routines in a class or all the code in a routine support a central purpose</a:t>
            </a:r>
          </a:p>
          <a:p>
            <a:pPr lvl="1">
              <a:lnSpc>
                <a:spcPct val="100000"/>
              </a:lnSpc>
            </a:pPr>
            <a:r>
              <a:rPr lang="en-US" dirty="0" smtClean="0"/>
              <a:t>Cohesion </a:t>
            </a:r>
            <a:r>
              <a:rPr lang="en-US" dirty="0"/>
              <a:t>must be strong</a:t>
            </a:r>
          </a:p>
          <a:p>
            <a:pPr lvl="1">
              <a:lnSpc>
                <a:spcPct val="100000"/>
              </a:lnSpc>
            </a:pPr>
            <a:r>
              <a:rPr lang="en-US" dirty="0"/>
              <a:t>Classes must contain strongly related functionality and aim for single purpose</a:t>
            </a:r>
          </a:p>
          <a:p>
            <a:pPr lvl="1">
              <a:lnSpc>
                <a:spcPct val="100000"/>
              </a:lnSpc>
            </a:pPr>
            <a:r>
              <a:rPr lang="en-US" dirty="0"/>
              <a:t>Cohesion is a useful tool for managing complexity </a:t>
            </a:r>
          </a:p>
          <a:p>
            <a:pPr lvl="1">
              <a:lnSpc>
                <a:spcPct val="100000"/>
              </a:lnSpc>
            </a:pPr>
            <a:r>
              <a:rPr lang="en-US" dirty="0"/>
              <a:t>W</a:t>
            </a:r>
            <a:r>
              <a:rPr lang="bg-BG" dirty="0"/>
              <a:t>ell-defined abstractions</a:t>
            </a:r>
            <a:r>
              <a:rPr lang="en-US" dirty="0"/>
              <a:t> keep cohesion strong</a:t>
            </a:r>
            <a:endParaRPr lang="bg-BG"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p:txBody>
          <a:bodyPr/>
          <a:lstStyle/>
          <a:p>
            <a:r>
              <a:rPr lang="en-US" dirty="0"/>
              <a:t>Good and Bad Cohesion</a:t>
            </a:r>
            <a:endParaRPr lang="bg-BG" dirty="0"/>
          </a:p>
        </p:txBody>
      </p:sp>
      <p:sp>
        <p:nvSpPr>
          <p:cNvPr id="1303555" name="Rectangle 3"/>
          <p:cNvSpPr>
            <a:spLocks noGrp="1" noChangeArrowheads="1"/>
          </p:cNvSpPr>
          <p:nvPr>
            <p:ph type="body" idx="1"/>
          </p:nvPr>
        </p:nvSpPr>
        <p:spPr/>
        <p:txBody>
          <a:bodyPr/>
          <a:lstStyle/>
          <a:p>
            <a:pPr lvl="1">
              <a:spcBef>
                <a:spcPct val="35000"/>
              </a:spcBef>
            </a:pPr>
            <a:r>
              <a:rPr lang="en-US" dirty="0" smtClean="0"/>
              <a:t>Good cohesion: </a:t>
            </a:r>
            <a:r>
              <a:rPr lang="en-US" dirty="0"/>
              <a:t>hard disk, </a:t>
            </a:r>
            <a:r>
              <a:rPr lang="en-US" dirty="0" smtClean="0"/>
              <a:t>CD-ROM, </a:t>
            </a:r>
            <a:r>
              <a:rPr lang="en-US" dirty="0"/>
              <a:t>floppy</a:t>
            </a:r>
          </a:p>
          <a:p>
            <a:pPr lvl="1">
              <a:spcBef>
                <a:spcPct val="35000"/>
              </a:spcBef>
            </a:pPr>
            <a:endParaRPr lang="en-US" dirty="0"/>
          </a:p>
          <a:p>
            <a:pPr lvl="1">
              <a:spcBef>
                <a:spcPct val="35000"/>
              </a:spcBef>
            </a:pPr>
            <a:endParaRPr lang="en-US" dirty="0"/>
          </a:p>
          <a:p>
            <a:pPr lvl="1">
              <a:spcBef>
                <a:spcPct val="35000"/>
              </a:spcBef>
            </a:pPr>
            <a:endParaRPr lang="en-US" dirty="0"/>
          </a:p>
          <a:p>
            <a:pPr lvl="1">
              <a:spcBef>
                <a:spcPct val="35000"/>
              </a:spcBef>
            </a:pPr>
            <a:r>
              <a:rPr lang="en-US" dirty="0" smtClean="0"/>
              <a:t>BAD</a:t>
            </a:r>
            <a:r>
              <a:rPr lang="en-US" dirty="0"/>
              <a:t>: spaghetti code</a:t>
            </a:r>
            <a:endParaRPr lang="bg-BG" dirty="0"/>
          </a:p>
        </p:txBody>
      </p:sp>
      <p:pic>
        <p:nvPicPr>
          <p:cNvPr id="1303556" name="Picture 4" descr="maxhell"/>
          <p:cNvPicPr>
            <a:picLocks noChangeAspect="1" noChangeArrowheads="1"/>
          </p:cNvPicPr>
          <p:nvPr/>
        </p:nvPicPr>
        <p:blipFill>
          <a:blip r:embed="rId2" cstate="print"/>
          <a:srcRect/>
          <a:stretch>
            <a:fillRect/>
          </a:stretch>
        </p:blipFill>
        <p:spPr bwMode="auto">
          <a:xfrm>
            <a:off x="684213" y="4724400"/>
            <a:ext cx="2170112" cy="1784350"/>
          </a:xfrm>
          <a:prstGeom prst="rect">
            <a:avLst/>
          </a:prstGeom>
          <a:noFill/>
        </p:spPr>
      </p:pic>
      <p:pic>
        <p:nvPicPr>
          <p:cNvPr id="1303557" name="Picture 5" descr="spaghetti-code"/>
          <p:cNvPicPr>
            <a:picLocks noChangeAspect="1" noChangeArrowheads="1"/>
          </p:cNvPicPr>
          <p:nvPr/>
        </p:nvPicPr>
        <p:blipFill>
          <a:blip r:embed="rId3" cstate="print"/>
          <a:srcRect/>
          <a:stretch>
            <a:fillRect/>
          </a:stretch>
        </p:blipFill>
        <p:spPr bwMode="auto">
          <a:xfrm>
            <a:off x="1524000" y="4800600"/>
            <a:ext cx="1314450" cy="1651000"/>
          </a:xfrm>
          <a:prstGeom prst="rect">
            <a:avLst/>
          </a:prstGeom>
          <a:noFill/>
        </p:spPr>
      </p:pic>
      <p:pic>
        <p:nvPicPr>
          <p:cNvPr id="1303558" name="Picture 6" descr="180px-Spaghetti"/>
          <p:cNvPicPr>
            <a:picLocks noChangeAspect="1" noChangeArrowheads="1"/>
          </p:cNvPicPr>
          <p:nvPr/>
        </p:nvPicPr>
        <p:blipFill>
          <a:blip r:embed="rId4" cstate="print"/>
          <a:srcRect/>
          <a:stretch>
            <a:fillRect/>
          </a:stretch>
        </p:blipFill>
        <p:spPr bwMode="auto">
          <a:xfrm>
            <a:off x="3379788" y="4727574"/>
            <a:ext cx="1744751" cy="1783957"/>
          </a:xfrm>
          <a:prstGeom prst="roundRect">
            <a:avLst>
              <a:gd name="adj" fmla="val 11053"/>
            </a:avLst>
          </a:prstGeom>
          <a:noFill/>
        </p:spPr>
      </p:pic>
      <p:pic>
        <p:nvPicPr>
          <p:cNvPr id="1303559" name="Picture 7" descr="hdd"/>
          <p:cNvPicPr>
            <a:picLocks noChangeAspect="1" noChangeArrowheads="1"/>
          </p:cNvPicPr>
          <p:nvPr/>
        </p:nvPicPr>
        <p:blipFill>
          <a:blip r:embed="rId5" cstate="print"/>
          <a:srcRect/>
          <a:stretch>
            <a:fillRect/>
          </a:stretch>
        </p:blipFill>
        <p:spPr bwMode="auto">
          <a:xfrm>
            <a:off x="533400" y="1828800"/>
            <a:ext cx="2444794" cy="1950174"/>
          </a:xfrm>
          <a:prstGeom prst="roundRect">
            <a:avLst>
              <a:gd name="adj" fmla="val 9545"/>
            </a:avLst>
          </a:prstGeom>
          <a:noFill/>
        </p:spPr>
      </p:pic>
      <p:pic>
        <p:nvPicPr>
          <p:cNvPr id="1303560" name="Picture 8" descr="cddrive"/>
          <p:cNvPicPr>
            <a:picLocks noChangeAspect="1" noChangeArrowheads="1"/>
          </p:cNvPicPr>
          <p:nvPr/>
        </p:nvPicPr>
        <p:blipFill>
          <a:blip r:embed="rId6" cstate="print"/>
          <a:srcRect/>
          <a:stretch>
            <a:fillRect/>
          </a:stretch>
        </p:blipFill>
        <p:spPr bwMode="auto">
          <a:xfrm>
            <a:off x="3276600" y="1828800"/>
            <a:ext cx="2540001" cy="1905000"/>
          </a:xfrm>
          <a:prstGeom prst="roundRect">
            <a:avLst>
              <a:gd name="adj" fmla="val 9376"/>
            </a:avLst>
          </a:prstGeom>
          <a:noFill/>
        </p:spPr>
      </p:pic>
      <p:pic>
        <p:nvPicPr>
          <p:cNvPr id="1303561" name="Picture 9" descr="network-woodenmodel2"/>
          <p:cNvPicPr>
            <a:picLocks noChangeAspect="1" noChangeArrowheads="1"/>
          </p:cNvPicPr>
          <p:nvPr/>
        </p:nvPicPr>
        <p:blipFill>
          <a:blip r:embed="rId7" cstate="print"/>
          <a:srcRect/>
          <a:stretch>
            <a:fillRect/>
          </a:stretch>
        </p:blipFill>
        <p:spPr bwMode="auto">
          <a:xfrm>
            <a:off x="5809166" y="4156524"/>
            <a:ext cx="2649034" cy="2396676"/>
          </a:xfrm>
          <a:prstGeom prst="roundRect">
            <a:avLst>
              <a:gd name="adj" fmla="val 9376"/>
            </a:avLst>
          </a:prstGeom>
          <a:noFill/>
        </p:spPr>
      </p:pic>
      <p:pic>
        <p:nvPicPr>
          <p:cNvPr id="1303562" name="Picture 10" descr="qfdtu14"/>
          <p:cNvPicPr>
            <a:picLocks noChangeAspect="1" noChangeArrowheads="1"/>
          </p:cNvPicPr>
          <p:nvPr/>
        </p:nvPicPr>
        <p:blipFill>
          <a:blip r:embed="rId8" cstate="print"/>
          <a:srcRect/>
          <a:stretch>
            <a:fillRect/>
          </a:stretch>
        </p:blipFill>
        <p:spPr bwMode="auto">
          <a:xfrm>
            <a:off x="6172200" y="1828800"/>
            <a:ext cx="2286000" cy="1905000"/>
          </a:xfrm>
          <a:prstGeom prst="roundRect">
            <a:avLst>
              <a:gd name="adj" fmla="val 8768"/>
            </a:avLst>
          </a:prstGeom>
          <a:noFill/>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p:cNvSpPr>
            <a:spLocks noGrp="1" noChangeArrowheads="1"/>
          </p:cNvSpPr>
          <p:nvPr>
            <p:ph type="title"/>
          </p:nvPr>
        </p:nvSpPr>
        <p:spPr/>
        <p:txBody>
          <a:bodyPr/>
          <a:lstStyle/>
          <a:p>
            <a:r>
              <a:rPr lang="en-US" dirty="0"/>
              <a:t>Strong Cohesion</a:t>
            </a:r>
          </a:p>
        </p:txBody>
      </p:sp>
      <p:sp>
        <p:nvSpPr>
          <p:cNvPr id="1304579" name="Rectangle 3"/>
          <p:cNvSpPr>
            <a:spLocks noGrp="1" noChangeArrowheads="1"/>
          </p:cNvSpPr>
          <p:nvPr>
            <p:ph type="body" idx="1"/>
          </p:nvPr>
        </p:nvSpPr>
        <p:spPr>
          <a:xfrm>
            <a:off x="250825" y="990600"/>
            <a:ext cx="8569325" cy="2590800"/>
          </a:xfrm>
        </p:spPr>
        <p:txBody>
          <a:bodyPr/>
          <a:lstStyle/>
          <a:p>
            <a:pPr>
              <a:lnSpc>
                <a:spcPct val="100000"/>
              </a:lnSpc>
            </a:pPr>
            <a:r>
              <a:rPr lang="en-US" dirty="0"/>
              <a:t>Strong cohesion example</a:t>
            </a:r>
          </a:p>
          <a:p>
            <a:pPr lvl="1">
              <a:lnSpc>
                <a:spcPct val="100000"/>
              </a:lnSpc>
            </a:pPr>
            <a:r>
              <a:rPr lang="en-US" dirty="0"/>
              <a:t>Class </a:t>
            </a:r>
            <a:r>
              <a:rPr lang="en-US" dirty="0">
                <a:solidFill>
                  <a:schemeClr val="accent5">
                    <a:lumMod val="20000"/>
                    <a:lumOff val="80000"/>
                  </a:schemeClr>
                </a:solidFill>
                <a:latin typeface="Consolas" pitchFamily="49" charset="0"/>
                <a:cs typeface="Consolas" pitchFamily="49" charset="0"/>
              </a:rPr>
              <a:t>Math</a:t>
            </a:r>
            <a:r>
              <a:rPr lang="en-US" dirty="0"/>
              <a:t> that has methods:</a:t>
            </a:r>
          </a:p>
          <a:p>
            <a:pPr lvl="2">
              <a:lnSpc>
                <a:spcPct val="100000"/>
              </a:lnSpc>
            </a:pPr>
            <a:r>
              <a:rPr lang="en-US" noProof="1" smtClean="0">
                <a:solidFill>
                  <a:schemeClr val="accent5">
                    <a:lumMod val="20000"/>
                    <a:lumOff val="80000"/>
                  </a:schemeClr>
                </a:solidFill>
                <a:latin typeface="Consolas" pitchFamily="49" charset="0"/>
                <a:cs typeface="Consolas" pitchFamily="49" charset="0"/>
              </a:rPr>
              <a:t>Sin()</a:t>
            </a:r>
            <a:r>
              <a:rPr lang="en-US" dirty="0" smtClean="0"/>
              <a:t>, </a:t>
            </a:r>
            <a:r>
              <a:rPr lang="en-US" noProof="1" smtClean="0">
                <a:solidFill>
                  <a:schemeClr val="accent5">
                    <a:lumMod val="20000"/>
                    <a:lumOff val="80000"/>
                  </a:schemeClr>
                </a:solidFill>
                <a:latin typeface="Consolas" pitchFamily="49" charset="0"/>
                <a:cs typeface="Consolas" pitchFamily="49" charset="0"/>
              </a:rPr>
              <a:t>Cos()</a:t>
            </a:r>
            <a:r>
              <a:rPr lang="en-US" dirty="0" smtClean="0"/>
              <a:t>, </a:t>
            </a:r>
            <a:r>
              <a:rPr lang="en-US" noProof="1" smtClean="0">
                <a:solidFill>
                  <a:schemeClr val="accent5">
                    <a:lumMod val="20000"/>
                    <a:lumOff val="80000"/>
                  </a:schemeClr>
                </a:solidFill>
                <a:latin typeface="Consolas" pitchFamily="49" charset="0"/>
                <a:cs typeface="Consolas" pitchFamily="49" charset="0"/>
              </a:rPr>
              <a:t>Asin()</a:t>
            </a:r>
            <a:r>
              <a:rPr lang="en-US" dirty="0" smtClean="0"/>
              <a:t>, </a:t>
            </a:r>
            <a:r>
              <a:rPr lang="en-US" noProof="1" smtClean="0">
                <a:solidFill>
                  <a:schemeClr val="accent5">
                    <a:lumMod val="20000"/>
                    <a:lumOff val="80000"/>
                  </a:schemeClr>
                </a:solidFill>
                <a:latin typeface="Consolas" pitchFamily="49" charset="0"/>
                <a:cs typeface="Consolas" pitchFamily="49" charset="0"/>
              </a:rPr>
              <a:t>Sqrt()</a:t>
            </a:r>
            <a:r>
              <a:rPr lang="en-US" dirty="0" smtClean="0"/>
              <a:t>, </a:t>
            </a:r>
            <a:r>
              <a:rPr lang="en-US" noProof="1" smtClean="0">
                <a:solidFill>
                  <a:schemeClr val="accent5">
                    <a:lumMod val="20000"/>
                    <a:lumOff val="80000"/>
                  </a:schemeClr>
                </a:solidFill>
                <a:latin typeface="Consolas" pitchFamily="49" charset="0"/>
                <a:cs typeface="Consolas" pitchFamily="49" charset="0"/>
              </a:rPr>
              <a:t>Pow()</a:t>
            </a:r>
            <a:r>
              <a:rPr lang="en-US" dirty="0" smtClean="0"/>
              <a:t>, </a:t>
            </a:r>
            <a:r>
              <a:rPr lang="en-US" noProof="1" smtClean="0">
                <a:solidFill>
                  <a:schemeClr val="accent5">
                    <a:lumMod val="20000"/>
                    <a:lumOff val="80000"/>
                  </a:schemeClr>
                </a:solidFill>
                <a:latin typeface="Consolas" pitchFamily="49" charset="0"/>
                <a:cs typeface="Consolas" pitchFamily="49" charset="0"/>
              </a:rPr>
              <a:t>Exp()</a:t>
            </a:r>
          </a:p>
          <a:p>
            <a:pPr lvl="2">
              <a:lnSpc>
                <a:spcPct val="100000"/>
              </a:lnSpc>
            </a:pPr>
            <a:r>
              <a:rPr lang="en-US" noProof="1" smtClean="0">
                <a:solidFill>
                  <a:schemeClr val="accent5">
                    <a:lumMod val="20000"/>
                    <a:lumOff val="80000"/>
                  </a:schemeClr>
                </a:solidFill>
                <a:latin typeface="Consolas" pitchFamily="49" charset="0"/>
                <a:cs typeface="Consolas" pitchFamily="49" charset="0"/>
              </a:rPr>
              <a:t>Math.PI</a:t>
            </a:r>
            <a:r>
              <a:rPr lang="en-US" dirty="0" smtClean="0"/>
              <a:t>, </a:t>
            </a:r>
            <a:r>
              <a:rPr lang="en-US" noProof="1" smtClean="0">
                <a:solidFill>
                  <a:schemeClr val="accent5">
                    <a:lumMod val="20000"/>
                    <a:lumOff val="80000"/>
                  </a:schemeClr>
                </a:solidFill>
                <a:latin typeface="Consolas" pitchFamily="49" charset="0"/>
                <a:cs typeface="Consolas" pitchFamily="49" charset="0"/>
              </a:rPr>
              <a:t>Math.E</a:t>
            </a:r>
            <a:endParaRPr lang="en-US" noProof="1">
              <a:solidFill>
                <a:schemeClr val="accent5">
                  <a:lumMod val="20000"/>
                  <a:lumOff val="80000"/>
                </a:schemeClr>
              </a:solidFill>
              <a:latin typeface="Consolas" pitchFamily="49" charset="0"/>
              <a:cs typeface="Consolas" pitchFamily="49" charset="0"/>
            </a:endParaRPr>
          </a:p>
        </p:txBody>
      </p:sp>
      <p:sp>
        <p:nvSpPr>
          <p:cNvPr id="1304580" name="Rectangle 4"/>
          <p:cNvSpPr>
            <a:spLocks noChangeArrowheads="1"/>
          </p:cNvSpPr>
          <p:nvPr/>
        </p:nvSpPr>
        <p:spPr bwMode="auto">
          <a:xfrm>
            <a:off x="609600" y="3657600"/>
            <a:ext cx="7924800" cy="27699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sideA = 40, sideB = 69;</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angleAB = Math.PI / 3;</a:t>
            </a:r>
          </a:p>
          <a:p>
            <a:pPr marL="282575" indent="-282575" eaLnBrk="0" hangingPunct="0">
              <a:spcBef>
                <a:spcPts val="1200"/>
              </a:spcBef>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sideC = </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Math.Pow(sideA, 2) + Math.Pow(sideB, 2)           </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- 2 * sideA * sideB * Math.Cos(angleAB);</a:t>
            </a:r>
          </a:p>
          <a:p>
            <a:pPr marL="282575" indent="-282575" eaLnBrk="0" hangingPunct="0">
              <a:spcBef>
                <a:spcPts val="1200"/>
              </a:spcBef>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sidesSqrtSum = Math.Sqrt(sideA) + </a:t>
            </a:r>
            <a:b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Math.Sqrt(sideB) + Math.Sqrt(sideC);</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Simple Class Definition</a:t>
            </a:r>
            <a:endParaRPr lang="bg-BG" dirty="0"/>
          </a:p>
        </p:txBody>
      </p:sp>
      <p:sp>
        <p:nvSpPr>
          <p:cNvPr id="566276" name="Rectangle 4"/>
          <p:cNvSpPr>
            <a:spLocks noChangeArrowheads="1"/>
          </p:cNvSpPr>
          <p:nvPr/>
        </p:nvSpPr>
        <p:spPr bwMode="auto">
          <a:xfrm>
            <a:off x="539750" y="1524000"/>
            <a:ext cx="807085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Cat : Animal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Cat(string name,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this.owner = owner;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6279" name="AutoShape 7"/>
          <p:cNvSpPr>
            <a:spLocks noChangeArrowheads="1"/>
          </p:cNvSpPr>
          <p:nvPr/>
        </p:nvSpPr>
        <p:spPr bwMode="auto">
          <a:xfrm>
            <a:off x="4735512" y="2590800"/>
            <a:ext cx="1512888" cy="527804"/>
          </a:xfrm>
          <a:prstGeom prst="wedgeRoundRectCallout">
            <a:avLst>
              <a:gd name="adj1" fmla="val -116413"/>
              <a:gd name="adj2" fmla="val -379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Fields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0" name="AutoShape 8"/>
          <p:cNvSpPr>
            <a:spLocks noChangeArrowheads="1"/>
          </p:cNvSpPr>
          <p:nvPr/>
        </p:nvSpPr>
        <p:spPr bwMode="auto">
          <a:xfrm>
            <a:off x="4495800" y="3733800"/>
            <a:ext cx="2160587" cy="527804"/>
          </a:xfrm>
          <a:prstGeom prst="wedgeRoundRectCallout">
            <a:avLst>
              <a:gd name="adj1" fmla="val -55509"/>
              <a:gd name="adj2" fmla="val -9518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Constructor</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1" name="AutoShape 9"/>
          <p:cNvSpPr>
            <a:spLocks noChangeArrowheads="1"/>
          </p:cNvSpPr>
          <p:nvPr/>
        </p:nvSpPr>
        <p:spPr bwMode="auto">
          <a:xfrm>
            <a:off x="4572000" y="4994604"/>
            <a:ext cx="1655763" cy="527804"/>
          </a:xfrm>
          <a:prstGeom prst="wedgeRoundRectCallout">
            <a:avLst>
              <a:gd name="adj1" fmla="val -119319"/>
              <a:gd name="adj2" fmla="val -512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Property</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2" name="AutoShape 10"/>
          <p:cNvSpPr>
            <a:spLocks noChangeArrowheads="1"/>
          </p:cNvSpPr>
          <p:nvPr/>
        </p:nvSpPr>
        <p:spPr bwMode="auto">
          <a:xfrm>
            <a:off x="2438400" y="838200"/>
            <a:ext cx="4419600" cy="527804"/>
          </a:xfrm>
          <a:prstGeom prst="wedgeRoundRectCallout">
            <a:avLst>
              <a:gd name="adj1" fmla="val -52819"/>
              <a:gd name="adj2" fmla="val 938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Begin of class definition</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4" name="AutoShape 12"/>
          <p:cNvSpPr>
            <a:spLocks noChangeArrowheads="1"/>
          </p:cNvSpPr>
          <p:nvPr/>
        </p:nvSpPr>
        <p:spPr bwMode="auto">
          <a:xfrm>
            <a:off x="4953000" y="1828800"/>
            <a:ext cx="3505200" cy="527804"/>
          </a:xfrm>
          <a:prstGeom prst="wedgeRoundRectCallout">
            <a:avLst>
              <a:gd name="adj1" fmla="val -90834"/>
              <a:gd name="adj2" fmla="val -2473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Inherited (base) class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6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62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62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6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9" grpId="0" animBg="1"/>
      <p:bldP spid="566280" grpId="0" animBg="1"/>
      <p:bldP spid="566281" grpId="0" animBg="1"/>
      <p:bldP spid="566282" grpId="0" animBg="1"/>
      <p:bldP spid="56628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p:txBody>
          <a:bodyPr/>
          <a:lstStyle/>
          <a:p>
            <a:r>
              <a:rPr lang="en-US" dirty="0"/>
              <a:t>Bad Cohesion</a:t>
            </a:r>
          </a:p>
        </p:txBody>
      </p:sp>
      <p:sp>
        <p:nvSpPr>
          <p:cNvPr id="1305603" name="Rectangle 3"/>
          <p:cNvSpPr>
            <a:spLocks noGrp="1" noChangeArrowheads="1"/>
          </p:cNvSpPr>
          <p:nvPr>
            <p:ph type="body" idx="1"/>
          </p:nvPr>
        </p:nvSpPr>
        <p:spPr>
          <a:xfrm>
            <a:off x="323850" y="914400"/>
            <a:ext cx="8496300" cy="5256212"/>
          </a:xfrm>
        </p:spPr>
        <p:txBody>
          <a:bodyPr/>
          <a:lstStyle/>
          <a:p>
            <a:pPr>
              <a:lnSpc>
                <a:spcPct val="100000"/>
              </a:lnSpc>
            </a:pPr>
            <a:r>
              <a:rPr lang="en-US" dirty="0" smtClean="0"/>
              <a:t>Example of bad cohesion</a:t>
            </a:r>
          </a:p>
          <a:p>
            <a:pPr>
              <a:lnSpc>
                <a:spcPct val="100000"/>
              </a:lnSpc>
            </a:pPr>
            <a:r>
              <a:rPr lang="en-US" dirty="0" smtClean="0"/>
              <a:t>Class </a:t>
            </a:r>
            <a:r>
              <a:rPr lang="en-US" dirty="0" smtClean="0">
                <a:solidFill>
                  <a:schemeClr val="accent5">
                    <a:lumMod val="20000"/>
                    <a:lumOff val="80000"/>
                  </a:schemeClr>
                </a:solidFill>
                <a:latin typeface="Consolas" pitchFamily="49" charset="0"/>
                <a:cs typeface="Consolas" pitchFamily="49" charset="0"/>
              </a:rPr>
              <a:t>Magic</a:t>
            </a:r>
            <a:r>
              <a:rPr lang="en-US" dirty="0" smtClean="0"/>
              <a:t> that has all these methods: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2400"/>
              </a:spcBef>
            </a:pPr>
            <a:r>
              <a:rPr lang="en-US" dirty="0"/>
              <a:t>Another example:</a:t>
            </a:r>
          </a:p>
        </p:txBody>
      </p:sp>
      <p:sp>
        <p:nvSpPr>
          <p:cNvPr id="1305604" name="Rectangle 4"/>
          <p:cNvSpPr>
            <a:spLocks noChangeArrowheads="1"/>
          </p:cNvSpPr>
          <p:nvPr/>
        </p:nvSpPr>
        <p:spPr bwMode="auto">
          <a:xfrm>
            <a:off x="611188" y="4985028"/>
            <a:ext cx="7921625" cy="14157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MagicClass.MakePizza("Fat Pepperoni");</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MagicClass.WithdrawMoney("999e6");</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MagicClass.OpenDBConnection();</a:t>
            </a:r>
          </a:p>
        </p:txBody>
      </p:sp>
      <p:sp>
        <p:nvSpPr>
          <p:cNvPr id="1305605" name="Rectangle 5"/>
          <p:cNvSpPr>
            <a:spLocks noChangeArrowheads="1"/>
          </p:cNvSpPr>
          <p:nvPr/>
        </p:nvSpPr>
        <p:spPr bwMode="auto">
          <a:xfrm>
            <a:off x="612775" y="2107758"/>
            <a:ext cx="792003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PrintDocument(Document d);</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SendEmail(string recipient, string subject, string text);</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CalculateDistanceBetweenPoints(int x1, int y1, int x2, int y2)</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p:cNvSpPr>
            <a:spLocks noGrp="1" noChangeArrowheads="1"/>
          </p:cNvSpPr>
          <p:nvPr>
            <p:ph type="title"/>
          </p:nvPr>
        </p:nvSpPr>
        <p:spPr/>
        <p:txBody>
          <a:bodyPr/>
          <a:lstStyle/>
          <a:p>
            <a:r>
              <a:rPr lang="en-US" dirty="0"/>
              <a:t>Coupling</a:t>
            </a:r>
            <a:endParaRPr lang="bg-BG"/>
          </a:p>
        </p:txBody>
      </p:sp>
      <p:sp>
        <p:nvSpPr>
          <p:cNvPr id="1306627" name="Rectangle 3"/>
          <p:cNvSpPr>
            <a:spLocks noGrp="1" noChangeArrowheads="1"/>
          </p:cNvSpPr>
          <p:nvPr>
            <p:ph type="body" idx="1"/>
          </p:nvPr>
        </p:nvSpPr>
        <p:spPr/>
        <p:txBody>
          <a:bodyPr/>
          <a:lstStyle/>
          <a:p>
            <a:pPr>
              <a:lnSpc>
                <a:spcPct val="100000"/>
              </a:lnSpc>
            </a:pPr>
            <a:r>
              <a:rPr lang="en-US" dirty="0">
                <a:solidFill>
                  <a:schemeClr val="accent5">
                    <a:lumMod val="20000"/>
                    <a:lumOff val="80000"/>
                  </a:schemeClr>
                </a:solidFill>
              </a:rPr>
              <a:t>Coupling</a:t>
            </a:r>
            <a:r>
              <a:rPr lang="en-US" dirty="0"/>
              <a:t> describes how tightly a class or routine is related to other classes or </a:t>
            </a:r>
            <a:r>
              <a:rPr lang="bg-BG" dirty="0"/>
              <a:t>routines</a:t>
            </a:r>
            <a:endParaRPr lang="en-US" dirty="0"/>
          </a:p>
          <a:p>
            <a:pPr>
              <a:lnSpc>
                <a:spcPct val="100000"/>
              </a:lnSpc>
            </a:pPr>
            <a:r>
              <a:rPr lang="en-US" dirty="0"/>
              <a:t>Coupling must be kept loose</a:t>
            </a:r>
          </a:p>
          <a:p>
            <a:pPr lvl="1">
              <a:lnSpc>
                <a:spcPct val="100000"/>
              </a:lnSpc>
            </a:pPr>
            <a:r>
              <a:rPr lang="en-US" dirty="0"/>
              <a:t>Modules must depend little on each other </a:t>
            </a:r>
          </a:p>
          <a:p>
            <a:pPr lvl="1">
              <a:lnSpc>
                <a:spcPct val="100000"/>
              </a:lnSpc>
            </a:pPr>
            <a:r>
              <a:rPr lang="en-US" dirty="0"/>
              <a:t>All classes and routines must have small, direct, visible, and flexible relations to other classes and routines</a:t>
            </a:r>
          </a:p>
          <a:p>
            <a:pPr lvl="1">
              <a:lnSpc>
                <a:spcPct val="100000"/>
              </a:lnSpc>
            </a:pPr>
            <a:r>
              <a:rPr lang="en-US" dirty="0"/>
              <a:t>One module must be easily used by other modules</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p:cNvSpPr>
            <a:spLocks noGrp="1" noChangeArrowheads="1"/>
          </p:cNvSpPr>
          <p:nvPr>
            <p:ph type="title"/>
          </p:nvPr>
        </p:nvSpPr>
        <p:spPr/>
        <p:txBody>
          <a:bodyPr/>
          <a:lstStyle/>
          <a:p>
            <a:r>
              <a:rPr lang="en-US" dirty="0"/>
              <a:t>Loose and Tight Coupling</a:t>
            </a:r>
            <a:endParaRPr lang="bg-BG"/>
          </a:p>
        </p:txBody>
      </p:sp>
      <p:sp>
        <p:nvSpPr>
          <p:cNvPr id="1307651" name="Rectangle 3"/>
          <p:cNvSpPr>
            <a:spLocks noGrp="1" noChangeArrowheads="1"/>
          </p:cNvSpPr>
          <p:nvPr>
            <p:ph type="body" idx="1"/>
          </p:nvPr>
        </p:nvSpPr>
        <p:spPr>
          <a:xfrm>
            <a:off x="323850" y="1268413"/>
            <a:ext cx="4679950" cy="5329237"/>
          </a:xfrm>
        </p:spPr>
        <p:txBody>
          <a:bodyPr/>
          <a:lstStyle/>
          <a:p>
            <a:pPr>
              <a:lnSpc>
                <a:spcPct val="100000"/>
              </a:lnSpc>
              <a:tabLst>
                <a:tab pos="5200650" algn="l"/>
              </a:tabLst>
            </a:pPr>
            <a:r>
              <a:rPr lang="en-US" sz="2800" dirty="0"/>
              <a:t>Loose Coupling:</a:t>
            </a:r>
          </a:p>
          <a:p>
            <a:pPr lvl="1">
              <a:lnSpc>
                <a:spcPct val="100000"/>
              </a:lnSpc>
              <a:tabLst>
                <a:tab pos="5200650" algn="l"/>
              </a:tabLst>
            </a:pPr>
            <a:r>
              <a:rPr lang="en-US" sz="2600" dirty="0"/>
              <a:t>Easily replace old HDD</a:t>
            </a:r>
          </a:p>
          <a:p>
            <a:pPr lvl="1">
              <a:lnSpc>
                <a:spcPct val="100000"/>
              </a:lnSpc>
              <a:tabLst>
                <a:tab pos="5200650" algn="l"/>
              </a:tabLst>
            </a:pPr>
            <a:r>
              <a:rPr lang="en-US" sz="2600" dirty="0"/>
              <a:t>Easily place this HDD to another motherboard</a:t>
            </a:r>
          </a:p>
          <a:p>
            <a:pPr>
              <a:lnSpc>
                <a:spcPct val="100000"/>
              </a:lnSpc>
              <a:spcBef>
                <a:spcPts val="3600"/>
              </a:spcBef>
              <a:tabLst>
                <a:tab pos="5200650" algn="l"/>
              </a:tabLst>
            </a:pPr>
            <a:r>
              <a:rPr lang="en-US" sz="2800" dirty="0" smtClean="0"/>
              <a:t>Tight </a:t>
            </a:r>
            <a:r>
              <a:rPr lang="en-US" sz="2800" dirty="0"/>
              <a:t>Coupling:</a:t>
            </a:r>
          </a:p>
          <a:p>
            <a:pPr lvl="1">
              <a:lnSpc>
                <a:spcPct val="100000"/>
              </a:lnSpc>
              <a:tabLst>
                <a:tab pos="5200650" algn="l"/>
              </a:tabLst>
            </a:pPr>
            <a:r>
              <a:rPr lang="en-US" sz="2600" dirty="0"/>
              <a:t>Where is the video adapter?</a:t>
            </a:r>
          </a:p>
          <a:p>
            <a:pPr lvl="1">
              <a:lnSpc>
                <a:spcPct val="100000"/>
              </a:lnSpc>
              <a:tabLst>
                <a:tab pos="5200650" algn="l"/>
              </a:tabLst>
            </a:pPr>
            <a:r>
              <a:rPr lang="en-US" sz="2600" dirty="0"/>
              <a:t>Can you change the video controller?</a:t>
            </a:r>
            <a:endParaRPr lang="bg-BG" sz="2600" dirty="0"/>
          </a:p>
        </p:txBody>
      </p:sp>
      <p:pic>
        <p:nvPicPr>
          <p:cNvPr id="1307652" name="Picture 4" descr="termek_266661"/>
          <p:cNvPicPr>
            <a:picLocks noChangeAspect="1" noChangeArrowheads="1"/>
          </p:cNvPicPr>
          <p:nvPr/>
        </p:nvPicPr>
        <p:blipFill>
          <a:blip r:embed="rId2" cstate="print"/>
          <a:srcRect/>
          <a:stretch>
            <a:fillRect/>
          </a:stretch>
        </p:blipFill>
        <p:spPr bwMode="auto">
          <a:xfrm>
            <a:off x="5313363" y="4007766"/>
            <a:ext cx="2763838" cy="2328828"/>
          </a:xfrm>
          <a:prstGeom prst="roundRect">
            <a:avLst>
              <a:gd name="adj" fmla="val 4221"/>
            </a:avLst>
          </a:prstGeom>
          <a:noFill/>
        </p:spPr>
      </p:pic>
      <p:pic>
        <p:nvPicPr>
          <p:cNvPr id="1307653" name="Picture 5" descr="SATA-hdd"/>
          <p:cNvPicPr>
            <a:picLocks noChangeAspect="1" noChangeArrowheads="1"/>
          </p:cNvPicPr>
          <p:nvPr/>
        </p:nvPicPr>
        <p:blipFill>
          <a:blip r:embed="rId3" cstate="print"/>
          <a:srcRect/>
          <a:stretch>
            <a:fillRect/>
          </a:stretch>
        </p:blipFill>
        <p:spPr bwMode="auto">
          <a:xfrm>
            <a:off x="5331772" y="1208705"/>
            <a:ext cx="2745922" cy="2383190"/>
          </a:xfrm>
          <a:prstGeom prst="roundRect">
            <a:avLst>
              <a:gd name="adj" fmla="val 4221"/>
            </a:avLst>
          </a:prstGeom>
          <a:noFill/>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sz="3600" dirty="0"/>
              <a:t>Loose Coupling </a:t>
            </a:r>
            <a:r>
              <a:rPr lang="en-US" sz="3600" dirty="0" smtClean="0"/>
              <a:t>– Example</a:t>
            </a:r>
            <a:endParaRPr lang="en-US" sz="3600" dirty="0"/>
          </a:p>
        </p:txBody>
      </p:sp>
      <p:sp>
        <p:nvSpPr>
          <p:cNvPr id="1308675" name="Rectangle 3"/>
          <p:cNvSpPr>
            <a:spLocks noChangeArrowheads="1"/>
          </p:cNvSpPr>
          <p:nvPr/>
        </p:nvSpPr>
        <p:spPr bwMode="auto">
          <a:xfrm>
            <a:off x="528638" y="982444"/>
            <a:ext cx="8158162" cy="55707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LoadFromFile(string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SaveToFile(string fileName)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Print(Report report)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LooseCouplingExample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Report myReport = new 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myReport.LoadFromFile("C:\\DailyReport.rep");</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Printer.Print(myReport);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p:txBody>
          <a:bodyPr/>
          <a:lstStyle/>
          <a:p>
            <a:r>
              <a:rPr lang="en-US" dirty="0"/>
              <a:t>Tight Coupling </a:t>
            </a:r>
            <a:r>
              <a:rPr lang="en-US" dirty="0" smtClean="0"/>
              <a:t>– Example</a:t>
            </a:r>
            <a:endParaRPr lang="en-US" dirty="0"/>
          </a:p>
        </p:txBody>
      </p:sp>
      <p:sp>
        <p:nvSpPr>
          <p:cNvPr id="1309699" name="Rectangle 3"/>
          <p:cNvSpPr>
            <a:spLocks noChangeArrowheads="1"/>
          </p:cNvSpPr>
          <p:nvPr/>
        </p:nvSpPr>
        <p:spPr bwMode="auto">
          <a:xfrm>
            <a:off x="604838" y="914400"/>
            <a:ext cx="79295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MathParams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double operand;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double result;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MathUtil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Sqrt()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MathParams.result = CalcSqrt(MathParams.operand);</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Example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MathParams.operand = 64;</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MathUtil.Sqrt();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Console.WriteLine(MathParams.result);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p:txBody>
          <a:bodyPr/>
          <a:lstStyle/>
          <a:p>
            <a:r>
              <a:rPr lang="en-US" dirty="0"/>
              <a:t>Spaghetti Code</a:t>
            </a:r>
            <a:endParaRPr lang="bg-BG"/>
          </a:p>
        </p:txBody>
      </p:sp>
      <p:sp>
        <p:nvSpPr>
          <p:cNvPr id="1310723" name="Rectangle 3"/>
          <p:cNvSpPr>
            <a:spLocks noGrp="1" noChangeArrowheads="1"/>
          </p:cNvSpPr>
          <p:nvPr>
            <p:ph type="body" idx="1"/>
          </p:nvPr>
        </p:nvSpPr>
        <p:spPr>
          <a:xfrm>
            <a:off x="228600" y="838200"/>
            <a:ext cx="8610600" cy="1066800"/>
          </a:xfrm>
        </p:spPr>
        <p:txBody>
          <a:bodyPr/>
          <a:lstStyle/>
          <a:p>
            <a:r>
              <a:rPr lang="en-US" dirty="0"/>
              <a:t>Combination of bad cohesion and tight coupling</a:t>
            </a:r>
            <a:endParaRPr lang="bg-BG" dirty="0"/>
          </a:p>
        </p:txBody>
      </p:sp>
      <p:sp>
        <p:nvSpPr>
          <p:cNvPr id="1310724" name="Rectangle 4"/>
          <p:cNvSpPr>
            <a:spLocks noChangeArrowheads="1"/>
          </p:cNvSpPr>
          <p:nvPr/>
        </p:nvSpPr>
        <p:spPr bwMode="auto">
          <a:xfrm>
            <a:off x="604838" y="1905000"/>
            <a:ext cx="8005762" cy="455509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InitPrinter()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LoadPrinterDriver(string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SaveReport(string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SetPrinter(string printer)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LoadReport()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CheckReport()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ctrTitle"/>
          </p:nvPr>
        </p:nvSpPr>
        <p:spPr>
          <a:xfrm>
            <a:off x="5013326" y="1371600"/>
            <a:ext cx="3673474" cy="736600"/>
          </a:xfrm>
        </p:spPr>
        <p:txBody>
          <a:bodyPr/>
          <a:lstStyle/>
          <a:p>
            <a:pPr>
              <a:lnSpc>
                <a:spcPct val="110000"/>
              </a:lnSpc>
            </a:pPr>
            <a:r>
              <a:rPr lang="en-US" dirty="0"/>
              <a:t>Inheritance</a:t>
            </a:r>
            <a:endParaRPr lang="bg-BG" dirty="0"/>
          </a:p>
        </p:txBody>
      </p:sp>
      <p:sp>
        <p:nvSpPr>
          <p:cNvPr id="1298435" name="Rectangle 3"/>
          <p:cNvSpPr>
            <a:spLocks noChangeArrowheads="1"/>
          </p:cNvSpPr>
          <p:nvPr/>
        </p:nvSpPr>
        <p:spPr bwMode="auto">
          <a:xfrm>
            <a:off x="1187450" y="3463925"/>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endParaRPr lang="bg-BG" sz="2800">
              <a:effectLst>
                <a:outerShdw blurRad="38100" dist="38100" dir="2700000" algn="tl">
                  <a:srgbClr val="FFFFFF"/>
                </a:outerShdw>
              </a:effectLst>
            </a:endParaRPr>
          </a:p>
        </p:txBody>
      </p:sp>
      <p:pic>
        <p:nvPicPr>
          <p:cNvPr id="20482" name="Picture 2" descr="http://www.in.gov/isdh/files/Autosomal_dominant_inheritance.jpg"/>
          <p:cNvPicPr>
            <a:picLocks noChangeAspect="1" noChangeArrowheads="1"/>
          </p:cNvPicPr>
          <p:nvPr/>
        </p:nvPicPr>
        <p:blipFill>
          <a:blip r:embed="rId3" cstate="print">
            <a:lum contrast="10000"/>
          </a:blip>
          <a:srcRect/>
          <a:stretch>
            <a:fillRect/>
          </a:stretch>
        </p:blipFill>
        <p:spPr bwMode="auto">
          <a:xfrm rot="21395653">
            <a:off x="1044713" y="1400044"/>
            <a:ext cx="3656584" cy="4495800"/>
          </a:xfrm>
          <a:prstGeom prst="roundRect">
            <a:avLst>
              <a:gd name="adj" fmla="val 3873"/>
            </a:avLst>
          </a:prstGeom>
          <a:noFill/>
        </p:spPr>
      </p:pic>
      <p:pic>
        <p:nvPicPr>
          <p:cNvPr id="20484" name="Picture 4" descr="http://www.objectsbydesign.com/projects/umltest/bparanj/TangledInheritance.jpg"/>
          <p:cNvPicPr>
            <a:picLocks noChangeAspect="1" noChangeArrowheads="1"/>
          </p:cNvPicPr>
          <p:nvPr/>
        </p:nvPicPr>
        <p:blipFill>
          <a:blip r:embed="rId4" cstate="print"/>
          <a:srcRect/>
          <a:stretch>
            <a:fillRect/>
          </a:stretch>
        </p:blipFill>
        <p:spPr bwMode="auto">
          <a:xfrm rot="249841">
            <a:off x="5742011" y="2839601"/>
            <a:ext cx="2762250" cy="2943225"/>
          </a:xfrm>
          <a:prstGeom prst="roundRect">
            <a:avLst>
              <a:gd name="adj" fmla="val 3873"/>
            </a:avLst>
          </a:prstGeom>
          <a:noFill/>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a:p>
        </p:txBody>
      </p:sp>
      <p:sp>
        <p:nvSpPr>
          <p:cNvPr id="1233923" name="Rectangle 3"/>
          <p:cNvSpPr>
            <a:spLocks noGrp="1" noChangeArrowheads="1"/>
          </p:cNvSpPr>
          <p:nvPr>
            <p:ph type="body" idx="1"/>
          </p:nvPr>
        </p:nvSpPr>
        <p:spPr/>
        <p:txBody>
          <a:bodyPr/>
          <a:lstStyle/>
          <a:p>
            <a:pPr>
              <a:lnSpc>
                <a:spcPct val="100000"/>
              </a:lnSpc>
            </a:pPr>
            <a:r>
              <a:rPr lang="en-US" dirty="0" smtClean="0">
                <a:solidFill>
                  <a:schemeClr val="accent5">
                    <a:lumMod val="20000"/>
                    <a:lumOff val="80000"/>
                  </a:schemeClr>
                </a:solidFill>
              </a:rPr>
              <a:t>Inheritance</a:t>
            </a:r>
            <a:r>
              <a:rPr lang="en-US" dirty="0" smtClean="0"/>
              <a:t> is the </a:t>
            </a:r>
            <a:r>
              <a:rPr lang="en-US" dirty="0"/>
              <a:t>ability of a class to implicitly gain all members from another class</a:t>
            </a:r>
          </a:p>
          <a:p>
            <a:pPr lvl="1">
              <a:lnSpc>
                <a:spcPct val="100000"/>
              </a:lnSpc>
            </a:pPr>
            <a:r>
              <a:rPr lang="en-US" dirty="0"/>
              <a:t>Inheritance is </a:t>
            </a:r>
            <a:r>
              <a:rPr lang="en-US" dirty="0" smtClean="0"/>
              <a:t>fundamental </a:t>
            </a:r>
            <a:r>
              <a:rPr lang="en-US" dirty="0"/>
              <a:t>concept in OOP</a:t>
            </a:r>
            <a:endParaRPr lang="bg-BG" sz="2600" dirty="0"/>
          </a:p>
          <a:p>
            <a:pPr>
              <a:lnSpc>
                <a:spcPct val="100000"/>
              </a:lnSpc>
            </a:pPr>
            <a:r>
              <a:rPr lang="en-US" dirty="0"/>
              <a:t>The class whose methods are inherited is called </a:t>
            </a:r>
            <a:r>
              <a:rPr lang="en-US" dirty="0">
                <a:solidFill>
                  <a:schemeClr val="accent5">
                    <a:lumMod val="20000"/>
                    <a:lumOff val="80000"/>
                  </a:schemeClr>
                </a:solidFill>
              </a:rPr>
              <a:t>base</a:t>
            </a:r>
            <a:r>
              <a:rPr lang="en-US" dirty="0"/>
              <a:t> (parent) class</a:t>
            </a:r>
            <a:endParaRPr lang="bg-BG" dirty="0"/>
          </a:p>
          <a:p>
            <a:pPr>
              <a:lnSpc>
                <a:spcPct val="100000"/>
              </a:lnSpc>
            </a:pPr>
            <a:r>
              <a:rPr lang="en-US" dirty="0"/>
              <a:t>The class that gains new </a:t>
            </a:r>
            <a:r>
              <a:rPr lang="bg-BG" dirty="0"/>
              <a:t>functionality</a:t>
            </a:r>
            <a:r>
              <a:rPr lang="en-US" dirty="0"/>
              <a:t> is called </a:t>
            </a:r>
            <a:r>
              <a:rPr lang="en-US" dirty="0">
                <a:solidFill>
                  <a:schemeClr val="accent5">
                    <a:lumMod val="20000"/>
                    <a:lumOff val="80000"/>
                  </a:schemeClr>
                </a:solidFill>
              </a:rPr>
              <a:t>derived</a:t>
            </a:r>
            <a:r>
              <a:rPr lang="en-US" dirty="0"/>
              <a:t> (child) </a:t>
            </a:r>
            <a:r>
              <a:rPr lang="en-US" dirty="0" smtClean="0"/>
              <a:t>class</a:t>
            </a:r>
          </a:p>
          <a:p>
            <a:pPr>
              <a:lnSpc>
                <a:spcPct val="100000"/>
              </a:lnSpc>
            </a:pPr>
            <a:r>
              <a:rPr lang="en-US" dirty="0" smtClean="0"/>
              <a:t>Inheritance </a:t>
            </a:r>
            <a:r>
              <a:rPr lang="bg-BG" dirty="0" smtClean="0"/>
              <a:t>establishes an </a:t>
            </a:r>
            <a:r>
              <a:rPr lang="bg-BG" dirty="0" smtClean="0">
                <a:solidFill>
                  <a:schemeClr val="accent5">
                    <a:lumMod val="20000"/>
                    <a:lumOff val="80000"/>
                  </a:schemeClr>
                </a:solidFill>
              </a:rPr>
              <a:t>is-a</a:t>
            </a:r>
            <a:r>
              <a:rPr lang="bg-BG" dirty="0" smtClean="0"/>
              <a:t> relationship </a:t>
            </a:r>
            <a:r>
              <a:rPr lang="en-US" dirty="0" smtClean="0"/>
              <a:t>between classes: A is B</a:t>
            </a:r>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en-US" dirty="0"/>
              <a:t>Inheritance (2)</a:t>
            </a:r>
            <a:endParaRPr lang="bg-BG"/>
          </a:p>
        </p:txBody>
      </p:sp>
      <p:sp>
        <p:nvSpPr>
          <p:cNvPr id="1235971" name="Rectangle 3"/>
          <p:cNvSpPr>
            <a:spLocks noGrp="1" noChangeArrowheads="1"/>
          </p:cNvSpPr>
          <p:nvPr>
            <p:ph type="body" idx="1"/>
          </p:nvPr>
        </p:nvSpPr>
        <p:spPr/>
        <p:txBody>
          <a:bodyPr/>
          <a:lstStyle/>
          <a:p>
            <a:pPr>
              <a:lnSpc>
                <a:spcPct val="100000"/>
              </a:lnSpc>
            </a:pPr>
            <a:r>
              <a:rPr lang="en-US" dirty="0"/>
              <a:t>All class members are </a:t>
            </a:r>
            <a:r>
              <a:rPr lang="en-US" dirty="0" smtClean="0"/>
              <a:t>inherited</a:t>
            </a:r>
          </a:p>
          <a:p>
            <a:pPr lvl="1">
              <a:lnSpc>
                <a:spcPct val="100000"/>
              </a:lnSpc>
            </a:pPr>
            <a:r>
              <a:rPr lang="en-US" dirty="0" smtClean="0">
                <a:solidFill>
                  <a:schemeClr val="accent5">
                    <a:lumMod val="20000"/>
                    <a:lumOff val="80000"/>
                  </a:schemeClr>
                </a:solidFill>
              </a:rPr>
              <a:t>Fields</a:t>
            </a:r>
            <a:r>
              <a:rPr lang="en-US" dirty="0"/>
              <a:t>, </a:t>
            </a:r>
            <a:r>
              <a:rPr lang="en-US" dirty="0">
                <a:solidFill>
                  <a:schemeClr val="accent5">
                    <a:lumMod val="20000"/>
                    <a:lumOff val="80000"/>
                  </a:schemeClr>
                </a:solidFill>
              </a:rPr>
              <a:t>methods</a:t>
            </a:r>
            <a:r>
              <a:rPr lang="en-US" dirty="0"/>
              <a:t>, </a:t>
            </a:r>
            <a:r>
              <a:rPr lang="en-US" dirty="0">
                <a:solidFill>
                  <a:schemeClr val="accent5">
                    <a:lumMod val="20000"/>
                    <a:lumOff val="80000"/>
                  </a:schemeClr>
                </a:solidFill>
              </a:rPr>
              <a:t>properties</a:t>
            </a:r>
            <a:r>
              <a:rPr lang="en-US" dirty="0"/>
              <a:t>, …</a:t>
            </a:r>
          </a:p>
          <a:p>
            <a:pPr>
              <a:lnSpc>
                <a:spcPct val="100000"/>
              </a:lnSpc>
            </a:pPr>
            <a:r>
              <a:rPr lang="en-US" dirty="0"/>
              <a:t>In</a:t>
            </a:r>
            <a:r>
              <a:rPr lang="bg-BG" dirty="0"/>
              <a:t> </a:t>
            </a:r>
            <a:r>
              <a:rPr lang="en-US" dirty="0"/>
              <a:t>C#</a:t>
            </a:r>
            <a:r>
              <a:rPr lang="bg-BG" dirty="0"/>
              <a:t> </a:t>
            </a:r>
            <a:r>
              <a:rPr lang="en-US" dirty="0" smtClean="0"/>
              <a:t>classes </a:t>
            </a:r>
            <a:r>
              <a:rPr lang="en-US" dirty="0"/>
              <a:t>could be inherited</a:t>
            </a:r>
          </a:p>
          <a:p>
            <a:pPr lvl="1">
              <a:lnSpc>
                <a:spcPct val="100000"/>
              </a:lnSpc>
            </a:pPr>
            <a:r>
              <a:rPr lang="en-US" dirty="0"/>
              <a:t>The structures in C#</a:t>
            </a:r>
            <a:r>
              <a:rPr lang="bg-BG" dirty="0"/>
              <a:t> </a:t>
            </a:r>
            <a:r>
              <a:rPr lang="en-US" dirty="0"/>
              <a:t>could not be inherited</a:t>
            </a:r>
            <a:endParaRPr lang="bg-BG" dirty="0"/>
          </a:p>
          <a:p>
            <a:pPr>
              <a:lnSpc>
                <a:spcPct val="100000"/>
              </a:lnSpc>
            </a:pPr>
            <a:r>
              <a:rPr lang="en-US" dirty="0" smtClean="0"/>
              <a:t>Inheritance allows creating deep inheritance </a:t>
            </a:r>
            <a:r>
              <a:rPr lang="en-US" dirty="0"/>
              <a:t>hierarchies</a:t>
            </a:r>
            <a:endParaRPr lang="bg-BG" dirty="0"/>
          </a:p>
          <a:p>
            <a:pPr>
              <a:lnSpc>
                <a:spcPct val="100000"/>
              </a:lnSpc>
            </a:pPr>
            <a:r>
              <a:rPr lang="en-US" dirty="0"/>
              <a:t>In </a:t>
            </a:r>
            <a:r>
              <a:rPr lang="bg-BG" dirty="0"/>
              <a:t>.</a:t>
            </a:r>
            <a:r>
              <a:rPr lang="en-US" dirty="0"/>
              <a:t>NET there is no multiple inheritance, except </a:t>
            </a:r>
            <a:r>
              <a:rPr lang="en-US" dirty="0" smtClean="0"/>
              <a:t>when implementing interfaces</a:t>
            </a:r>
            <a:endParaRPr lang="bg-BG"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2057400" y="157163"/>
            <a:ext cx="6875462" cy="909637"/>
          </a:xfrm>
        </p:spPr>
        <p:txBody>
          <a:bodyPr/>
          <a:lstStyle/>
          <a:p>
            <a:r>
              <a:rPr lang="en-US" dirty="0"/>
              <a:t>How to Define </a:t>
            </a:r>
            <a:r>
              <a:rPr lang="bg-BG" dirty="0"/>
              <a:t>Inheritance</a:t>
            </a:r>
            <a:r>
              <a:rPr lang="en-US" dirty="0"/>
              <a:t>?</a:t>
            </a:r>
            <a:endParaRPr lang="bg-BG" dirty="0"/>
          </a:p>
        </p:txBody>
      </p:sp>
      <p:sp>
        <p:nvSpPr>
          <p:cNvPr id="795651" name="Rectangle 3"/>
          <p:cNvSpPr>
            <a:spLocks noGrp="1" noChangeArrowheads="1"/>
          </p:cNvSpPr>
          <p:nvPr>
            <p:ph type="body" idx="1"/>
          </p:nvPr>
        </p:nvSpPr>
        <p:spPr/>
        <p:txBody>
          <a:bodyPr/>
          <a:lstStyle/>
          <a:p>
            <a:pPr>
              <a:lnSpc>
                <a:spcPct val="100000"/>
              </a:lnSpc>
              <a:spcBef>
                <a:spcPts val="1200"/>
              </a:spcBef>
            </a:pPr>
            <a:r>
              <a:rPr lang="en-US" dirty="0"/>
              <a:t>We must specify the name of the base class after the name of the derived </a:t>
            </a:r>
          </a:p>
          <a:p>
            <a:pPr>
              <a:lnSpc>
                <a:spcPct val="100000"/>
              </a:lnSpc>
              <a:spcBef>
                <a:spcPts val="1200"/>
              </a:spcBef>
            </a:pPr>
            <a:endParaRPr lang="en-US" dirty="0"/>
          </a:p>
          <a:p>
            <a:pPr>
              <a:lnSpc>
                <a:spcPct val="100000"/>
              </a:lnSpc>
              <a:spcBef>
                <a:spcPts val="1200"/>
              </a:spcBef>
            </a:pPr>
            <a:endParaRPr lang="en-US" dirty="0"/>
          </a:p>
          <a:p>
            <a:pPr>
              <a:lnSpc>
                <a:spcPct val="100000"/>
              </a:lnSpc>
              <a:spcBef>
                <a:spcPts val="2400"/>
              </a:spcBef>
            </a:pPr>
            <a:r>
              <a:rPr lang="en-US" dirty="0"/>
              <a:t>In the constructor of the derived class we use the keyword </a:t>
            </a:r>
            <a:r>
              <a:rPr lang="en-US" dirty="0">
                <a:solidFill>
                  <a:schemeClr val="accent5">
                    <a:lumMod val="20000"/>
                    <a:lumOff val="80000"/>
                  </a:schemeClr>
                </a:solidFill>
                <a:latin typeface="Consolas" pitchFamily="49" charset="0"/>
                <a:cs typeface="Consolas" pitchFamily="49" charset="0"/>
              </a:rPr>
              <a:t>base</a:t>
            </a:r>
            <a:r>
              <a:rPr lang="en-US" dirty="0"/>
              <a:t> to invoke the constructor of the base </a:t>
            </a:r>
            <a:r>
              <a:rPr lang="en-US" dirty="0" smtClean="0"/>
              <a:t>class</a:t>
            </a:r>
            <a:endParaRPr lang="bg-BG" dirty="0"/>
          </a:p>
        </p:txBody>
      </p:sp>
      <p:sp>
        <p:nvSpPr>
          <p:cNvPr id="795652" name="Rectangle 4"/>
          <p:cNvSpPr>
            <a:spLocks noChangeArrowheads="1"/>
          </p:cNvSpPr>
          <p:nvPr/>
        </p:nvSpPr>
        <p:spPr bwMode="auto">
          <a:xfrm>
            <a:off x="792163" y="2257961"/>
            <a:ext cx="7596187"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95653" name="Rectangle 5"/>
          <p:cNvSpPr>
            <a:spLocks noChangeArrowheads="1"/>
          </p:cNvSpPr>
          <p:nvPr/>
        </p:nvSpPr>
        <p:spPr bwMode="auto">
          <a:xfrm>
            <a:off x="755650" y="5540514"/>
            <a:ext cx="75961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Simple Class Definition (2)</a:t>
            </a:r>
            <a:endParaRPr lang="bg-BG" dirty="0"/>
          </a:p>
        </p:txBody>
      </p:sp>
      <p:sp>
        <p:nvSpPr>
          <p:cNvPr id="817155" name="Rectangle 3"/>
          <p:cNvSpPr>
            <a:spLocks noChangeArrowheads="1"/>
          </p:cNvSpPr>
          <p:nvPr/>
        </p:nvSpPr>
        <p:spPr bwMode="auto">
          <a:xfrm>
            <a:off x="539750" y="1268413"/>
            <a:ext cx="8070850"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owner = value;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SayMiau()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Console.WriteLine("Miauuuuuuu!");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817157" name="AutoShape 5"/>
          <p:cNvSpPr>
            <a:spLocks noChangeArrowheads="1"/>
          </p:cNvSpPr>
          <p:nvPr/>
        </p:nvSpPr>
        <p:spPr bwMode="auto">
          <a:xfrm>
            <a:off x="5562600" y="2362200"/>
            <a:ext cx="1666875" cy="527804"/>
          </a:xfrm>
          <a:prstGeom prst="wedgeRoundRectCallout">
            <a:avLst>
              <a:gd name="adj1" fmla="val -157606"/>
              <a:gd name="adj2" fmla="val 8231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17158" name="AutoShape 6"/>
          <p:cNvSpPr>
            <a:spLocks noChangeArrowheads="1"/>
          </p:cNvSpPr>
          <p:nvPr/>
        </p:nvSpPr>
        <p:spPr bwMode="auto">
          <a:xfrm>
            <a:off x="1066800" y="4648200"/>
            <a:ext cx="2087562" cy="953453"/>
          </a:xfrm>
          <a:prstGeom prst="wedgeRoundRectCallout">
            <a:avLst>
              <a:gd name="adj1" fmla="val -61881"/>
              <a:gd name="adj2" fmla="val -9435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End of class definition</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84994" name="Picture 2" descr="http://compoundthinking.com/blog/wp-content/uploads/2006/05/simple.jpg"/>
          <p:cNvPicPr>
            <a:picLocks noChangeAspect="1" noChangeArrowheads="1"/>
          </p:cNvPicPr>
          <p:nvPr/>
        </p:nvPicPr>
        <p:blipFill>
          <a:blip r:embed="rId3" cstate="print"/>
          <a:srcRect/>
          <a:stretch>
            <a:fillRect/>
          </a:stretch>
        </p:blipFill>
        <p:spPr bwMode="auto">
          <a:xfrm>
            <a:off x="5410200" y="4876800"/>
            <a:ext cx="3219450" cy="1467810"/>
          </a:xfrm>
          <a:prstGeom prst="roundRect">
            <a:avLst>
              <a:gd name="adj" fmla="val 11875"/>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7" grpId="0" animBg="1"/>
      <p:bldP spid="81715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2057400" y="71438"/>
            <a:ext cx="6948487" cy="909637"/>
          </a:xfrm>
        </p:spPr>
        <p:txBody>
          <a:bodyPr/>
          <a:lstStyle/>
          <a:p>
            <a:r>
              <a:rPr lang="bg-BG" dirty="0" smtClean="0"/>
              <a:t>Inheritance </a:t>
            </a:r>
            <a:r>
              <a:rPr lang="en-US" dirty="0" smtClean="0"/>
              <a:t>– </a:t>
            </a:r>
            <a:r>
              <a:rPr lang="bg-BG" dirty="0" smtClean="0"/>
              <a:t>Example</a:t>
            </a:r>
            <a:endParaRPr lang="bg-BG" dirty="0"/>
          </a:p>
        </p:txBody>
      </p:sp>
      <p:sp>
        <p:nvSpPr>
          <p:cNvPr id="780292" name="Rectangle 4"/>
          <p:cNvSpPr>
            <a:spLocks noChangeArrowheads="1"/>
          </p:cNvSpPr>
          <p:nvPr/>
        </p:nvSpPr>
        <p:spPr bwMode="auto">
          <a:xfrm>
            <a:off x="576262" y="1137821"/>
            <a:ext cx="7958138" cy="52629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Mammal</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Mammal(int 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Age</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age;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age = value;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Sleep()</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Console.WriteLine("Shhh! I'm sleeping!");</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13314" name="Picture 2" descr="http://image.absoluteastronomy.com/images/topicimages/m/ma/mara_(mammal).gif"/>
          <p:cNvPicPr>
            <a:picLocks noChangeAspect="1" noChangeArrowheads="1"/>
          </p:cNvPicPr>
          <p:nvPr/>
        </p:nvPicPr>
        <p:blipFill>
          <a:blip r:embed="rId2" cstate="print">
            <a:lum contrast="20000"/>
          </a:blip>
          <a:srcRect/>
          <a:stretch>
            <a:fillRect/>
          </a:stretch>
        </p:blipFill>
        <p:spPr bwMode="auto">
          <a:xfrm>
            <a:off x="6827004" y="990600"/>
            <a:ext cx="1859796"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xfrm>
            <a:off x="2057400" y="71438"/>
            <a:ext cx="6948487" cy="909637"/>
          </a:xfrm>
          <a:noFill/>
          <a:ln/>
        </p:spPr>
        <p:txBody>
          <a:bodyPr/>
          <a:lstStyle/>
          <a:p>
            <a:r>
              <a:rPr lang="bg-BG" dirty="0" smtClean="0"/>
              <a:t>Inheritance </a:t>
            </a:r>
            <a:r>
              <a:rPr lang="en-US" dirty="0" smtClean="0"/>
              <a:t>– </a:t>
            </a:r>
            <a:r>
              <a:rPr lang="bg-BG" dirty="0" smtClean="0"/>
              <a:t>Example</a:t>
            </a:r>
            <a:r>
              <a:rPr lang="en-US" dirty="0" smtClean="0"/>
              <a:t> (2)</a:t>
            </a:r>
            <a:endParaRPr lang="bg-BG" dirty="0"/>
          </a:p>
        </p:txBody>
      </p:sp>
      <p:sp>
        <p:nvSpPr>
          <p:cNvPr id="781320" name="Rectangle 8"/>
          <p:cNvSpPr>
            <a:spLocks noChangeArrowheads="1"/>
          </p:cNvSpPr>
          <p:nvPr/>
        </p:nvSpPr>
        <p:spPr bwMode="auto">
          <a:xfrm>
            <a:off x="576262" y="838200"/>
            <a:ext cx="8034338" cy="53707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public class Dog : Mammal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private string breed;</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Dog(int age, string breed): base(age)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this.breed = breed;</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string Breed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get { return breed;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set { breed = value;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void WagTail()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Console.WriteLine("Tail wagging...");</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pic>
        <p:nvPicPr>
          <p:cNvPr id="12290" name="Picture 2" descr="http://www.jewelinfo4u.com/images/Gallery/Dog-Necklaces.jpg"/>
          <p:cNvPicPr>
            <a:picLocks noChangeAspect="1" noChangeArrowheads="1"/>
          </p:cNvPicPr>
          <p:nvPr/>
        </p:nvPicPr>
        <p:blipFill>
          <a:blip r:embed="rId3" cstate="print"/>
          <a:srcRect/>
          <a:stretch>
            <a:fillRect/>
          </a:stretch>
        </p:blipFill>
        <p:spPr bwMode="auto">
          <a:xfrm>
            <a:off x="6629400" y="2514600"/>
            <a:ext cx="1925574"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xfrm>
            <a:off x="2057400" y="71438"/>
            <a:ext cx="6948487" cy="909637"/>
          </a:xfrm>
          <a:noFill/>
          <a:ln/>
        </p:spPr>
        <p:txBody>
          <a:bodyPr/>
          <a:lstStyle/>
          <a:p>
            <a:r>
              <a:rPr lang="bg-BG" dirty="0" smtClean="0"/>
              <a:t>Inheritance </a:t>
            </a:r>
            <a:r>
              <a:rPr lang="en-US" dirty="0" smtClean="0"/>
              <a:t>– </a:t>
            </a:r>
            <a:r>
              <a:rPr lang="bg-BG" dirty="0" smtClean="0"/>
              <a:t>Example</a:t>
            </a:r>
            <a:r>
              <a:rPr lang="en-US" dirty="0" smtClean="0"/>
              <a:t> (3)</a:t>
            </a:r>
            <a:endParaRPr lang="bg-BG" dirty="0"/>
          </a:p>
        </p:txBody>
      </p:sp>
      <p:sp>
        <p:nvSpPr>
          <p:cNvPr id="781320" name="Rectangle 8"/>
          <p:cNvSpPr>
            <a:spLocks noChangeArrowheads="1"/>
          </p:cNvSpPr>
          <p:nvPr/>
        </p:nvSpPr>
        <p:spPr bwMode="auto">
          <a:xfrm>
            <a:off x="576262" y="1463219"/>
            <a:ext cx="8034338"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 Create 5 years old mammal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Mamal mamal = new Mamal(5);</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Console.WriteLine(mamal.Age);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mamal.Sleep(); </a:t>
            </a:r>
          </a:p>
          <a:p>
            <a:pPr marL="282575" indent="-282575" eaLnBrk="0" hangingPunct="0">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 Create a bulldog, 3 years old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 dog = new Dog("Bulldog", 3);</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dog.Sleep();</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dog.Age = 4;</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Console.WriteLine("Age: {0}", dog.Age);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Console.WriteLine("Breed: {0}", dog.Breed);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dog.WagTail();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pic>
        <p:nvPicPr>
          <p:cNvPr id="161794" name="Picture 2" descr="http://www.joe-ks.com/archives_mar2002/HotDogs.jpg"/>
          <p:cNvPicPr>
            <a:picLocks noChangeAspect="1" noChangeArrowheads="1"/>
          </p:cNvPicPr>
          <p:nvPr/>
        </p:nvPicPr>
        <p:blipFill>
          <a:blip r:embed="rId2" cstate="print">
            <a:lum contrast="10000"/>
          </a:blip>
          <a:srcRect l="11940" t="4267" r="2985"/>
          <a:stretch>
            <a:fillRect/>
          </a:stretch>
        </p:blipFill>
        <p:spPr bwMode="auto">
          <a:xfrm>
            <a:off x="5638800" y="1121778"/>
            <a:ext cx="3124199" cy="2459622"/>
          </a:xfrm>
          <a:prstGeom prst="roundRect">
            <a:avLst>
              <a:gd name="adj" fmla="val 5428"/>
            </a:avLst>
          </a:prstGeom>
          <a:noFill/>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p:cNvSpPr>
            <a:spLocks noGrp="1" noChangeArrowheads="1"/>
          </p:cNvSpPr>
          <p:nvPr>
            <p:ph type="ctrTitle"/>
          </p:nvPr>
        </p:nvSpPr>
        <p:spPr>
          <a:xfrm>
            <a:off x="1317626" y="1447800"/>
            <a:ext cx="6480175" cy="736600"/>
          </a:xfrm>
        </p:spPr>
        <p:txBody>
          <a:bodyPr/>
          <a:lstStyle/>
          <a:p>
            <a:pPr>
              <a:lnSpc>
                <a:spcPct val="110000"/>
              </a:lnSpc>
            </a:pPr>
            <a:r>
              <a:rPr lang="en-US" dirty="0" smtClean="0"/>
              <a:t>Polymorphism</a:t>
            </a:r>
            <a:endParaRPr lang="bg-BG" dirty="0"/>
          </a:p>
        </p:txBody>
      </p:sp>
      <p:pic>
        <p:nvPicPr>
          <p:cNvPr id="11266" name="Picture 2" descr="http://www.ipresepidivelardita.it/soldatini.jpg"/>
          <p:cNvPicPr>
            <a:picLocks noChangeAspect="1" noChangeArrowheads="1"/>
          </p:cNvPicPr>
          <p:nvPr/>
        </p:nvPicPr>
        <p:blipFill>
          <a:blip r:embed="rId3" cstate="print"/>
          <a:srcRect/>
          <a:stretch>
            <a:fillRect/>
          </a:stretch>
        </p:blipFill>
        <p:spPr bwMode="auto">
          <a:xfrm>
            <a:off x="1044576" y="2743200"/>
            <a:ext cx="7032624" cy="3229448"/>
          </a:xfrm>
          <a:prstGeom prst="roundRect">
            <a:avLst>
              <a:gd name="adj" fmla="val 3497"/>
            </a:avLst>
          </a:prstGeom>
          <a:noFill/>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en-US" dirty="0"/>
              <a:t>Polymorphism</a:t>
            </a:r>
            <a:endParaRPr lang="bg-BG" dirty="0"/>
          </a:p>
        </p:txBody>
      </p:sp>
      <p:sp>
        <p:nvSpPr>
          <p:cNvPr id="1249283" name="Rectangle 3"/>
          <p:cNvSpPr>
            <a:spLocks noGrp="1" noChangeArrowheads="1"/>
          </p:cNvSpPr>
          <p:nvPr>
            <p:ph type="body" idx="1"/>
          </p:nvPr>
        </p:nvSpPr>
        <p:spPr/>
        <p:txBody>
          <a:bodyPr/>
          <a:lstStyle/>
          <a:p>
            <a:pPr>
              <a:lnSpc>
                <a:spcPct val="100000"/>
              </a:lnSpc>
            </a:pPr>
            <a:r>
              <a:rPr lang="en-US" dirty="0">
                <a:solidFill>
                  <a:schemeClr val="accent5">
                    <a:lumMod val="20000"/>
                    <a:lumOff val="80000"/>
                  </a:schemeClr>
                </a:solidFill>
              </a:rPr>
              <a:t>Polymorphism</a:t>
            </a:r>
            <a:r>
              <a:rPr lang="en-US" dirty="0"/>
              <a:t> is </a:t>
            </a:r>
            <a:r>
              <a:rPr lang="en-US" dirty="0" smtClean="0"/>
              <a:t>fundamental concept </a:t>
            </a:r>
            <a:r>
              <a:rPr lang="en-US" dirty="0"/>
              <a:t>in </a:t>
            </a:r>
            <a:br>
              <a:rPr lang="en-US" dirty="0"/>
            </a:br>
            <a:r>
              <a:rPr lang="en-US" dirty="0"/>
              <a:t>OOP</a:t>
            </a:r>
          </a:p>
          <a:p>
            <a:pPr lvl="1">
              <a:lnSpc>
                <a:spcPct val="100000"/>
              </a:lnSpc>
            </a:pPr>
            <a:r>
              <a:rPr lang="en-US" dirty="0"/>
              <a:t>The ability to handle the objects of a specific class as instances of its parent class and to call abstract functionality</a:t>
            </a:r>
            <a:endParaRPr lang="bg-BG" dirty="0"/>
          </a:p>
          <a:p>
            <a:pPr>
              <a:lnSpc>
                <a:spcPct val="100000"/>
              </a:lnSpc>
            </a:pPr>
            <a:r>
              <a:rPr lang="en-US" dirty="0"/>
              <a:t>Polymorphism allows </a:t>
            </a:r>
            <a:r>
              <a:rPr lang="en-US" dirty="0" smtClean="0"/>
              <a:t>creating hierarchies </a:t>
            </a:r>
            <a:r>
              <a:rPr lang="en-US" dirty="0"/>
              <a:t>with more </a:t>
            </a:r>
            <a:r>
              <a:rPr lang="en-US" dirty="0" smtClean="0"/>
              <a:t>valuable logical structure</a:t>
            </a:r>
          </a:p>
          <a:p>
            <a:pPr lvl="1">
              <a:lnSpc>
                <a:spcPct val="100000"/>
              </a:lnSpc>
            </a:pPr>
            <a:r>
              <a:rPr lang="en-US" dirty="0" smtClean="0"/>
              <a:t>Allows invoking abstract functionality without caring how and where it is implemented</a:t>
            </a:r>
            <a:endParaRPr lang="bg-BG"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p:txBody>
          <a:bodyPr/>
          <a:lstStyle/>
          <a:p>
            <a:r>
              <a:rPr lang="en-US" dirty="0"/>
              <a:t>Polymorphism (2)</a:t>
            </a:r>
            <a:endParaRPr lang="bg-BG" dirty="0"/>
          </a:p>
        </p:txBody>
      </p:sp>
      <p:sp>
        <p:nvSpPr>
          <p:cNvPr id="1251331" name="Rectangle 3"/>
          <p:cNvSpPr>
            <a:spLocks noGrp="1" noChangeArrowheads="1"/>
          </p:cNvSpPr>
          <p:nvPr>
            <p:ph type="body" idx="1"/>
          </p:nvPr>
        </p:nvSpPr>
        <p:spPr/>
        <p:txBody>
          <a:bodyPr/>
          <a:lstStyle/>
          <a:p>
            <a:pPr>
              <a:lnSpc>
                <a:spcPct val="100000"/>
              </a:lnSpc>
            </a:pPr>
            <a:r>
              <a:rPr lang="bg-BG" dirty="0"/>
              <a:t>Polymorphism </a:t>
            </a:r>
            <a:r>
              <a:rPr lang="en-US" dirty="0"/>
              <a:t>is usually </a:t>
            </a:r>
            <a:r>
              <a:rPr lang="bg-BG" dirty="0"/>
              <a:t>implemented</a:t>
            </a:r>
            <a:r>
              <a:rPr lang="en-US" dirty="0"/>
              <a:t> </a:t>
            </a:r>
            <a:r>
              <a:rPr lang="bg-BG" dirty="0" smtClean="0"/>
              <a:t>through:</a:t>
            </a:r>
            <a:endParaRPr lang="bg-BG" dirty="0"/>
          </a:p>
          <a:p>
            <a:pPr lvl="1">
              <a:lnSpc>
                <a:spcPct val="100000"/>
              </a:lnSpc>
            </a:pPr>
            <a:r>
              <a:rPr lang="en-US" dirty="0" smtClean="0"/>
              <a:t>Virtual </a:t>
            </a:r>
            <a:r>
              <a:rPr lang="en-US" dirty="0"/>
              <a:t>methods (</a:t>
            </a:r>
            <a:r>
              <a:rPr lang="en-US" dirty="0">
                <a:solidFill>
                  <a:schemeClr val="accent5">
                    <a:lumMod val="20000"/>
                    <a:lumOff val="80000"/>
                  </a:schemeClr>
                </a:solidFill>
                <a:latin typeface="Consolas" pitchFamily="49" charset="0"/>
                <a:cs typeface="Consolas" pitchFamily="49" charset="0"/>
              </a:rPr>
              <a:t>virtual</a:t>
            </a:r>
            <a:r>
              <a:rPr lang="en-US" dirty="0"/>
              <a:t>)</a:t>
            </a:r>
            <a:r>
              <a:rPr lang="bg-BG" dirty="0"/>
              <a:t> </a:t>
            </a:r>
          </a:p>
          <a:p>
            <a:pPr lvl="1">
              <a:lnSpc>
                <a:spcPct val="100000"/>
              </a:lnSpc>
            </a:pPr>
            <a:r>
              <a:rPr lang="en-US" dirty="0" smtClean="0"/>
              <a:t>Abstract </a:t>
            </a:r>
            <a:r>
              <a:rPr lang="en-US" dirty="0"/>
              <a:t>methods</a:t>
            </a:r>
            <a:r>
              <a:rPr lang="bg-BG" dirty="0"/>
              <a:t> (</a:t>
            </a:r>
            <a:r>
              <a:rPr lang="en-US" dirty="0">
                <a:solidFill>
                  <a:schemeClr val="accent5">
                    <a:lumMod val="20000"/>
                    <a:lumOff val="80000"/>
                  </a:schemeClr>
                </a:solidFill>
                <a:latin typeface="Consolas" pitchFamily="49" charset="0"/>
                <a:cs typeface="Consolas" pitchFamily="49" charset="0"/>
              </a:rPr>
              <a:t>abstract</a:t>
            </a:r>
            <a:r>
              <a:rPr lang="bg-BG" dirty="0"/>
              <a:t>)</a:t>
            </a:r>
          </a:p>
          <a:p>
            <a:pPr lvl="1">
              <a:lnSpc>
                <a:spcPct val="100000"/>
              </a:lnSpc>
            </a:pPr>
            <a:r>
              <a:rPr lang="en-US" dirty="0" smtClean="0"/>
              <a:t>Methods from an interface </a:t>
            </a:r>
            <a:r>
              <a:rPr lang="bg-BG" dirty="0" smtClean="0"/>
              <a:t>(</a:t>
            </a:r>
            <a:r>
              <a:rPr lang="en-US" dirty="0">
                <a:solidFill>
                  <a:schemeClr val="accent5">
                    <a:lumMod val="20000"/>
                    <a:lumOff val="80000"/>
                  </a:schemeClr>
                </a:solidFill>
                <a:latin typeface="Consolas" pitchFamily="49" charset="0"/>
                <a:cs typeface="Consolas" pitchFamily="49" charset="0"/>
              </a:rPr>
              <a:t>interface</a:t>
            </a:r>
            <a:r>
              <a:rPr lang="bg-BG" dirty="0"/>
              <a:t>)</a:t>
            </a:r>
          </a:p>
          <a:p>
            <a:pPr>
              <a:lnSpc>
                <a:spcPct val="100000"/>
              </a:lnSpc>
            </a:pPr>
            <a:r>
              <a:rPr lang="en-US" dirty="0"/>
              <a:t>In</a:t>
            </a:r>
            <a:r>
              <a:rPr lang="bg-BG" dirty="0"/>
              <a:t> </a:t>
            </a:r>
            <a:r>
              <a:rPr lang="en-US" dirty="0"/>
              <a:t>C# to override virtual method the keyword </a:t>
            </a:r>
            <a:r>
              <a:rPr lang="en-US" dirty="0">
                <a:solidFill>
                  <a:schemeClr val="accent5">
                    <a:lumMod val="20000"/>
                    <a:lumOff val="80000"/>
                  </a:schemeClr>
                </a:solidFill>
                <a:latin typeface="Consolas" pitchFamily="49" charset="0"/>
                <a:cs typeface="Consolas" pitchFamily="49" charset="0"/>
              </a:rPr>
              <a:t>override</a:t>
            </a:r>
            <a:r>
              <a:rPr lang="en-US" dirty="0"/>
              <a:t> is used</a:t>
            </a:r>
          </a:p>
          <a:p>
            <a:pPr>
              <a:lnSpc>
                <a:spcPct val="100000"/>
              </a:lnSpc>
            </a:pPr>
            <a:r>
              <a:rPr lang="en-US" dirty="0"/>
              <a:t>C#</a:t>
            </a:r>
            <a:r>
              <a:rPr lang="bg-BG" dirty="0"/>
              <a:t> </a:t>
            </a:r>
            <a:r>
              <a:rPr lang="en-US" dirty="0"/>
              <a:t>allows </a:t>
            </a:r>
            <a:r>
              <a:rPr lang="en-US" dirty="0" smtClean="0"/>
              <a:t>hiding virtual </a:t>
            </a:r>
            <a:r>
              <a:rPr lang="en-US" dirty="0"/>
              <a:t>methods in derived </a:t>
            </a:r>
            <a:r>
              <a:rPr lang="en-US" dirty="0" smtClean="0"/>
              <a:t>classes by the </a:t>
            </a:r>
            <a:r>
              <a:rPr lang="en-US" dirty="0"/>
              <a:t>keyword </a:t>
            </a:r>
            <a:r>
              <a:rPr lang="en-US" dirty="0" smtClean="0">
                <a:solidFill>
                  <a:schemeClr val="accent5">
                    <a:lumMod val="20000"/>
                    <a:lumOff val="80000"/>
                  </a:schemeClr>
                </a:solidFill>
                <a:latin typeface="Consolas" pitchFamily="49" charset="0"/>
                <a:cs typeface="Consolas" pitchFamily="49" charset="0"/>
              </a:rPr>
              <a:t>new</a:t>
            </a:r>
            <a:endParaRPr lang="bg-BG" dirty="0">
              <a:latin typeface="Courier New" pitchFamily="49"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Grp="1" noChangeArrowheads="1"/>
          </p:cNvSpPr>
          <p:nvPr>
            <p:ph type="title"/>
          </p:nvPr>
        </p:nvSpPr>
        <p:spPr>
          <a:xfrm>
            <a:off x="1905000" y="71438"/>
            <a:ext cx="7059613" cy="909637"/>
          </a:xfrm>
        </p:spPr>
        <p:txBody>
          <a:bodyPr/>
          <a:lstStyle/>
          <a:p>
            <a:r>
              <a:rPr lang="en-US" dirty="0"/>
              <a:t>Polymorphism </a:t>
            </a:r>
            <a:r>
              <a:rPr lang="bg-BG" dirty="0"/>
              <a:t>– </a:t>
            </a:r>
            <a:r>
              <a:rPr lang="en-US" dirty="0"/>
              <a:t>Example</a:t>
            </a:r>
            <a:r>
              <a:rPr lang="bg-BG" dirty="0"/>
              <a:t> </a:t>
            </a:r>
          </a:p>
        </p:txBody>
      </p:sp>
      <p:sp>
        <p:nvSpPr>
          <p:cNvPr id="1252355" name="Rectangle 3"/>
          <p:cNvSpPr>
            <a:spLocks noChangeArrowheads="1"/>
          </p:cNvSpPr>
          <p:nvPr/>
        </p:nvSpPr>
        <p:spPr bwMode="auto">
          <a:xfrm>
            <a:off x="581026" y="1088577"/>
            <a:ext cx="7953374" cy="55751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Person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virtual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Trainer :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trainer.");</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Student :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student.");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150" name="Picture 6" descr="http://psalmtrees.files.wordpress.com/2009/08/dna.jpg"/>
          <p:cNvPicPr>
            <a:picLocks noChangeAspect="1" noChangeArrowheads="1"/>
          </p:cNvPicPr>
          <p:nvPr/>
        </p:nvPicPr>
        <p:blipFill>
          <a:blip r:embed="rId3" cstate="print"/>
          <a:srcRect/>
          <a:stretch>
            <a:fillRect/>
          </a:stretch>
        </p:blipFill>
        <p:spPr bwMode="auto">
          <a:xfrm>
            <a:off x="6705600" y="990600"/>
            <a:ext cx="19812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ChangeArrowheads="1"/>
          </p:cNvSpPr>
          <p:nvPr>
            <p:ph type="title"/>
          </p:nvPr>
        </p:nvSpPr>
        <p:spPr>
          <a:xfrm>
            <a:off x="1905000" y="71438"/>
            <a:ext cx="7059613" cy="909637"/>
          </a:xfrm>
        </p:spPr>
        <p:txBody>
          <a:bodyPr/>
          <a:lstStyle/>
          <a:p>
            <a:r>
              <a:rPr lang="en-US" dirty="0"/>
              <a:t>Polymorphism </a:t>
            </a:r>
            <a:r>
              <a:rPr lang="bg-BG" dirty="0"/>
              <a:t>– </a:t>
            </a:r>
            <a:r>
              <a:rPr lang="en-US" dirty="0" smtClean="0"/>
              <a:t>Example (2)</a:t>
            </a:r>
            <a:endParaRPr lang="bg-BG" dirty="0"/>
          </a:p>
        </p:txBody>
      </p:sp>
      <p:sp>
        <p:nvSpPr>
          <p:cNvPr id="1254403" name="Rectangle 3"/>
          <p:cNvSpPr>
            <a:spLocks noChangeArrowheads="1"/>
          </p:cNvSpPr>
          <p:nvPr/>
        </p:nvSpPr>
        <p:spPr bwMode="auto">
          <a:xfrm>
            <a:off x="692150" y="1219200"/>
            <a:ext cx="776605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Person[] persons =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Person(),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Trainer(),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Student()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(Person p in persons)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person.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trainer.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student.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4" name="Picture 2" descr="http://technofriends.files.wordpress.com/2008/02/polymorphism.gif"/>
          <p:cNvPicPr>
            <a:picLocks noChangeAspect="1" noChangeArrowheads="1"/>
          </p:cNvPicPr>
          <p:nvPr/>
        </p:nvPicPr>
        <p:blipFill>
          <a:blip r:embed="rId3" cstate="print"/>
          <a:srcRect/>
          <a:stretch>
            <a:fillRect/>
          </a:stretch>
        </p:blipFill>
        <p:spPr bwMode="auto">
          <a:xfrm>
            <a:off x="5550408" y="1066800"/>
            <a:ext cx="3031236" cy="2971800"/>
          </a:xfrm>
          <a:prstGeom prst="roundRect">
            <a:avLst>
              <a:gd name="adj" fmla="val 5218"/>
            </a:avLst>
          </a:prstGeom>
          <a:noFill/>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Homework</a:t>
            </a:r>
            <a:endParaRPr lang="bg-BG" sz="4000" dirty="0"/>
          </a:p>
        </p:txBody>
      </p:sp>
      <p:sp>
        <p:nvSpPr>
          <p:cNvPr id="594947" name="Rectangle 3"/>
          <p:cNvSpPr>
            <a:spLocks noGrp="1" noChangeArrowheads="1"/>
          </p:cNvSpPr>
          <p:nvPr>
            <p:ph idx="1"/>
          </p:nvPr>
        </p:nvSpPr>
        <p:spPr>
          <a:xfrm>
            <a:off x="228600" y="914400"/>
            <a:ext cx="8686800" cy="5715000"/>
          </a:xfrm>
          <a:prstGeom prst="rect">
            <a:avLst/>
          </a:prstGeom>
        </p:spPr>
        <p:txBody>
          <a:bodyPr/>
          <a:lstStyle/>
          <a:p>
            <a:pPr marL="446088" indent="-446088">
              <a:lnSpc>
                <a:spcPct val="100000"/>
              </a:lnSpc>
              <a:buFont typeface="+mj-lt"/>
              <a:buAutoNum type="arabicPeriod"/>
              <a:tabLst/>
            </a:pPr>
            <a:r>
              <a:rPr lang="en-US" sz="3000" dirty="0">
                <a:solidFill>
                  <a:srgbClr val="EBFFD2"/>
                </a:solidFill>
              </a:rPr>
              <a:t>We are given a school. In the school </a:t>
            </a:r>
            <a:r>
              <a:rPr lang="en-US" sz="3000" dirty="0" smtClean="0">
                <a:solidFill>
                  <a:srgbClr val="EBFFD2"/>
                </a:solidFill>
              </a:rPr>
              <a:t>there are </a:t>
            </a:r>
            <a:r>
              <a:rPr lang="en-US" sz="3000" dirty="0">
                <a:solidFill>
                  <a:srgbClr val="EBFFD2"/>
                </a:solidFill>
              </a:rPr>
              <a:t>classes of students. Each class has </a:t>
            </a:r>
            <a:r>
              <a:rPr lang="en-US" sz="3000" dirty="0" smtClean="0">
                <a:solidFill>
                  <a:srgbClr val="EBFFD2"/>
                </a:solidFill>
              </a:rPr>
              <a:t>a set </a:t>
            </a:r>
            <a:r>
              <a:rPr lang="en-US" sz="3000" dirty="0">
                <a:solidFill>
                  <a:srgbClr val="EBFFD2"/>
                </a:solidFill>
              </a:rPr>
              <a:t>of teachers. Each teacher teaches a </a:t>
            </a:r>
            <a:r>
              <a:rPr lang="en-US" sz="3000" dirty="0" smtClean="0">
                <a:solidFill>
                  <a:srgbClr val="EBFFD2"/>
                </a:solidFill>
              </a:rPr>
              <a:t>set of </a:t>
            </a:r>
            <a:r>
              <a:rPr lang="en-US" sz="3000" dirty="0">
                <a:solidFill>
                  <a:srgbClr val="EBFFD2"/>
                </a:solidFill>
              </a:rPr>
              <a:t>disciplines. Students have name and unique class number. </a:t>
            </a:r>
            <a:r>
              <a:rPr lang="en-US" sz="3000" dirty="0" smtClean="0">
                <a:solidFill>
                  <a:srgbClr val="EBFFD2"/>
                </a:solidFill>
              </a:rPr>
              <a:t>Classes </a:t>
            </a:r>
            <a:r>
              <a:rPr lang="en-US" sz="3000" dirty="0">
                <a:solidFill>
                  <a:srgbClr val="EBFFD2"/>
                </a:solidFill>
              </a:rPr>
              <a:t>have unique text identifier. Teachers have name. </a:t>
            </a:r>
            <a:r>
              <a:rPr lang="en-US" sz="3000" dirty="0" smtClean="0">
                <a:solidFill>
                  <a:srgbClr val="EBFFD2"/>
                </a:solidFill>
              </a:rPr>
              <a:t>Disciplines </a:t>
            </a:r>
            <a:r>
              <a:rPr lang="en-US" sz="3000" dirty="0">
                <a:solidFill>
                  <a:srgbClr val="EBFFD2"/>
                </a:solidFill>
              </a:rPr>
              <a:t>have name, number of lectures and number of exercises. Both teachers </a:t>
            </a:r>
            <a:r>
              <a:rPr lang="en-US" sz="3000" dirty="0" smtClean="0">
                <a:solidFill>
                  <a:srgbClr val="EBFFD2"/>
                </a:solidFill>
              </a:rPr>
              <a:t>and </a:t>
            </a:r>
            <a:r>
              <a:rPr lang="en-US" sz="3000" dirty="0">
                <a:solidFill>
                  <a:srgbClr val="EBFFD2"/>
                </a:solidFill>
              </a:rPr>
              <a:t>students are people.</a:t>
            </a:r>
          </a:p>
          <a:p>
            <a:pPr marL="446088" indent="-446088">
              <a:lnSpc>
                <a:spcPct val="100000"/>
              </a:lnSpc>
              <a:buFontTx/>
              <a:buNone/>
              <a:tabLst/>
            </a:pPr>
            <a:r>
              <a:rPr lang="en-US" sz="3000" dirty="0">
                <a:solidFill>
                  <a:srgbClr val="EBFFD2"/>
                </a:solidFill>
              </a:rPr>
              <a:t>	</a:t>
            </a:r>
            <a:r>
              <a:rPr lang="en-US" sz="3000" dirty="0" smtClean="0">
                <a:solidFill>
                  <a:srgbClr val="EBFFD2"/>
                </a:solidFill>
              </a:rPr>
              <a:t>Your </a:t>
            </a:r>
            <a:r>
              <a:rPr lang="en-US" sz="3000" dirty="0">
                <a:solidFill>
                  <a:srgbClr val="EBFFD2"/>
                </a:solidFill>
              </a:rPr>
              <a:t>task is to identify the classes (in terms of </a:t>
            </a:r>
            <a:r>
              <a:rPr lang="en-US" sz="3000" dirty="0" smtClean="0">
                <a:solidFill>
                  <a:srgbClr val="EBFFD2"/>
                </a:solidFill>
              </a:rPr>
              <a:t> OOP</a:t>
            </a:r>
            <a:r>
              <a:rPr lang="en-US" sz="3000" dirty="0">
                <a:solidFill>
                  <a:srgbClr val="EBFFD2"/>
                </a:solidFill>
              </a:rPr>
              <a:t>) and their attributes and </a:t>
            </a:r>
            <a:r>
              <a:rPr lang="en-US" sz="3000" dirty="0" smtClean="0">
                <a:solidFill>
                  <a:srgbClr val="EBFFD2"/>
                </a:solidFill>
              </a:rPr>
              <a:t>operations, define the class hierarchy.</a:t>
            </a:r>
            <a:endParaRPr lang="bg-BG" sz="30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88</a:t>
            </a:fld>
            <a:endParaRPr lang="en-US" sz="1100" dirty="0"/>
          </a:p>
        </p:txBody>
      </p:sp>
    </p:spTree>
    <p:extLst>
      <p:ext uri="{BB962C8B-B14F-4D97-AF65-F5344CB8AC3E}">
        <p14:creationId xmlns:p14="http://schemas.microsoft.com/office/powerpoint/2010/main" val="337397562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defRPr/>
            </a:pPr>
            <a:r>
              <a:rPr lang="en-US" dirty="0"/>
              <a:t>Homework </a:t>
            </a:r>
            <a:r>
              <a:rPr lang="en-US" sz="4000" dirty="0" smtClean="0"/>
              <a:t>(2)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dirty="0" smtClean="0"/>
              <a:t>Define class </a:t>
            </a:r>
            <a:r>
              <a:rPr lang="en-US" dirty="0" smtClean="0">
                <a:solidFill>
                  <a:schemeClr val="accent5">
                    <a:lumMod val="20000"/>
                    <a:lumOff val="80000"/>
                  </a:schemeClr>
                </a:solidFill>
                <a:latin typeface="Consolas" pitchFamily="49" charset="0"/>
                <a:cs typeface="Consolas" pitchFamily="49" charset="0"/>
              </a:rPr>
              <a:t>Human</a:t>
            </a:r>
            <a:r>
              <a:rPr lang="en-US" dirty="0" smtClean="0"/>
              <a:t> with first name and last name. Define new class </a:t>
            </a:r>
            <a:r>
              <a:rPr lang="en-US" dirty="0" smtClean="0">
                <a:solidFill>
                  <a:schemeClr val="accent5">
                    <a:lumMod val="20000"/>
                    <a:lumOff val="80000"/>
                  </a:schemeClr>
                </a:solidFill>
                <a:latin typeface="Consolas" pitchFamily="49" charset="0"/>
                <a:cs typeface="Consolas" pitchFamily="49" charset="0"/>
              </a:rPr>
              <a:t>Student</a:t>
            </a:r>
            <a:r>
              <a:rPr lang="en-US" dirty="0" smtClean="0"/>
              <a:t> which is derived from </a:t>
            </a:r>
            <a:r>
              <a:rPr lang="en-US" dirty="0" smtClean="0">
                <a:solidFill>
                  <a:schemeClr val="accent5">
                    <a:lumMod val="20000"/>
                    <a:lumOff val="80000"/>
                  </a:schemeClr>
                </a:solidFill>
                <a:latin typeface="Consolas" pitchFamily="49" charset="0"/>
                <a:cs typeface="Consolas" pitchFamily="49" charset="0"/>
              </a:rPr>
              <a:t>Human</a:t>
            </a:r>
            <a:r>
              <a:rPr lang="en-US" dirty="0" smtClean="0"/>
              <a:t> and has new field – </a:t>
            </a:r>
            <a:r>
              <a:rPr lang="en-US" dirty="0" smtClean="0">
                <a:solidFill>
                  <a:schemeClr val="accent5">
                    <a:lumMod val="20000"/>
                    <a:lumOff val="80000"/>
                  </a:schemeClr>
                </a:solidFill>
                <a:latin typeface="Consolas" pitchFamily="49" charset="0"/>
                <a:cs typeface="Consolas" pitchFamily="49" charset="0"/>
              </a:rPr>
              <a:t>grade</a:t>
            </a:r>
            <a:r>
              <a:rPr lang="en-US" dirty="0" smtClean="0"/>
              <a:t>. Define class </a:t>
            </a:r>
            <a:r>
              <a:rPr lang="en-US" dirty="0" smtClean="0">
                <a:solidFill>
                  <a:schemeClr val="accent5">
                    <a:lumMod val="20000"/>
                    <a:lumOff val="80000"/>
                  </a:schemeClr>
                </a:solidFill>
                <a:latin typeface="Consolas" pitchFamily="49" charset="0"/>
                <a:cs typeface="Consolas" pitchFamily="49" charset="0"/>
              </a:rPr>
              <a:t>Worker</a:t>
            </a:r>
            <a:r>
              <a:rPr lang="en-US" dirty="0" smtClean="0"/>
              <a:t> derived from </a:t>
            </a:r>
            <a:r>
              <a:rPr lang="en-US" dirty="0" smtClean="0">
                <a:solidFill>
                  <a:schemeClr val="accent5">
                    <a:lumMod val="20000"/>
                    <a:lumOff val="80000"/>
                  </a:schemeClr>
                </a:solidFill>
                <a:latin typeface="Consolas" pitchFamily="49" charset="0"/>
                <a:cs typeface="Consolas" pitchFamily="49" charset="0"/>
              </a:rPr>
              <a:t>Human</a:t>
            </a:r>
            <a:r>
              <a:rPr lang="en-US" dirty="0" smtClean="0"/>
              <a:t> with new field </a:t>
            </a:r>
            <a:r>
              <a:rPr lang="en-US" noProof="1" smtClean="0">
                <a:solidFill>
                  <a:schemeClr val="accent5">
                    <a:lumMod val="20000"/>
                    <a:lumOff val="80000"/>
                  </a:schemeClr>
                </a:solidFill>
                <a:latin typeface="Consolas" pitchFamily="49" charset="0"/>
                <a:cs typeface="Consolas" pitchFamily="49" charset="0"/>
              </a:rPr>
              <a:t>weekSalary</a:t>
            </a:r>
            <a:r>
              <a:rPr lang="en-US" dirty="0" smtClean="0"/>
              <a:t> and work-hours per day and method </a:t>
            </a:r>
            <a:r>
              <a:rPr lang="en-US" noProof="1" smtClean="0">
                <a:solidFill>
                  <a:schemeClr val="accent5">
                    <a:lumMod val="20000"/>
                    <a:lumOff val="80000"/>
                  </a:schemeClr>
                </a:solidFill>
                <a:latin typeface="Consolas" pitchFamily="49" charset="0"/>
                <a:cs typeface="Consolas" pitchFamily="49" charset="0"/>
              </a:rPr>
              <a:t>MoneyPerHour</a:t>
            </a:r>
            <a:r>
              <a:rPr lang="en-US" dirty="0" smtClean="0">
                <a:solidFill>
                  <a:schemeClr val="accent5">
                    <a:lumMod val="20000"/>
                    <a:lumOff val="80000"/>
                  </a:schemeClr>
                </a:solidFill>
                <a:latin typeface="Consolas" pitchFamily="49" charset="0"/>
                <a:cs typeface="Consolas" pitchFamily="49" charset="0"/>
              </a:rPr>
              <a:t>()</a:t>
            </a:r>
            <a:r>
              <a:rPr lang="en-US" dirty="0" smtClean="0"/>
              <a:t> that returns money earned by hour by the worker. Define the proper constructors and properties for this hierarchy. Initialize an array of 10 students and sort them by grade in ascending order. Initialize an array of 10 workers and sort them by money per hour in descending order.</a:t>
            </a:r>
            <a:endParaRPr lang="en-US"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89</a:t>
            </a:fld>
            <a:endParaRPr lang="en-US" sz="1100" dirty="0"/>
          </a:p>
        </p:txBody>
      </p:sp>
    </p:spTree>
    <p:extLst>
      <p:ext uri="{BB962C8B-B14F-4D97-AF65-F5344CB8AC3E}">
        <p14:creationId xmlns:p14="http://schemas.microsoft.com/office/powerpoint/2010/main" val="11337921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smtClean="0"/>
              <a:t>Class Definition and Members</a:t>
            </a:r>
            <a:endParaRPr lang="bg-BG" dirty="0"/>
          </a:p>
        </p:txBody>
      </p:sp>
      <p:sp>
        <p:nvSpPr>
          <p:cNvPr id="606211" name="Rectangle 3"/>
          <p:cNvSpPr>
            <a:spLocks noGrp="1" noChangeArrowheads="1"/>
          </p:cNvSpPr>
          <p:nvPr>
            <p:ph type="body" idx="1"/>
          </p:nvPr>
        </p:nvSpPr>
        <p:spPr/>
        <p:txBody>
          <a:bodyPr/>
          <a:lstStyle/>
          <a:p>
            <a:pPr marL="361950" indent="-361950">
              <a:lnSpc>
                <a:spcPct val="100000"/>
              </a:lnSpc>
              <a:tabLst/>
            </a:pPr>
            <a:r>
              <a:rPr lang="en-US" dirty="0" smtClean="0"/>
              <a:t>Class definition consists of:</a:t>
            </a:r>
          </a:p>
          <a:p>
            <a:pPr marL="709613" lvl="1" indent="-361950">
              <a:lnSpc>
                <a:spcPct val="100000"/>
              </a:lnSpc>
            </a:pPr>
            <a:r>
              <a:rPr lang="en-US" dirty="0" smtClean="0"/>
              <a:t>Class </a:t>
            </a:r>
            <a:r>
              <a:rPr lang="en-US" dirty="0"/>
              <a:t>declaration</a:t>
            </a:r>
          </a:p>
          <a:p>
            <a:pPr marL="709613" lvl="1" indent="-361950">
              <a:lnSpc>
                <a:spcPct val="100000"/>
              </a:lnSpc>
            </a:pPr>
            <a:r>
              <a:rPr lang="en-US" dirty="0"/>
              <a:t>Inherited class or implemented interfaces</a:t>
            </a:r>
          </a:p>
          <a:p>
            <a:pPr marL="709613" lvl="1" indent="-361950">
              <a:lnSpc>
                <a:spcPct val="100000"/>
              </a:lnSpc>
            </a:pPr>
            <a:r>
              <a:rPr lang="en-US" dirty="0"/>
              <a:t>Fields (static or not)</a:t>
            </a:r>
          </a:p>
          <a:p>
            <a:pPr marL="709613" lvl="1" indent="-361950">
              <a:lnSpc>
                <a:spcPct val="100000"/>
              </a:lnSpc>
            </a:pPr>
            <a:r>
              <a:rPr lang="en-US" dirty="0"/>
              <a:t>Constructors (static or not)</a:t>
            </a:r>
          </a:p>
          <a:p>
            <a:pPr marL="709613" lvl="1" indent="-361950">
              <a:lnSpc>
                <a:spcPct val="100000"/>
              </a:lnSpc>
            </a:pPr>
            <a:r>
              <a:rPr lang="en-US" dirty="0"/>
              <a:t>Properties (static or not)</a:t>
            </a:r>
          </a:p>
          <a:p>
            <a:pPr marL="709613" lvl="1" indent="-361950">
              <a:lnSpc>
                <a:spcPct val="100000"/>
              </a:lnSpc>
            </a:pPr>
            <a:r>
              <a:rPr lang="en-US" dirty="0"/>
              <a:t>Methods (static or not)</a:t>
            </a:r>
          </a:p>
          <a:p>
            <a:pPr marL="709613" lvl="1" indent="-361950">
              <a:lnSpc>
                <a:spcPct val="100000"/>
              </a:lnSpc>
            </a:pPr>
            <a:r>
              <a:rPr lang="en-US" dirty="0"/>
              <a:t>Events, inner types, etc.</a:t>
            </a:r>
          </a:p>
        </p:txBody>
      </p:sp>
      <p:pic>
        <p:nvPicPr>
          <p:cNvPr id="82945" name="Picture 1" descr="C:\Trash\abstract-shit.png"/>
          <p:cNvPicPr>
            <a:picLocks noChangeAspect="1" noChangeArrowheads="1"/>
          </p:cNvPicPr>
          <p:nvPr/>
        </p:nvPicPr>
        <p:blipFill>
          <a:blip r:embed="rId3" cstate="print"/>
          <a:srcRect/>
          <a:stretch>
            <a:fillRect/>
          </a:stretch>
        </p:blipFill>
        <p:spPr bwMode="auto">
          <a:xfrm>
            <a:off x="5867400" y="3810000"/>
            <a:ext cx="2857500" cy="2647950"/>
          </a:xfrm>
          <a:prstGeom prst="rect">
            <a:avLst/>
          </a:prstGeom>
          <a:noFill/>
          <a:effectLst>
            <a:softEdge rad="12700"/>
          </a:effectLst>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defRPr/>
            </a:pPr>
            <a:r>
              <a:rPr lang="en-US" dirty="0"/>
              <a:t>Homework </a:t>
            </a:r>
            <a:r>
              <a:rPr lang="en-US" dirty="0" smtClean="0"/>
              <a:t>(3)</a:t>
            </a:r>
            <a:endParaRPr lang="bg-BG" sz="4000" dirty="0"/>
          </a:p>
        </p:txBody>
      </p:sp>
      <p:sp>
        <p:nvSpPr>
          <p:cNvPr id="594947" name="Rectangle 3"/>
          <p:cNvSpPr>
            <a:spLocks noGrp="1" noChangeArrowheads="1"/>
          </p:cNvSpPr>
          <p:nvPr>
            <p:ph idx="1"/>
          </p:nvPr>
        </p:nvSpPr>
        <p:spPr>
          <a:xfrm>
            <a:off x="228600" y="990600"/>
            <a:ext cx="8763000" cy="5715000"/>
          </a:xfrm>
          <a:prstGeom prst="rect">
            <a:avLst/>
          </a:prstGeom>
        </p:spPr>
        <p:txBody>
          <a:bodyPr/>
          <a:lstStyle/>
          <a:p>
            <a:pPr marL="446088" indent="-446088">
              <a:lnSpc>
                <a:spcPct val="100000"/>
              </a:lnSpc>
              <a:buFont typeface="+mj-lt"/>
              <a:buAutoNum type="arabicPeriod" startAt="3"/>
              <a:tabLst/>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Shape</a:t>
            </a:r>
            <a:r>
              <a:rPr lang="en-US" sz="2800" dirty="0" smtClean="0"/>
              <a:t> with only one abstract method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and fields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Define two new classes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that implement the </a:t>
            </a:r>
            <a:r>
              <a:rPr lang="en-US" sz="2800" dirty="0" smtClean="0">
                <a:solidFill>
                  <a:schemeClr val="accent5">
                    <a:lumMod val="20000"/>
                    <a:lumOff val="80000"/>
                  </a:schemeClr>
                </a:solidFill>
                <a:latin typeface="Consolas" pitchFamily="49" charset="0"/>
                <a:cs typeface="Consolas" pitchFamily="49" charset="0"/>
              </a:rPr>
              <a:t>virtual</a:t>
            </a:r>
            <a:r>
              <a:rPr lang="en-US" sz="2800" dirty="0" smtClean="0"/>
              <a:t> method and return the surface of the figure (height*width for rectangle and height*width/2 for triangle). Define class </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and suitable constructor so that on initialization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must be kept equal to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implement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method. Write a program that tests the behavior of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method for different shapes</a:t>
            </a:r>
            <a:r>
              <a:rPr lang="bg-BG" sz="2800" dirty="0" smtClean="0"/>
              <a:t>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stored in an array.</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90</a:t>
            </a:fld>
            <a:endParaRPr lang="en-US" sz="1100" dirty="0"/>
          </a:p>
        </p:txBody>
      </p:sp>
    </p:spTree>
    <p:extLst>
      <p:ext uri="{BB962C8B-B14F-4D97-AF65-F5344CB8AC3E}">
        <p14:creationId xmlns:p14="http://schemas.microsoft.com/office/powerpoint/2010/main" val="1282656221"/>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defRPr/>
            </a:pPr>
            <a:r>
              <a:rPr lang="en-US" dirty="0"/>
              <a:t>Homework </a:t>
            </a:r>
            <a:r>
              <a:rPr lang="en-US" dirty="0" smtClean="0"/>
              <a:t>(4)</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indent="-446088">
              <a:lnSpc>
                <a:spcPct val="100000"/>
              </a:lnSpc>
              <a:buFont typeface="+mj-lt"/>
              <a:buAutoNum type="arabicPeriod" startAt="4"/>
              <a:tabLst/>
            </a:pPr>
            <a:r>
              <a:rPr lang="en-US" sz="3000" dirty="0" smtClean="0"/>
              <a:t>Create a hierarchy </a:t>
            </a:r>
            <a:r>
              <a:rPr lang="en-US" sz="3000" dirty="0" smtClean="0">
                <a:solidFill>
                  <a:schemeClr val="accent5">
                    <a:lumMod val="20000"/>
                    <a:lumOff val="80000"/>
                  </a:schemeClr>
                </a:solidFill>
                <a:latin typeface="Consolas" pitchFamily="49" charset="0"/>
                <a:cs typeface="Consolas" pitchFamily="49" charset="0"/>
              </a:rPr>
              <a:t>Dog</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Frog</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Cat</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Kitten</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Tomcat</a:t>
            </a:r>
            <a:r>
              <a:rPr lang="en-US" sz="3000" dirty="0" smtClean="0"/>
              <a:t> and define suitable constructors and methods according to the following rules: all of this are Animals. Kittens and tomcats are cats. All animals are described by age, name and sex. Kittens can be only female and tomcats can be only male. Each animal produce a sound. Create arrays of different kinds of animals and calculate the average age of each kind of animal using static methods. Create static method in the animal class that identifies the animal by its sound.</a:t>
            </a:r>
            <a:endParaRPr lang="en-US" sz="30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91</a:t>
            </a:fld>
            <a:endParaRPr lang="en-US" sz="1100" dirty="0"/>
          </a:p>
        </p:txBody>
      </p:sp>
    </p:spTree>
    <p:extLst>
      <p:ext uri="{BB962C8B-B14F-4D97-AF65-F5344CB8AC3E}">
        <p14:creationId xmlns:p14="http://schemas.microsoft.com/office/powerpoint/2010/main" val="114490908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8600" y="2657853"/>
            <a:ext cx="4471326" cy="1107996"/>
          </a:xfrm>
          <a:prstGeom prst="rect">
            <a:avLst/>
          </a:prstGeom>
        </p:spPr>
        <p:txBody>
          <a:bodyPr wrap="square">
            <a:spAutoFit/>
          </a:bodyPr>
          <a:lstStyle/>
          <a:p>
            <a:pPr algn="ctr">
              <a:buFontTx/>
              <a:buNone/>
            </a:pPr>
            <a:r>
              <a:rPr lang="en-US" sz="6600" b="1" dirty="0" smtClean="0"/>
              <a:t>Questions?</a:t>
            </a:r>
            <a:endParaRPr lang="bg-BG" sz="6600" b="1" dirty="0"/>
          </a:p>
        </p:txBody>
      </p:sp>
      <p:pic>
        <p:nvPicPr>
          <p:cNvPr id="58370" name="Picture 2" descr="http://bp2.blogger.com/_Khl4_roRjxE/R-u4vrznNZI/AAAAAAAAAww/2TzrbPzcSF4/s320/questionmarks.jpg"/>
          <p:cNvPicPr>
            <a:picLocks noChangeAspect="1" noChangeArrowheads="1"/>
          </p:cNvPicPr>
          <p:nvPr/>
        </p:nvPicPr>
        <p:blipFill>
          <a:blip r:embed="rId2" cstate="print"/>
          <a:srcRect t="3721"/>
          <a:stretch>
            <a:fillRect/>
          </a:stretch>
        </p:blipFill>
        <p:spPr bwMode="auto">
          <a:xfrm rot="21204060">
            <a:off x="887688" y="1972053"/>
            <a:ext cx="2720424" cy="3943350"/>
          </a:xfrm>
          <a:prstGeom prst="roundRect">
            <a:avLst>
              <a:gd name="adj" fmla="val 5217"/>
            </a:avLst>
          </a:prstGeom>
          <a:noFill/>
        </p:spPr>
      </p:pic>
      <p:sp>
        <p:nvSpPr>
          <p:cNvPr id="6" name="Title 4"/>
          <p:cNvSpPr>
            <a:spLocks noGrp="1"/>
          </p:cNvSpPr>
          <p:nvPr>
            <p:ph type="title"/>
          </p:nvPr>
        </p:nvSpPr>
        <p:spPr>
          <a:xfrm>
            <a:off x="2438400" y="152400"/>
            <a:ext cx="6477000" cy="1066800"/>
          </a:xfrm>
        </p:spPr>
        <p:txBody>
          <a:bodyPr/>
          <a:lstStyle/>
          <a:p>
            <a:r>
              <a:rPr lang="en-US" dirty="0" smtClean="0"/>
              <a:t>Object-Oriented Programming with C#</a:t>
            </a:r>
            <a:endParaRPr lang="en-US" dirty="0"/>
          </a:p>
        </p:txBody>
      </p:sp>
      <p:sp>
        <p:nvSpPr>
          <p:cNvPr id="5" name="TextBox 4"/>
          <p:cNvSpPr txBox="1"/>
          <p:nvPr/>
        </p:nvSpPr>
        <p:spPr>
          <a:xfrm rot="9535351" flipH="1">
            <a:off x="4341655" y="4049274"/>
            <a:ext cx="949687" cy="1862048"/>
          </a:xfrm>
          <a:prstGeom prst="rect">
            <a:avLst/>
          </a:prstGeom>
          <a:noFill/>
        </p:spPr>
        <p:txBody>
          <a:bodyPr wrap="square" rtlCol="0">
            <a:spAutoFit/>
            <a:scene3d>
              <a:camera prst="isometricOffAxis1Right"/>
              <a:lightRig rig="threePt" dir="t"/>
            </a:scene3d>
            <a:sp3d extrusionH="57150">
              <a:bevelT w="38100" h="38100"/>
            </a:sp3d>
          </a:bodyPr>
          <a:lstStyle/>
          <a:p>
            <a:r>
              <a:rPr lang="en-US" sz="11500" dirty="0" smtClean="0">
                <a:solidFill>
                  <a:schemeClr val="accent5">
                    <a:lumMod val="60000"/>
                    <a:lumOff val="40000"/>
                  </a:schemeClr>
                </a:solidFill>
                <a:effectLst>
                  <a:reflection blurRad="6350" stA="55000" endA="300" endPos="45500" dir="5400000" sy="-100000" algn="bl" rotWithShape="0"/>
                </a:effectLst>
              </a:rPr>
              <a:t>?</a:t>
            </a:r>
            <a:endParaRPr lang="en-US" sz="11500" dirty="0">
              <a:solidFill>
                <a:schemeClr val="accent5">
                  <a:lumMod val="60000"/>
                  <a:lumOff val="40000"/>
                </a:schemeClr>
              </a:solidFill>
              <a:effectLst>
                <a:reflection blurRad="6350" stA="55000" endA="300" endPos="45500" dir="5400000" sy="-100000" algn="bl" rotWithShape="0"/>
              </a:effectLst>
            </a:endParaRPr>
          </a:p>
        </p:txBody>
      </p:sp>
      <p:sp>
        <p:nvSpPr>
          <p:cNvPr id="7" name="TextBox 6"/>
          <p:cNvSpPr txBox="1"/>
          <p:nvPr/>
        </p:nvSpPr>
        <p:spPr>
          <a:xfrm rot="1186146" flipH="1">
            <a:off x="6109757" y="5233401"/>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8" name="TextBox 7"/>
          <p:cNvSpPr txBox="1"/>
          <p:nvPr/>
        </p:nvSpPr>
        <p:spPr>
          <a:xfrm rot="17269785" flipH="1">
            <a:off x="6974975" y="3604033"/>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9" name="TextBox 8"/>
          <p:cNvSpPr txBox="1"/>
          <p:nvPr/>
        </p:nvSpPr>
        <p:spPr>
          <a:xfrm rot="12627025" flipH="1">
            <a:off x="5528586" y="3914824"/>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cSld>
  <p:clrMapOvr>
    <a:masterClrMapping/>
  </p:clrMapOvr>
  <p:transition/>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1274</TotalTime>
  <Words>6284</Words>
  <Application>Microsoft Office PowerPoint</Application>
  <PresentationFormat>On-screen Show (4:3)</PresentationFormat>
  <Paragraphs>1090</Paragraphs>
  <Slides>92</Slides>
  <Notes>61</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Telerik Master Template</vt:lpstr>
      <vt:lpstr>Object-Oriented Programming with C#</vt:lpstr>
      <vt:lpstr>Table of Contents</vt:lpstr>
      <vt:lpstr>OOP and .NET</vt:lpstr>
      <vt:lpstr>Defining Classes </vt:lpstr>
      <vt:lpstr>Classes in OOP</vt:lpstr>
      <vt:lpstr>Classes in C#</vt:lpstr>
      <vt:lpstr>Simple Class Definition</vt:lpstr>
      <vt:lpstr>Simple Class Definition (2)</vt:lpstr>
      <vt:lpstr>Class Definition and Members</vt:lpstr>
      <vt:lpstr>Access Modifiers</vt:lpstr>
      <vt:lpstr>Access Modifiers</vt:lpstr>
      <vt:lpstr>Defining Classes</vt:lpstr>
      <vt:lpstr>Task: Define Class Dog</vt:lpstr>
      <vt:lpstr>Defining Class Dog – Example</vt:lpstr>
      <vt:lpstr>Defining Class Dog – Example (2)</vt:lpstr>
      <vt:lpstr>Using Classes and Objects</vt:lpstr>
      <vt:lpstr>Using Classes</vt:lpstr>
      <vt:lpstr>How to Use Classes (Non-static)?</vt:lpstr>
      <vt:lpstr>Task: Dog Meeting</vt:lpstr>
      <vt:lpstr>Dog Meeting – Example</vt:lpstr>
      <vt:lpstr>Constructors</vt:lpstr>
      <vt:lpstr>What is Constructor?</vt:lpstr>
      <vt:lpstr>Defining Constructors</vt:lpstr>
      <vt:lpstr>Defining Constructors (2)</vt:lpstr>
      <vt:lpstr>Constructors and Initialization</vt:lpstr>
      <vt:lpstr>Chaining Constructors Calls</vt:lpstr>
      <vt:lpstr>Fields, Constants and  and Properties</vt:lpstr>
      <vt:lpstr>Fields</vt:lpstr>
      <vt:lpstr>Constants</vt:lpstr>
      <vt:lpstr>Read-Only Fields</vt:lpstr>
      <vt:lpstr>The Role of Properties</vt:lpstr>
      <vt:lpstr>Defining Properties in C#</vt:lpstr>
      <vt:lpstr>Defining Properties – Example</vt:lpstr>
      <vt:lpstr>Dynamic Properties</vt:lpstr>
      <vt:lpstr>Automatic Properties</vt:lpstr>
      <vt:lpstr>Static Members</vt:lpstr>
      <vt:lpstr>Static Members</vt:lpstr>
      <vt:lpstr>Static vs. Non-Static</vt:lpstr>
      <vt:lpstr>Static Members – Example</vt:lpstr>
      <vt:lpstr>Static Members – Example (2)</vt:lpstr>
      <vt:lpstr>Structures</vt:lpstr>
      <vt:lpstr>Structures</vt:lpstr>
      <vt:lpstr>Structures – Example </vt:lpstr>
      <vt:lpstr>When to Use Structures?</vt:lpstr>
      <vt:lpstr>Delegates and Events</vt:lpstr>
      <vt:lpstr>What are Delegates?</vt:lpstr>
      <vt:lpstr>What are Delegates? (2)</vt:lpstr>
      <vt:lpstr>Delegates – Example</vt:lpstr>
      <vt:lpstr>Anonymous Methods</vt:lpstr>
      <vt:lpstr>Using Delegates: Standard Way</vt:lpstr>
      <vt:lpstr>Using Anonymous Methods</vt:lpstr>
      <vt:lpstr>Events</vt:lpstr>
      <vt:lpstr>Events in .NET</vt:lpstr>
      <vt:lpstr>Events in .NET (2)</vt:lpstr>
      <vt:lpstr>Events vs. Delegates</vt:lpstr>
      <vt:lpstr>System.EventHandler Delegate</vt:lpstr>
      <vt:lpstr>EventHandler – Example</vt:lpstr>
      <vt:lpstr>Interfaces and Abstract Classes</vt:lpstr>
      <vt:lpstr>Interfaces</vt:lpstr>
      <vt:lpstr>Interfaces – Example</vt:lpstr>
      <vt:lpstr>Interfaces – Example (2)</vt:lpstr>
      <vt:lpstr>Interface Implementation</vt:lpstr>
      <vt:lpstr>Interface Implementation – Example</vt:lpstr>
      <vt:lpstr>Abstract Classes</vt:lpstr>
      <vt:lpstr>Abstract Class – Example</vt:lpstr>
      <vt:lpstr>Cohesion and Coupling</vt:lpstr>
      <vt:lpstr>Cohesion</vt:lpstr>
      <vt:lpstr>Good and Bad Cohesion</vt:lpstr>
      <vt:lpstr>Strong Cohesion</vt:lpstr>
      <vt:lpstr>Bad Cohesion</vt:lpstr>
      <vt:lpstr>Coupling</vt:lpstr>
      <vt:lpstr>Loose and Tight Coupling</vt:lpstr>
      <vt:lpstr>Loose Coupling – Example</vt:lpstr>
      <vt:lpstr>Tight Coupling – Example</vt:lpstr>
      <vt:lpstr>Spaghetti Code</vt:lpstr>
      <vt:lpstr>Inheritance</vt:lpstr>
      <vt:lpstr>Inheritance</vt:lpstr>
      <vt:lpstr>Inheritance (2)</vt:lpstr>
      <vt:lpstr>How to Define Inheritance?</vt:lpstr>
      <vt:lpstr>Inheritance – Example</vt:lpstr>
      <vt:lpstr>Inheritance – Example (2)</vt:lpstr>
      <vt:lpstr>Inheritance – Example (3)</vt:lpstr>
      <vt:lpstr>Polymorphism</vt:lpstr>
      <vt:lpstr>Polymorphism</vt:lpstr>
      <vt:lpstr>Polymorphism (2)</vt:lpstr>
      <vt:lpstr>Polymorphism – Example </vt:lpstr>
      <vt:lpstr>Polymorphism – Example (2)</vt:lpstr>
      <vt:lpstr>Homework</vt:lpstr>
      <vt:lpstr>Homework (2)</vt:lpstr>
      <vt:lpstr>Homework (3)</vt:lpstr>
      <vt:lpstr>Homework (4)</vt:lpstr>
      <vt:lpstr>Object-Oriented Programming with C#</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with C#</dc:title>
  <dc:creator>Svetlin Nakov</dc:creator>
  <cp:lastModifiedBy>Minkov</cp:lastModifiedBy>
  <cp:revision>418</cp:revision>
  <dcterms:created xsi:type="dcterms:W3CDTF">2007-12-08T16:03:35Z</dcterms:created>
  <dcterms:modified xsi:type="dcterms:W3CDTF">2011-10-31T14:54:23Z</dcterms:modified>
</cp:coreProperties>
</file>