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54BD5-217D-F65A-D678-1B5666EE2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584F71-2433-09A7-DEF8-004E8ADEB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6CF7C-4E4A-5ECC-8A8A-8D11CF86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24BF2-C8B2-5A9E-68B8-2B59C726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EDF3C-FA4E-1F05-5D00-905FFF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72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0F9F1-F50D-F9F4-B053-18364053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ABA614-E9F3-0A3C-C5AC-41EB718C5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9D8E9-88BB-48B7-9C46-C15E535D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F588A-9FC0-B620-E6B3-0BA3CEA8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A3A39-044E-F92F-CA0E-9DC8E579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7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C7A9C-682D-570C-8037-1E49094E5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BD8C3C-9CC4-1DD9-A44E-037614AD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7BDEB-D925-9908-CB0F-8258C63F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7087D-E748-2341-CE3B-07D03790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A9EA-072E-9110-9621-F35FC3BC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6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E929-71FE-31D8-DAF4-BB93233A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80E90-3392-52CF-14F0-74F6A482E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582AA-C0F0-97B5-51BB-EDB877A1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87C3F-84CF-8FD4-DF66-6851BBAA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AE7FB-1EC0-9510-9EEC-BA36EE5F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676C-9C7B-59A5-9E22-A59F48DA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F4A7F-EFFB-0BE4-668A-F30DF222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57BE5A-B415-7A9F-9FD2-9D142156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82F22-4802-68FB-1609-3B5C377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36994-39DD-D5A0-DB0C-F1BA2C20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68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8E1E9-440A-F337-2724-5DD29C98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B3D49-484E-BA68-7C9E-6C20320F6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3B6D52-58FE-2B1D-6096-E2EE751EF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905F80-5FB2-48F9-6379-6369D83D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975D4-FD10-241F-C310-D760CEEC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6FC0C4-136C-602D-BDCD-8A64A20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5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F309E-3E4B-CAB0-2819-9D759548D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C7BAD8-6E22-228A-1576-32CE5795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0184A-83B0-DEEE-DC87-F588A6351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ADC522-CC23-A61C-370F-E8F6F6ADA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6B2B57-C039-FF75-60CB-8EEA452C4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4F706C-2137-BE27-C7B2-827A8811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7EE145-98E6-ACA3-85AE-BE07B032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F6A4C6-D19C-575C-DFD6-B968A13F7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6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83075-799B-3CA3-B937-087AF960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56F326-F1CB-B578-C6B2-569EA35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0C1C55-F0C0-5D3F-860B-EBCA004B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F91318-6BB1-5FAC-EDD0-B957166E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14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F25BE0-A684-4542-DB12-2FF10003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BFC265-1861-491C-E415-9E43A49E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0DACEE-DCA7-8A95-8700-2F521918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08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9C52-7AA4-8613-6CB7-F831E469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4B388-5B58-F009-3DC6-E30B9C92C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A4B0E-40F5-D74B-1A63-02CE4CE91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05E7A6-B38A-E1AA-E136-594DDD3B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18A96-6890-0B7D-A503-F10CF7BC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F3929-7DE5-64A6-71EC-BD5DB41C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81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02CD8-20D6-2DD2-2180-DD0245CE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C51EE12-005D-494F-DD41-773A67C0E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C11EFA-3155-0B5C-74A4-2B2189126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8F66DE-00A0-B81C-2F65-4B127C07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12075D-1A09-ECE8-F72C-81D72A63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05A94-DE99-668D-AE2D-658BA84B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30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33BE3F-FF28-6820-1B7B-F136E201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052BA-86BC-79D0-EB5B-8531215E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9578B-0842-4D25-88B0-197C8D6AC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1DE67-5D79-4541-969D-4C4F711CEEAE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853D7-97D1-B0F3-AD36-439C339C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2D2BF-5F53-5109-EE39-FA45A967A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FB5D7-AF4C-4ACF-8765-EE39D28324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0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1.png"/><Relationship Id="rId55" Type="http://schemas.openxmlformats.org/officeDocument/2006/relationships/image" Target="../media/image6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image" Target="../media/image4.jpeg"/><Relationship Id="rId58" Type="http://schemas.openxmlformats.org/officeDocument/2006/relationships/image" Target="../media/image9.png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image" Target="../media/image7.png"/><Relationship Id="rId8" Type="http://schemas.openxmlformats.org/officeDocument/2006/relationships/tags" Target="../tags/tag8.xml"/><Relationship Id="rId51" Type="http://schemas.openxmlformats.org/officeDocument/2006/relationships/image" Target="../media/image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image" Target="../media/image10.png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2.xml"/><Relationship Id="rId57" Type="http://schemas.openxmlformats.org/officeDocument/2006/relationships/image" Target="../media/image8.png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tags" Target="../tags/tag7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0"/>
          <a:stretch>
            <a:fillRect/>
          </a:stretch>
        </p:blipFill>
        <p:spPr>
          <a:xfrm>
            <a:off x="9942940" y="3804644"/>
            <a:ext cx="919480" cy="935990"/>
          </a:xfrm>
          <a:prstGeom prst="rect">
            <a:avLst/>
          </a:prstGeom>
        </p:spPr>
      </p:pic>
      <p:sp>
        <p:nvSpPr>
          <p:cNvPr id="46" name="文本框 45"/>
          <p:cNvSpPr txBox="1"/>
          <p:nvPr>
            <p:custDataLst>
              <p:tags r:id="rId2"/>
            </p:custDataLst>
          </p:nvPr>
        </p:nvSpPr>
        <p:spPr>
          <a:xfrm>
            <a:off x="1848485" y="2364105"/>
            <a:ext cx="1323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UCF dataset</a:t>
            </a:r>
          </a:p>
        </p:txBody>
      </p:sp>
      <p:cxnSp>
        <p:nvCxnSpPr>
          <p:cNvPr id="10" name="直接箭头连接符 9"/>
          <p:cNvCxnSpPr/>
          <p:nvPr>
            <p:custDataLst>
              <p:tags r:id="rId3"/>
            </p:custDataLst>
          </p:nvPr>
        </p:nvCxnSpPr>
        <p:spPr>
          <a:xfrm flipV="1">
            <a:off x="3052445" y="1882140"/>
            <a:ext cx="859155" cy="146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906395" y="1424305"/>
            <a:ext cx="10661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shadow </a:t>
            </a:r>
          </a:p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detection</a:t>
            </a:r>
          </a:p>
        </p:txBody>
      </p:sp>
      <p:pic>
        <p:nvPicPr>
          <p:cNvPr id="19" name="图片 18" descr="04822305_1281_2561_1537_28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51"/>
          <a:stretch>
            <a:fillRect/>
          </a:stretch>
        </p:blipFill>
        <p:spPr>
          <a:xfrm>
            <a:off x="3997960" y="1454150"/>
            <a:ext cx="926465" cy="926465"/>
          </a:xfrm>
          <a:prstGeom prst="rect">
            <a:avLst/>
          </a:prstGeom>
        </p:spPr>
      </p:pic>
      <p:pic>
        <p:nvPicPr>
          <p:cNvPr id="22" name="图片 21" descr="04822305_1281_2561_1537_28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2033905" y="1454785"/>
            <a:ext cx="926465" cy="926465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3775075" y="2380615"/>
            <a:ext cx="1323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original mask</a:t>
            </a:r>
          </a:p>
        </p:txBody>
      </p:sp>
      <p:cxnSp>
        <p:nvCxnSpPr>
          <p:cNvPr id="24" name="直接箭头连接符 23"/>
          <p:cNvCxnSpPr/>
          <p:nvPr>
            <p:custDataLst>
              <p:tags r:id="rId8"/>
            </p:custDataLst>
          </p:nvPr>
        </p:nvCxnSpPr>
        <p:spPr>
          <a:xfrm>
            <a:off x="5005070" y="1910080"/>
            <a:ext cx="715010" cy="127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9"/>
            </p:custDataLst>
          </p:nvPr>
        </p:nvSpPr>
        <p:spPr>
          <a:xfrm>
            <a:off x="4888230" y="1569720"/>
            <a:ext cx="948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preprocess</a:t>
            </a:r>
          </a:p>
        </p:txBody>
      </p:sp>
      <p:pic>
        <p:nvPicPr>
          <p:cNvPr id="27" name="图片 26" descr="image_transformed2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5777230" y="1454785"/>
            <a:ext cx="925830" cy="925830"/>
          </a:xfrm>
          <a:prstGeom prst="rect">
            <a:avLst/>
          </a:prstGeom>
        </p:spPr>
      </p:pic>
      <p:sp>
        <p:nvSpPr>
          <p:cNvPr id="30" name="文本框 29"/>
          <p:cNvSpPr txBox="1"/>
          <p:nvPr>
            <p:custDataLst>
              <p:tags r:id="rId10"/>
            </p:custDataLst>
          </p:nvPr>
        </p:nvSpPr>
        <p:spPr>
          <a:xfrm>
            <a:off x="5534025" y="2381250"/>
            <a:ext cx="1323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processed mask</a:t>
            </a:r>
          </a:p>
        </p:txBody>
      </p:sp>
      <p:cxnSp>
        <p:nvCxnSpPr>
          <p:cNvPr id="32" name="直接箭头连接符 31"/>
          <p:cNvCxnSpPr/>
          <p:nvPr>
            <p:custDataLst>
              <p:tags r:id="rId11"/>
            </p:custDataLst>
          </p:nvPr>
        </p:nvCxnSpPr>
        <p:spPr>
          <a:xfrm>
            <a:off x="6808470" y="1916430"/>
            <a:ext cx="1059180" cy="190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>
          <a:xfrm>
            <a:off x="6652260" y="1426845"/>
            <a:ext cx="1343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shadow parameters</a:t>
            </a:r>
          </a:p>
        </p:txBody>
      </p:sp>
      <p:sp>
        <p:nvSpPr>
          <p:cNvPr id="34" name="矩形 33"/>
          <p:cNvSpPr/>
          <p:nvPr/>
        </p:nvSpPr>
        <p:spPr>
          <a:xfrm>
            <a:off x="7918450" y="749935"/>
            <a:ext cx="1186815" cy="205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shadow class</a:t>
            </a:r>
            <a:endParaRPr lang="en-US" altLang="zh-CN" sz="1200" baseline="-25000" dirty="0"/>
          </a:p>
        </p:txBody>
      </p:sp>
      <p:sp>
        <p:nvSpPr>
          <p:cNvPr id="35" name="矩形 34"/>
          <p:cNvSpPr/>
          <p:nvPr>
            <p:custDataLst>
              <p:tags r:id="rId13"/>
            </p:custDataLst>
          </p:nvPr>
        </p:nvSpPr>
        <p:spPr>
          <a:xfrm>
            <a:off x="7918450" y="1024255"/>
            <a:ext cx="1186815" cy="215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center position</a:t>
            </a:r>
            <a:endParaRPr lang="en-US" altLang="zh-CN" sz="1200" baseline="-25000" dirty="0"/>
          </a:p>
        </p:txBody>
      </p:sp>
      <p:sp>
        <p:nvSpPr>
          <p:cNvPr id="36" name="矩形 35"/>
          <p:cNvSpPr/>
          <p:nvPr>
            <p:custDataLst>
              <p:tags r:id="rId14"/>
            </p:custDataLst>
          </p:nvPr>
        </p:nvSpPr>
        <p:spPr>
          <a:xfrm>
            <a:off x="7923530" y="1309370"/>
            <a:ext cx="1179830" cy="215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shadow shape</a:t>
            </a:r>
            <a:endParaRPr lang="en-US" altLang="zh-CN" sz="1200" baseline="-25000" dirty="0"/>
          </a:p>
        </p:txBody>
      </p:sp>
      <p:sp>
        <p:nvSpPr>
          <p:cNvPr id="37" name="矩形 36"/>
          <p:cNvSpPr/>
          <p:nvPr>
            <p:custDataLst>
              <p:tags r:id="rId15"/>
            </p:custDataLst>
          </p:nvPr>
        </p:nvSpPr>
        <p:spPr>
          <a:xfrm>
            <a:off x="7924800" y="1879600"/>
            <a:ext cx="1178560" cy="215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shadow color</a:t>
            </a:r>
            <a:endParaRPr lang="en-US" altLang="zh-CN" sz="1200" baseline="-25000" dirty="0"/>
          </a:p>
        </p:txBody>
      </p:sp>
      <p:sp>
        <p:nvSpPr>
          <p:cNvPr id="38" name="矩形 37"/>
          <p:cNvSpPr/>
          <p:nvPr>
            <p:custDataLst>
              <p:tags r:id="rId16"/>
            </p:custDataLst>
          </p:nvPr>
        </p:nvSpPr>
        <p:spPr>
          <a:xfrm>
            <a:off x="7918450" y="1594485"/>
            <a:ext cx="1186815" cy="215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rotation angle</a:t>
            </a:r>
            <a:endParaRPr lang="en-US" altLang="zh-CN" sz="1200" baseline="-25000" dirty="0"/>
          </a:p>
        </p:txBody>
      </p:sp>
      <p:sp>
        <p:nvSpPr>
          <p:cNvPr id="39" name="矩形 38"/>
          <p:cNvSpPr/>
          <p:nvPr>
            <p:custDataLst>
              <p:tags r:id="rId17"/>
            </p:custDataLst>
          </p:nvPr>
        </p:nvSpPr>
        <p:spPr>
          <a:xfrm>
            <a:off x="7918450" y="2164715"/>
            <a:ext cx="1184910" cy="2159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shadow area</a:t>
            </a:r>
            <a:endParaRPr lang="en-US" altLang="zh-CN" sz="1200" baseline="-25000"/>
          </a:p>
        </p:txBody>
      </p:sp>
      <p:cxnSp>
        <p:nvCxnSpPr>
          <p:cNvPr id="47" name="直接箭头连接符 46"/>
          <p:cNvCxnSpPr/>
          <p:nvPr>
            <p:custDataLst>
              <p:tags r:id="rId18"/>
            </p:custDataLst>
          </p:nvPr>
        </p:nvCxnSpPr>
        <p:spPr>
          <a:xfrm>
            <a:off x="9224645" y="1925955"/>
            <a:ext cx="681355" cy="317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>
            <p:custDataLst>
              <p:tags r:id="rId19"/>
            </p:custDataLst>
          </p:nvPr>
        </p:nvSpPr>
        <p:spPr>
          <a:xfrm>
            <a:off x="8046720" y="2426970"/>
            <a:ext cx="882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parameters</a:t>
            </a:r>
          </a:p>
        </p:txBody>
      </p:sp>
      <p:sp>
        <p:nvSpPr>
          <p:cNvPr id="57" name="文本框 56"/>
          <p:cNvSpPr txBox="1"/>
          <p:nvPr>
            <p:custDataLst>
              <p:tags r:id="rId20"/>
            </p:custDataLst>
          </p:nvPr>
        </p:nvSpPr>
        <p:spPr>
          <a:xfrm>
            <a:off x="9713484" y="4750684"/>
            <a:ext cx="1323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MAR20 dataset</a:t>
            </a:r>
          </a:p>
        </p:txBody>
      </p:sp>
      <p:pic>
        <p:nvPicPr>
          <p:cNvPr id="58" name="图片 57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54"/>
          <a:stretch>
            <a:fillRect/>
          </a:stretch>
        </p:blipFill>
        <p:spPr>
          <a:xfrm>
            <a:off x="9925050" y="1240155"/>
            <a:ext cx="918845" cy="936625"/>
          </a:xfrm>
          <a:prstGeom prst="rect">
            <a:avLst/>
          </a:prstGeom>
        </p:spPr>
      </p:pic>
      <p:sp>
        <p:nvSpPr>
          <p:cNvPr id="60" name="文本框 59"/>
          <p:cNvSpPr txBox="1"/>
          <p:nvPr>
            <p:custDataLst>
              <p:tags r:id="rId22"/>
            </p:custDataLst>
          </p:nvPr>
        </p:nvSpPr>
        <p:spPr>
          <a:xfrm>
            <a:off x="9746753" y="2226228"/>
            <a:ext cx="1323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transformed image</a:t>
            </a:r>
          </a:p>
        </p:txBody>
      </p:sp>
      <p:pic>
        <p:nvPicPr>
          <p:cNvPr id="67" name="图片 6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5"/>
          <a:stretch>
            <a:fillRect/>
          </a:stretch>
        </p:blipFill>
        <p:spPr>
          <a:xfrm>
            <a:off x="7005320" y="3011170"/>
            <a:ext cx="919480" cy="936625"/>
          </a:xfrm>
          <a:prstGeom prst="rect">
            <a:avLst/>
          </a:prstGeom>
        </p:spPr>
      </p:pic>
      <p:sp>
        <p:nvSpPr>
          <p:cNvPr id="70" name="文本框 69"/>
          <p:cNvSpPr txBox="1"/>
          <p:nvPr>
            <p:custDataLst>
              <p:tags r:id="rId24"/>
            </p:custDataLst>
          </p:nvPr>
        </p:nvSpPr>
        <p:spPr>
          <a:xfrm>
            <a:off x="6812280" y="3966210"/>
            <a:ext cx="1323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adversarial sample</a:t>
            </a:r>
          </a:p>
        </p:txBody>
      </p:sp>
      <p:sp>
        <p:nvSpPr>
          <p:cNvPr id="73" name="文本框 72"/>
          <p:cNvSpPr txBox="1"/>
          <p:nvPr>
            <p:custDataLst>
              <p:tags r:id="rId25"/>
            </p:custDataLst>
          </p:nvPr>
        </p:nvSpPr>
        <p:spPr>
          <a:xfrm>
            <a:off x="5328920" y="3947795"/>
            <a:ext cx="10547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victim model</a:t>
            </a:r>
          </a:p>
        </p:txBody>
      </p:sp>
      <p:pic>
        <p:nvPicPr>
          <p:cNvPr id="81" name="图片 80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6"/>
          <a:stretch>
            <a:fillRect/>
          </a:stretch>
        </p:blipFill>
        <p:spPr>
          <a:xfrm>
            <a:off x="5391150" y="3112135"/>
            <a:ext cx="953770" cy="577215"/>
          </a:xfrm>
          <a:prstGeom prst="rect">
            <a:avLst/>
          </a:prstGeom>
        </p:spPr>
      </p:pic>
      <p:cxnSp>
        <p:nvCxnSpPr>
          <p:cNvPr id="84" name="直接箭头连接符 83"/>
          <p:cNvCxnSpPr>
            <a:stCxn id="62" idx="2"/>
          </p:cNvCxnSpPr>
          <p:nvPr>
            <p:custDataLst>
              <p:tags r:id="rId27"/>
            </p:custDataLst>
          </p:nvPr>
        </p:nvCxnSpPr>
        <p:spPr>
          <a:xfrm flipH="1">
            <a:off x="3812540" y="3688715"/>
            <a:ext cx="3810" cy="672465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>
            <p:custDataLst>
              <p:tags r:id="rId28"/>
            </p:custDataLst>
          </p:nvPr>
        </p:nvSpPr>
        <p:spPr>
          <a:xfrm>
            <a:off x="4210685" y="3104515"/>
            <a:ext cx="1323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classification</a:t>
            </a:r>
          </a:p>
        </p:txBody>
      </p:sp>
      <p:sp>
        <p:nvSpPr>
          <p:cNvPr id="86" name="文本框 85"/>
          <p:cNvSpPr txBox="1"/>
          <p:nvPr>
            <p:custDataLst>
              <p:tags r:id="rId29"/>
            </p:custDataLst>
          </p:nvPr>
        </p:nvSpPr>
        <p:spPr>
          <a:xfrm>
            <a:off x="3295650" y="3245485"/>
            <a:ext cx="10521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attack score</a:t>
            </a:r>
          </a:p>
        </p:txBody>
      </p:sp>
      <p:sp>
        <p:nvSpPr>
          <p:cNvPr id="89" name="文本框 88"/>
          <p:cNvSpPr txBox="1"/>
          <p:nvPr>
            <p:custDataLst>
              <p:tags r:id="rId30"/>
            </p:custDataLst>
          </p:nvPr>
        </p:nvSpPr>
        <p:spPr>
          <a:xfrm>
            <a:off x="1531620" y="3743325"/>
            <a:ext cx="962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Simulated</a:t>
            </a:r>
          </a:p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Annealing</a:t>
            </a:r>
          </a:p>
        </p:txBody>
      </p:sp>
      <p:pic>
        <p:nvPicPr>
          <p:cNvPr id="90" name="图片 89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1518285" y="3112135"/>
            <a:ext cx="1043305" cy="5778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2"/>
            </p:custDataLst>
          </p:nvPr>
        </p:nvSpPr>
        <p:spPr>
          <a:xfrm>
            <a:off x="3735070" y="3763010"/>
            <a:ext cx="1345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Success rate</a:t>
            </a:r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meets requirements</a:t>
            </a:r>
          </a:p>
        </p:txBody>
      </p:sp>
      <p:sp>
        <p:nvSpPr>
          <p:cNvPr id="5" name="文本框 4"/>
          <p:cNvSpPr txBox="1"/>
          <p:nvPr>
            <p:custDataLst>
              <p:tags r:id="rId33"/>
            </p:custDataLst>
          </p:nvPr>
        </p:nvSpPr>
        <p:spPr>
          <a:xfrm>
            <a:off x="3295650" y="4425950"/>
            <a:ext cx="11245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attack succeed</a:t>
            </a:r>
          </a:p>
        </p:txBody>
      </p:sp>
      <p:sp>
        <p:nvSpPr>
          <p:cNvPr id="6" name="文本框 5"/>
          <p:cNvSpPr txBox="1"/>
          <p:nvPr>
            <p:custDataLst>
              <p:tags r:id="rId34"/>
            </p:custDataLst>
          </p:nvPr>
        </p:nvSpPr>
        <p:spPr>
          <a:xfrm>
            <a:off x="9130665" y="1611630"/>
            <a:ext cx="788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apply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4392295" y="4328795"/>
            <a:ext cx="601345" cy="557530"/>
          </a:xfrm>
          <a:prstGeom prst="rect">
            <a:avLst/>
          </a:prstGeom>
        </p:spPr>
      </p:pic>
      <p:sp>
        <p:nvSpPr>
          <p:cNvPr id="106" name="文本框 105"/>
          <p:cNvSpPr txBox="1"/>
          <p:nvPr>
            <p:custDataLst>
              <p:tags r:id="rId36"/>
            </p:custDataLst>
          </p:nvPr>
        </p:nvSpPr>
        <p:spPr>
          <a:xfrm>
            <a:off x="8251190" y="3104515"/>
            <a:ext cx="13233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Overlay</a:t>
            </a:r>
          </a:p>
        </p:txBody>
      </p:sp>
      <p:cxnSp>
        <p:nvCxnSpPr>
          <p:cNvPr id="13" name="直接连接符 12"/>
          <p:cNvCxnSpPr>
            <a:cxnSpLocks/>
            <a:endCxn id="60" idx="2"/>
          </p:cNvCxnSpPr>
          <p:nvPr>
            <p:custDataLst>
              <p:tags r:id="rId37"/>
            </p:custDataLst>
          </p:nvPr>
        </p:nvCxnSpPr>
        <p:spPr>
          <a:xfrm flipV="1">
            <a:off x="10402680" y="2686603"/>
            <a:ext cx="5743" cy="1076407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  <a:stCxn id="7" idx="1"/>
          </p:cNvCxnSpPr>
          <p:nvPr>
            <p:custDataLst>
              <p:tags r:id="rId38"/>
            </p:custDataLst>
          </p:nvPr>
        </p:nvCxnSpPr>
        <p:spPr>
          <a:xfrm flipH="1" flipV="1">
            <a:off x="8044650" y="3379829"/>
            <a:ext cx="2240555" cy="12976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>
            <p:custDataLst>
              <p:tags r:id="rId39"/>
            </p:custDataLst>
          </p:nvPr>
        </p:nvCxnSpPr>
        <p:spPr>
          <a:xfrm flipH="1" flipV="1">
            <a:off x="6391910" y="3380105"/>
            <a:ext cx="526415" cy="635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>
            <p:custDataLst>
              <p:tags r:id="rId40"/>
            </p:custDataLst>
          </p:nvPr>
        </p:nvSpPr>
        <p:spPr>
          <a:xfrm>
            <a:off x="6285865" y="3079750"/>
            <a:ext cx="788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attack</a:t>
            </a:r>
          </a:p>
        </p:txBody>
      </p:sp>
      <p:cxnSp>
        <p:nvCxnSpPr>
          <p:cNvPr id="48" name="直接箭头连接符 47"/>
          <p:cNvCxnSpPr/>
          <p:nvPr>
            <p:custDataLst>
              <p:tags r:id="rId41"/>
            </p:custDataLst>
          </p:nvPr>
        </p:nvCxnSpPr>
        <p:spPr>
          <a:xfrm flipH="1">
            <a:off x="4344670" y="3392805"/>
            <a:ext cx="1015365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>
            <p:custDataLst>
              <p:tags r:id="rId42"/>
            </p:custDataLst>
          </p:nvPr>
        </p:nvCxnSpPr>
        <p:spPr>
          <a:xfrm flipH="1" flipV="1">
            <a:off x="2614295" y="3373755"/>
            <a:ext cx="667385" cy="635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流程图: 决策 61"/>
          <p:cNvSpPr/>
          <p:nvPr/>
        </p:nvSpPr>
        <p:spPr>
          <a:xfrm>
            <a:off x="3322320" y="3104515"/>
            <a:ext cx="987425" cy="584200"/>
          </a:xfrm>
          <a:prstGeom prst="flowChartDecision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>
            <p:custDataLst>
              <p:tags r:id="rId43"/>
            </p:custDataLst>
          </p:nvPr>
        </p:nvSpPr>
        <p:spPr>
          <a:xfrm>
            <a:off x="2614295" y="3079750"/>
            <a:ext cx="788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if failed</a:t>
            </a:r>
          </a:p>
        </p:txBody>
      </p:sp>
      <p:cxnSp>
        <p:nvCxnSpPr>
          <p:cNvPr id="95" name="直接连接符 94"/>
          <p:cNvCxnSpPr/>
          <p:nvPr>
            <p:custDataLst>
              <p:tags r:id="rId44"/>
            </p:custDataLst>
          </p:nvPr>
        </p:nvCxnSpPr>
        <p:spPr>
          <a:xfrm flipV="1">
            <a:off x="2040255" y="2943225"/>
            <a:ext cx="0" cy="1593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>
            <p:custDataLst>
              <p:tags r:id="rId45"/>
            </p:custDataLst>
          </p:nvPr>
        </p:nvCxnSpPr>
        <p:spPr>
          <a:xfrm flipH="1" flipV="1">
            <a:off x="2041525" y="2955290"/>
            <a:ext cx="7508240" cy="1270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>
            <p:custDataLst>
              <p:tags r:id="rId46"/>
            </p:custDataLst>
          </p:nvPr>
        </p:nvCxnSpPr>
        <p:spPr>
          <a:xfrm flipV="1">
            <a:off x="9543415" y="2090420"/>
            <a:ext cx="0" cy="866775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>
            <p:custDataLst>
              <p:tags r:id="rId47"/>
            </p:custDataLst>
          </p:nvPr>
        </p:nvSpPr>
        <p:spPr>
          <a:xfrm>
            <a:off x="4420235" y="2667635"/>
            <a:ext cx="17360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update parameters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59"/>
          <a:stretch>
            <a:fillRect/>
          </a:stretch>
        </p:blipFill>
        <p:spPr>
          <a:xfrm>
            <a:off x="10285205" y="3275330"/>
            <a:ext cx="234950" cy="234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F8CB17-548B-D8F1-4AD2-AB83F72FB9D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431408" y="1151122"/>
            <a:ext cx="134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教师提交选题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112C90-3A71-8518-C543-6356D47B7F0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487479" y="1165725"/>
            <a:ext cx="134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系主任审核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A6DECCA-74E0-D404-365E-3333E6A03792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4696046" y="1319613"/>
            <a:ext cx="830801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892F6D5-1DDF-670E-C03C-294013F8F8D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2771553" y="1319613"/>
            <a:ext cx="830801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B509FD7-4A31-0979-BD3B-1FD268B5955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332737" y="1150243"/>
            <a:ext cx="134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发布选题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A223E6-7BCF-0361-4C02-EF0EC5D6B1D8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>
          <a:xfrm>
            <a:off x="6478772" y="1319613"/>
            <a:ext cx="830801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6BAC1EB-F5FB-763C-F25E-BC6484DC7C0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7101286" y="1165724"/>
            <a:ext cx="134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学生选题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64B4BC2-2E08-4776-3842-0A6515881065}"/>
              </a:ext>
            </a:extLst>
          </p:cNvPr>
          <p:cNvCxnSpPr>
            <a:cxnSpLocks/>
            <a:stCxn id="16" idx="2"/>
            <a:endCxn id="22" idx="0"/>
          </p:cNvCxnSpPr>
          <p:nvPr>
            <p:custDataLst>
              <p:tags r:id="rId8"/>
            </p:custDataLst>
          </p:nvPr>
        </p:nvCxnSpPr>
        <p:spPr>
          <a:xfrm flipH="1">
            <a:off x="7771358" y="1473501"/>
            <a:ext cx="1" cy="520073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C6D711D1-F18D-4BC7-83C7-8F309484C559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101285" y="1993574"/>
            <a:ext cx="134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教师审核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30673B5-9270-DCB8-C198-B72CAD672C7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>
          <a:xfrm flipH="1">
            <a:off x="6478772" y="2147462"/>
            <a:ext cx="83080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D1D0428-EC3F-C719-D5D1-98C043217E1B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332737" y="1993574"/>
            <a:ext cx="134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系主任审核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10F24A4-FA46-DA60-31DC-5135099B0D45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>
          <a:xfrm flipH="1">
            <a:off x="4696045" y="2147462"/>
            <a:ext cx="830801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F12C456-AA07-97C1-45BE-DFB748EE338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3487478" y="1993574"/>
            <a:ext cx="1340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选题通过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5981697-CCAF-247A-91BA-023CE0BDCBD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119519" y="2976378"/>
            <a:ext cx="1460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教师下达任务书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6852CDF-AC24-2889-983C-DF4A09863019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>
          <a:xfrm>
            <a:off x="2623021" y="3130266"/>
            <a:ext cx="864457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FA0B631-191C-E172-89E2-F692F718C9CA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3279130" y="2975310"/>
            <a:ext cx="229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学生按各阶段提交文档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C362279-4837-93CC-2BF8-452CE999DC7A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>
          <a:xfrm>
            <a:off x="5396533" y="3139512"/>
            <a:ext cx="864457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8B5B4E5-636D-5B26-09C1-684C0CE051A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6127612" y="2990793"/>
            <a:ext cx="194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教师审核各阶段文档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2F1F354-9272-0ED5-03EE-F12AB2C1343E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>
          <a:xfrm>
            <a:off x="7937714" y="3156596"/>
            <a:ext cx="864457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4D6410E7-55DE-56E8-0DD2-3980BDA9684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8595306" y="3002707"/>
            <a:ext cx="194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系统记录完成情况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F2E4161-CD1B-F7BA-F47E-3E4FBE4D3770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906866" y="4121150"/>
            <a:ext cx="203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系主任组织答辩委员会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DF01B12-944B-CB3F-92B3-6C479B75D525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>
          <a:xfrm>
            <a:off x="2849552" y="4288575"/>
            <a:ext cx="752802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F457A26-7562-2CD8-9280-B0F28E6512A2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3407451" y="4134686"/>
            <a:ext cx="203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系主任安排答辩信息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2EE0ECB-B186-5A04-8159-CC26E60628EB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>
          <a:xfrm>
            <a:off x="5250007" y="4288574"/>
            <a:ext cx="752802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39F5F98-A9A3-2A8F-9493-5CC32423E1FF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5808715" y="4121149"/>
            <a:ext cx="217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答辩委员会成员评审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B48E9A2-61CE-0BEC-C67B-FE56BE0C235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8256991" y="4121148"/>
            <a:ext cx="217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学生查看答辩结果</a:t>
            </a:r>
            <a:endParaRPr lang="en-US" altLang="zh-CN" sz="1400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EEE8ED7-2898-C849-DEA8-EF3D34EC80C0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>
            <a:off x="7771357" y="4275037"/>
            <a:ext cx="752802" cy="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1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93679-4D8B-3C57-13A0-9EC0C49A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87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F95D1-3D6D-4A58-1692-B698FE28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85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F125-5579-CBE1-01B8-93A813642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62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CABDF-EB27-898A-5D57-21BF7AF93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0760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104</Words>
  <Application>Microsoft Office PowerPoint</Application>
  <PresentationFormat>宽屏</PresentationFormat>
  <Paragraphs>44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e40369</dc:creator>
  <cp:lastModifiedBy>e40369</cp:lastModifiedBy>
  <cp:revision>1</cp:revision>
  <dcterms:created xsi:type="dcterms:W3CDTF">2024-12-30T16:50:30Z</dcterms:created>
  <dcterms:modified xsi:type="dcterms:W3CDTF">2024-12-30T18:26:09Z</dcterms:modified>
</cp:coreProperties>
</file>