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0" r:id="rId5"/>
    <p:sldId id="258" r:id="rId6"/>
    <p:sldId id="261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69" r:id="rId20"/>
    <p:sldId id="263" r:id="rId21"/>
    <p:sldId id="262" r:id="rId22"/>
    <p:sldId id="265" r:id="rId23"/>
    <p:sldId id="26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98" autoAdjust="0"/>
    <p:restoredTop sz="94660"/>
  </p:normalViewPr>
  <p:slideViewPr>
    <p:cSldViewPr snapToGrid="0">
      <p:cViewPr varScale="1">
        <p:scale>
          <a:sx n="89" d="100"/>
          <a:sy n="89" d="100"/>
        </p:scale>
        <p:origin x="5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 userDrawn="1"/>
        </p:nvSpPr>
        <p:spPr bwMode="auto">
          <a:xfrm rot="859120" flipH="1">
            <a:off x="-1381342" y="-1207692"/>
            <a:ext cx="3371272" cy="8927307"/>
          </a:xfrm>
          <a:prstGeom prst="rect">
            <a:avLst/>
          </a:prstGeom>
          <a:gradFill rotWithShape="0">
            <a:gsLst>
              <a:gs pos="57000">
                <a:srgbClr val="549FF3"/>
              </a:gs>
              <a:gs pos="100000">
                <a:srgbClr val="3D36BA"/>
              </a:gs>
            </a:gsLst>
            <a:lin ang="5400000"/>
          </a:gradFill>
          <a:ln>
            <a:noFill/>
          </a:ln>
          <a:effectLst>
            <a:outerShdw blurRad="50800" dist="25400" dir="5400000" algn="ctr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042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042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042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042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ctr" eaLnBrk="1"/>
            <a:endParaRPr lang="zh-CN" altLang="zh-CN" sz="16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3599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3"/>
          </a:xfrm>
        </p:spPr>
        <p:txBody>
          <a:bodyPr/>
          <a:lstStyle>
            <a:lvl1pPr marL="0" indent="0" algn="r">
              <a:buNone/>
              <a:defRPr sz="28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 altLang="zh-CN" dirty="0"/>
              <a:t>Click to edit Master subtitle style</a:t>
            </a:r>
            <a:endParaRPr lang="zh-CN" altLang="en-US" dirty="0"/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42C2E44-293D-4CE9-B437-38578EAF30C8}" type="slidenum">
              <a:rPr lang="zh-CN" altLang="zh-CN"/>
            </a:fld>
            <a:endParaRPr lang="zh-CN" altLang="zh-CN"/>
          </a:p>
        </p:txBody>
      </p:sp>
      <p:pic>
        <p:nvPicPr>
          <p:cNvPr id="6" name="Picture 5" descr="A close up of a sign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4618"/>
            <a:ext cx="2659642" cy="132982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D35C023-FE34-4344-A130-C228BB7E7256}" type="slidenum">
              <a:rPr lang="zh-CN" altLang="zh-CN"/>
            </a:fld>
            <a:endParaRPr lang="zh-CN" altLang="zh-CN"/>
          </a:p>
        </p:txBody>
      </p:sp>
      <p:pic>
        <p:nvPicPr>
          <p:cNvPr id="5" name="Picture 4" descr="A close up of a sign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47038" y="1830388"/>
            <a:ext cx="1951038" cy="4420394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3132" y="1830388"/>
            <a:ext cx="5777706" cy="4420394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73F4BDC-C434-4A9D-BBDF-64FA4D5C18DB}" type="slidenum">
              <a:rPr lang="zh-CN" altLang="zh-CN"/>
            </a:fld>
            <a:endParaRPr lang="zh-CN" altLang="zh-CN"/>
          </a:p>
        </p:txBody>
      </p:sp>
      <p:pic>
        <p:nvPicPr>
          <p:cNvPr id="5" name="Picture 4" descr="A close up of a sign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sign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F95BF15-D72E-4E4E-91BA-005481991A52}" type="slidenum">
              <a:rPr lang="zh-CN" altLang="zh-CN"/>
            </a:fld>
            <a:endParaRPr lang="zh-CN" altLang="zh-CN"/>
          </a:p>
        </p:txBody>
      </p:sp>
      <p:pic>
        <p:nvPicPr>
          <p:cNvPr id="6" name="Picture 5" descr="A close up of a sign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B0512B6-C6BE-4337-A445-D3A171D563C3}" type="slidenum">
              <a:rPr lang="zh-CN" altLang="zh-CN"/>
            </a:fld>
            <a:endParaRPr lang="zh-CN" altLang="zh-CN"/>
          </a:p>
        </p:txBody>
      </p:sp>
      <p:sp>
        <p:nvSpPr>
          <p:cNvPr id="5" name="Rectangle 1"/>
          <p:cNvSpPr/>
          <p:nvPr userDrawn="1"/>
        </p:nvSpPr>
        <p:spPr bwMode="auto">
          <a:xfrm rot="859120" flipH="1">
            <a:off x="-1381342" y="-1207692"/>
            <a:ext cx="3371272" cy="8927307"/>
          </a:xfrm>
          <a:prstGeom prst="rect">
            <a:avLst/>
          </a:prstGeom>
          <a:gradFill rotWithShape="0">
            <a:gsLst>
              <a:gs pos="58000">
                <a:srgbClr val="549FF3"/>
              </a:gs>
              <a:gs pos="100000">
                <a:srgbClr val="3D36BA"/>
              </a:gs>
            </a:gsLst>
            <a:lin ang="5400000"/>
          </a:gradFill>
          <a:ln>
            <a:noFill/>
          </a:ln>
          <a:effectLst>
            <a:outerShdw blurRad="50800" dist="25400" dir="5400000" algn="ctr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042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042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042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042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ctr" eaLnBrk="1"/>
            <a:endParaRPr lang="zh-CN" altLang="zh-CN" sz="16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pic>
        <p:nvPicPr>
          <p:cNvPr id="6" name="Picture 5" descr="A close up of a sign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4618"/>
            <a:ext cx="2659642" cy="13298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719262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173967"/>
            <a:ext cx="10515600" cy="1915684"/>
          </a:xfrm>
        </p:spPr>
        <p:txBody>
          <a:bodyPr/>
          <a:lstStyle>
            <a:lvl1pPr marL="0" indent="0" algn="r">
              <a:buNone/>
              <a:defRPr sz="2800"/>
            </a:lvl1pPr>
            <a:lvl2pPr marL="228600" indent="0">
              <a:buNone/>
              <a:defRPr sz="1000"/>
            </a:lvl2pPr>
            <a:lvl3pPr marL="457200" indent="0">
              <a:buNone/>
              <a:defRPr sz="900"/>
            </a:lvl3pPr>
            <a:lvl4pPr marL="685800" indent="0">
              <a:buNone/>
              <a:defRPr sz="800"/>
            </a:lvl4pPr>
            <a:lvl5pPr marL="914400" indent="0">
              <a:buNone/>
              <a:defRPr sz="800"/>
            </a:lvl5pPr>
            <a:lvl6pPr marL="1143000" indent="0">
              <a:buNone/>
              <a:defRPr sz="800"/>
            </a:lvl6pPr>
            <a:lvl7pPr marL="1371600" indent="0">
              <a:buNone/>
              <a:defRPr sz="800"/>
            </a:lvl7pPr>
            <a:lvl8pPr marL="1600200" indent="0">
              <a:buNone/>
              <a:defRPr sz="800"/>
            </a:lvl8pPr>
            <a:lvl9pPr marL="1828800" indent="0">
              <a:buNone/>
              <a:defRPr sz="800"/>
            </a:lvl9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0519" y="607218"/>
            <a:ext cx="7804944" cy="1106562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39965" y="1830388"/>
            <a:ext cx="3863975" cy="4420394"/>
          </a:xfrm>
        </p:spPr>
        <p:txBody>
          <a:bodyPr/>
          <a:lstStyle/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3306" y="1830388"/>
            <a:ext cx="3864769" cy="4420394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575B06-9A48-44CB-BF22-441D24A07EA7}" type="slidenum">
              <a:rPr lang="zh-CN" altLang="zh-CN"/>
            </a:fld>
            <a:endParaRPr lang="zh-CN" altLang="zh-CN"/>
          </a:p>
        </p:txBody>
      </p:sp>
      <p:pic>
        <p:nvPicPr>
          <p:cNvPr id="6" name="Picture 5" descr="A close up of a sign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8078301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7" y="1681163"/>
            <a:ext cx="5157788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7" y="2505075"/>
            <a:ext cx="51577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3"/>
          </a:xfrm>
        </p:spPr>
        <p:txBody>
          <a:bodyPr anchor="b"/>
          <a:lstStyle>
            <a:lvl1pPr marL="0" indent="0">
              <a:buNone/>
              <a:defRPr lang="en-US" altLang="zh-CN" sz="2400" b="1" kern="120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7296D34-F81A-46A2-8AD8-39966004D08F}" type="slidenum">
              <a:rPr lang="zh-CN" altLang="zh-CN"/>
            </a:fld>
            <a:endParaRPr lang="zh-CN" altLang="zh-CN"/>
          </a:p>
        </p:txBody>
      </p:sp>
      <p:pic>
        <p:nvPicPr>
          <p:cNvPr id="8" name="Picture 7" descr="A close up of a sign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A78D55F-A373-42D5-A264-B8E1D501BFC5}" type="slidenum">
              <a:rPr lang="zh-CN" altLang="zh-CN"/>
            </a:fld>
            <a:endParaRPr lang="zh-CN" altLang="zh-CN"/>
          </a:p>
        </p:txBody>
      </p:sp>
      <p:pic>
        <p:nvPicPr>
          <p:cNvPr id="4" name="Picture 3" descr="A close up of a sign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7594138-9B44-4804-8A89-1E9C8739BAC6}" type="slidenum">
              <a:rPr lang="zh-CN" altLang="zh-CN"/>
            </a:fld>
            <a:endParaRPr lang="zh-CN" altLang="zh-CN"/>
          </a:p>
        </p:txBody>
      </p:sp>
      <p:pic>
        <p:nvPicPr>
          <p:cNvPr id="3" name="Picture 2" descr="A close up of a sign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04633"/>
            <a:ext cx="3932238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304833"/>
            <a:ext cx="3932238" cy="3811588"/>
          </a:xfrm>
        </p:spPr>
        <p:txBody>
          <a:bodyPr/>
          <a:lstStyle>
            <a:lvl1pPr marL="0" indent="0">
              <a:buNone/>
              <a:defRPr sz="24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FE2E900-EAB6-4B71-8F4C-9F49C009F645}" type="slidenum">
              <a:rPr lang="zh-CN" altLang="zh-CN"/>
            </a:fld>
            <a:endParaRPr lang="zh-CN" altLang="zh-CN"/>
          </a:p>
        </p:txBody>
      </p:sp>
      <p:pic>
        <p:nvPicPr>
          <p:cNvPr id="6" name="Picture 5" descr="A close up of a sign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58418"/>
            <a:ext cx="3932238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pPr lvl="0"/>
            <a:endParaRPr lang="zh-CN" altLang="en-US" noProof="0">
              <a:sym typeface="Helvetica Light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358618"/>
            <a:ext cx="3932238" cy="3811588"/>
          </a:xfrm>
        </p:spPr>
        <p:txBody>
          <a:bodyPr/>
          <a:lstStyle>
            <a:lvl1pPr marL="0" indent="0">
              <a:buNone/>
              <a:defRPr sz="24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17794E7-4E28-4501-8019-5566C2C2BC83}" type="slidenum">
              <a:rPr lang="zh-CN" altLang="zh-CN"/>
            </a:fld>
            <a:endParaRPr lang="zh-CN" altLang="zh-CN"/>
          </a:p>
        </p:txBody>
      </p:sp>
      <p:pic>
        <p:nvPicPr>
          <p:cNvPr id="6" name="Picture 5" descr="A close up of a sign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/>
          </p:cNvSpPr>
          <p:nvPr>
            <p:ph type="title"/>
          </p:nvPr>
        </p:nvSpPr>
        <p:spPr bwMode="auto">
          <a:xfrm>
            <a:off x="2193132" y="958906"/>
            <a:ext cx="7804944" cy="1518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71437" tIns="71437" rIns="71437" bIns="71437" numCol="1" anchor="ctr" anchorCtr="0" compatLnSpc="1"/>
          <a:lstStyle/>
          <a:p>
            <a:pPr lvl="0"/>
            <a:r>
              <a:rPr lang="zh-CN" altLang="zh-CN">
                <a:sym typeface="Lantinghei SC Heavy" charset="0"/>
              </a:rPr>
              <a:t>Click to edit Master title style</a:t>
            </a:r>
            <a:endParaRPr lang="zh-CN" altLang="zh-CN">
              <a:sym typeface="Lantinghei SC Heavy" charset="0"/>
            </a:endParaRPr>
          </a:p>
        </p:txBody>
      </p:sp>
      <p:pic>
        <p:nvPicPr>
          <p:cNvPr id="1027" name="Picture 2" descr="资源 1@4x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370270" flipH="1">
            <a:off x="5971382" y="-2408238"/>
            <a:ext cx="7548563" cy="722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9804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8" name="Picture 3" descr="pasted-image.pdf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157" y="297656"/>
            <a:ext cx="1800225" cy="356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Rectangle 4"/>
          <p:cNvSpPr/>
          <p:nvPr/>
        </p:nvSpPr>
        <p:spPr bwMode="auto">
          <a:xfrm>
            <a:off x="12063413" y="230188"/>
            <a:ext cx="234157" cy="453232"/>
          </a:xfrm>
          <a:prstGeom prst="rect">
            <a:avLst/>
          </a:prstGeom>
          <a:solidFill>
            <a:srgbClr val="081BA5"/>
          </a:solidFill>
          <a:ln>
            <a:noFill/>
          </a:ln>
          <a:effectLst>
            <a:outerShdw blurRad="50800" dist="25400" dir="5400000" algn="ctr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lIns="35719" tIns="35719" rIns="35719" bIns="35719" anchor="ctr"/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042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042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042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042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ctr" eaLnBrk="1"/>
            <a:endParaRPr lang="zh-CN" altLang="zh-CN" sz="16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030" name="Rectangle 5"/>
          <p:cNvSpPr>
            <a:spLocks noGrp="1"/>
          </p:cNvSpPr>
          <p:nvPr>
            <p:ph type="body" idx="1"/>
          </p:nvPr>
        </p:nvSpPr>
        <p:spPr bwMode="auto">
          <a:xfrm>
            <a:off x="2193132" y="2594181"/>
            <a:ext cx="7804944" cy="4032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71437" tIns="71437" rIns="71437" bIns="71437" numCol="1" anchor="ctr" anchorCtr="0" compatLnSpc="1"/>
          <a:lstStyle/>
          <a:p>
            <a:pPr lvl="0"/>
            <a:r>
              <a:rPr lang="zh-CN" altLang="zh-CN" dirty="0">
                <a:sym typeface="Helvetica Light" charset="0"/>
              </a:rPr>
              <a:t>Click to edit Master text styles</a:t>
            </a:r>
            <a:endParaRPr lang="zh-CN" altLang="zh-CN" dirty="0">
              <a:sym typeface="Helvetica Light" charset="0"/>
            </a:endParaRPr>
          </a:p>
          <a:p>
            <a:pPr lvl="1"/>
            <a:r>
              <a:rPr lang="zh-CN" altLang="zh-CN" dirty="0">
                <a:sym typeface="Helvetica Light" charset="0"/>
              </a:rPr>
              <a:t>Second level</a:t>
            </a:r>
            <a:endParaRPr lang="zh-CN" altLang="zh-CN" dirty="0">
              <a:sym typeface="Helvetica Light" charset="0"/>
            </a:endParaRPr>
          </a:p>
          <a:p>
            <a:pPr lvl="2"/>
            <a:r>
              <a:rPr lang="zh-CN" altLang="zh-CN" dirty="0">
                <a:sym typeface="Helvetica Light" charset="0"/>
              </a:rPr>
              <a:t>Third level</a:t>
            </a:r>
            <a:endParaRPr lang="zh-CN" altLang="zh-CN" dirty="0">
              <a:sym typeface="Helvetica Light" charset="0"/>
            </a:endParaRPr>
          </a:p>
          <a:p>
            <a:pPr lvl="3"/>
            <a:r>
              <a:rPr lang="zh-CN" altLang="zh-CN" dirty="0">
                <a:sym typeface="Helvetica Light" charset="0"/>
              </a:rPr>
              <a:t>Fourth level</a:t>
            </a:r>
            <a:endParaRPr lang="zh-CN" altLang="zh-CN" dirty="0">
              <a:sym typeface="Helvetica Light" charset="0"/>
            </a:endParaRPr>
          </a:p>
          <a:p>
            <a:pPr lvl="4"/>
            <a:r>
              <a:rPr lang="zh-CN" altLang="zh-CN" dirty="0">
                <a:sym typeface="Helvetica Light" charset="0"/>
              </a:rPr>
              <a:t>Fifth level</a:t>
            </a:r>
            <a:endParaRPr lang="zh-CN" altLang="zh-CN" dirty="0">
              <a:sym typeface="Helvetica Light" charset="0"/>
            </a:endParaRPr>
          </a:p>
        </p:txBody>
      </p:sp>
      <p:sp>
        <p:nvSpPr>
          <p:cNvPr id="3" name="Rectangle 6"/>
          <p:cNvSpPr>
            <a:spLocks noGrp="1"/>
          </p:cNvSpPr>
          <p:nvPr>
            <p:ph type="sldNum" sz="quarter" idx="2"/>
          </p:nvPr>
        </p:nvSpPr>
        <p:spPr bwMode="auto">
          <a:xfrm>
            <a:off x="5967413" y="6504782"/>
            <a:ext cx="247650" cy="25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71437" tIns="71437" rIns="71437" bIns="71437" numCol="1" anchor="t" anchorCtr="0" compatLnSpc="1"/>
          <a:lstStyle>
            <a:lvl1pPr algn="ctr" eaLnBrk="1">
              <a:defRPr sz="1200">
                <a:ea typeface="宋体" panose="02010600030101010101" pitchFamily="2" charset="-122"/>
              </a:defRPr>
            </a:lvl1pPr>
          </a:lstStyle>
          <a:p>
            <a:fld id="{4A3DB189-EA9E-4FF3-A80F-706F2B8DAECD}" type="slidenum">
              <a:rPr lang="zh-CN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10210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000000"/>
          </a:solidFill>
          <a:latin typeface="+mj-lt"/>
          <a:ea typeface="+mj-ea"/>
          <a:cs typeface="+mj-cs"/>
          <a:sym typeface="Lantinghei SC Heavy" charset="0"/>
        </a:defRPr>
      </a:lvl1pPr>
      <a:lvl2pPr algn="ctr" defTabSz="410210" rtl="0" eaLnBrk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2pPr>
      <a:lvl3pPr algn="ctr" defTabSz="410210" rtl="0" eaLnBrk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3pPr>
      <a:lvl4pPr algn="ctr" defTabSz="410210" rtl="0" eaLnBrk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4pPr>
      <a:lvl5pPr algn="ctr" defTabSz="410210" rtl="0" eaLnBrk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5pPr>
      <a:lvl6pPr marL="228600" algn="ctr" defTabSz="410210" rtl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6pPr>
      <a:lvl7pPr marL="457200" algn="ctr" defTabSz="410210" rtl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7pPr>
      <a:lvl8pPr marL="685800" algn="ctr" defTabSz="410210" rtl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8pPr>
      <a:lvl9pPr marL="914400" algn="ctr" defTabSz="410210" rtl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9pPr>
    </p:titleStyle>
    <p:bodyStyle>
      <a:lvl1pPr marL="307975" indent="-307975" algn="l" defTabSz="410210" rtl="0" eaLnBrk="0" fontAlgn="base" hangingPunct="0">
        <a:spcBef>
          <a:spcPts val="2950"/>
        </a:spcBef>
        <a:spcAft>
          <a:spcPct val="0"/>
        </a:spcAft>
        <a:buSzPct val="75000"/>
        <a:buChar char="•"/>
        <a:defRPr sz="25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1pPr>
      <a:lvl2pPr marL="530225" indent="-307975" algn="l" defTabSz="410210" rtl="0" eaLnBrk="0" fontAlgn="base" hangingPunct="0">
        <a:spcBef>
          <a:spcPts val="2950"/>
        </a:spcBef>
        <a:spcAft>
          <a:spcPct val="0"/>
        </a:spcAft>
        <a:buSzPct val="75000"/>
        <a:buChar char="•"/>
        <a:defRPr sz="25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2pPr>
      <a:lvl3pPr marL="752475" indent="-307975" algn="l" defTabSz="410210" rtl="0" eaLnBrk="0" fontAlgn="base" hangingPunct="0">
        <a:spcBef>
          <a:spcPts val="2950"/>
        </a:spcBef>
        <a:spcAft>
          <a:spcPct val="0"/>
        </a:spcAft>
        <a:buSzPct val="75000"/>
        <a:buChar char="•"/>
        <a:defRPr sz="25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3pPr>
      <a:lvl4pPr marL="974725" indent="-307975" algn="l" defTabSz="410210" rtl="0" eaLnBrk="0" fontAlgn="base" hangingPunct="0">
        <a:spcBef>
          <a:spcPts val="2950"/>
        </a:spcBef>
        <a:spcAft>
          <a:spcPct val="0"/>
        </a:spcAft>
        <a:buSzPct val="75000"/>
        <a:buChar char="•"/>
        <a:defRPr sz="25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4pPr>
      <a:lvl5pPr marL="1196975" indent="-307975" algn="l" defTabSz="410210" rtl="0" eaLnBrk="0" fontAlgn="base" hangingPunct="0">
        <a:spcBef>
          <a:spcPts val="2950"/>
        </a:spcBef>
        <a:spcAft>
          <a:spcPct val="0"/>
        </a:spcAft>
        <a:buSzPct val="75000"/>
        <a:buChar char="•"/>
        <a:defRPr sz="25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6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42878"/>
            <a:ext cx="9144000" cy="1835990"/>
          </a:xfrm>
        </p:spPr>
        <p:txBody>
          <a:bodyPr/>
          <a:lstStyle/>
          <a:p>
            <a:r>
              <a:rPr lang="zh-CN" altLang="en-US" dirty="0"/>
              <a:t>学期项目展示</a:t>
            </a:r>
            <a:br>
              <a:rPr lang="en-IN" dirty="0"/>
            </a:br>
            <a:r>
              <a:rPr lang="zh-CN" altLang="en-US" sz="4400" dirty="0">
                <a:solidFill>
                  <a:srgbClr val="C00000"/>
                </a:solidFill>
              </a:rPr>
              <a:t>项目名称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88765" y="3401366"/>
            <a:ext cx="4572000" cy="213359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开发团队</a:t>
            </a:r>
            <a:r>
              <a:rPr lang="en-IN" dirty="0"/>
              <a:t>:</a:t>
            </a:r>
            <a:endParaRPr lang="en-IN" dirty="0"/>
          </a:p>
          <a:p>
            <a:pPr>
              <a:spcBef>
                <a:spcPts val="0"/>
              </a:spcBef>
            </a:pPr>
            <a:r>
              <a:rPr lang="zh-CN" altLang="en-US" sz="2000" dirty="0"/>
              <a:t>刘凯</a:t>
            </a:r>
            <a:endParaRPr lang="en-US" altLang="zh-CN" sz="2000" dirty="0"/>
          </a:p>
          <a:p>
            <a:pPr>
              <a:spcBef>
                <a:spcPts val="0"/>
              </a:spcBef>
            </a:pPr>
            <a:r>
              <a:rPr lang="zh-CN" altLang="en-US" sz="2000" dirty="0"/>
              <a:t>万子瑞</a:t>
            </a:r>
            <a:endParaRPr lang="en-US" altLang="zh-CN" sz="2000" dirty="0"/>
          </a:p>
          <a:p>
            <a:pPr>
              <a:spcBef>
                <a:spcPts val="0"/>
              </a:spcBef>
            </a:pPr>
            <a:r>
              <a:rPr lang="zh-CN" altLang="en-US" sz="2000" dirty="0"/>
              <a:t>高喆</a:t>
            </a:r>
            <a:endParaRPr lang="en-US" altLang="zh-CN" sz="2000" dirty="0"/>
          </a:p>
          <a:p>
            <a:pPr>
              <a:spcBef>
                <a:spcPts val="0"/>
              </a:spcBef>
            </a:pPr>
            <a:r>
              <a:rPr lang="zh-CN" altLang="en-US" sz="2000" dirty="0"/>
              <a:t>付春鹭</a:t>
            </a:r>
            <a:endParaRPr lang="en-US" altLang="zh-CN" dirty="0"/>
          </a:p>
        </p:txBody>
      </p:sp>
      <p:sp>
        <p:nvSpPr>
          <p:cNvPr id="4" name="Subtitle 2"/>
          <p:cNvSpPr txBox="1"/>
          <p:nvPr/>
        </p:nvSpPr>
        <p:spPr bwMode="auto">
          <a:xfrm>
            <a:off x="1861452" y="3626370"/>
            <a:ext cx="4572000" cy="1683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71437" tIns="71437" rIns="71437" bIns="71437" numCol="1" anchor="ctr" anchorCtr="0" compatLnSpc="1"/>
          <a:lstStyle>
            <a:lvl1pPr marL="0" indent="0" algn="r" defTabSz="410210" rtl="0" eaLnBrk="0" fontAlgn="base" hangingPunct="0">
              <a:spcBef>
                <a:spcPts val="2950"/>
              </a:spcBef>
              <a:spcAft>
                <a:spcPct val="0"/>
              </a:spcAft>
              <a:buSzPct val="75000"/>
              <a:buNone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1pPr>
            <a:lvl2pPr marL="228600" indent="0" algn="ctr" defTabSz="410210" rtl="0" eaLnBrk="0" fontAlgn="base" hangingPunct="0">
              <a:spcBef>
                <a:spcPts val="2950"/>
              </a:spcBef>
              <a:spcAft>
                <a:spcPct val="0"/>
              </a:spcAft>
              <a:buSzPct val="7500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2pPr>
            <a:lvl3pPr marL="457200" indent="0" algn="ctr" defTabSz="410210" rtl="0" eaLnBrk="0" fontAlgn="base" hangingPunct="0">
              <a:spcBef>
                <a:spcPts val="2950"/>
              </a:spcBef>
              <a:spcAft>
                <a:spcPct val="0"/>
              </a:spcAft>
              <a:buSzPct val="75000"/>
              <a:buNone/>
              <a:defRPr sz="9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3pPr>
            <a:lvl4pPr marL="685800" indent="0" algn="ctr" defTabSz="410210" rtl="0" eaLnBrk="0" fontAlgn="base" hangingPunct="0">
              <a:spcBef>
                <a:spcPts val="2950"/>
              </a:spcBef>
              <a:spcAft>
                <a:spcPct val="0"/>
              </a:spcAft>
              <a:buSzPct val="75000"/>
              <a:buNone/>
              <a:defRPr sz="8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4pPr>
            <a:lvl5pPr marL="914400" indent="0" algn="ctr" defTabSz="410210" rtl="0" eaLnBrk="0" fontAlgn="base" hangingPunct="0">
              <a:spcBef>
                <a:spcPts val="2950"/>
              </a:spcBef>
              <a:spcAft>
                <a:spcPct val="0"/>
              </a:spcAft>
              <a:buSzPct val="75000"/>
              <a:buNone/>
              <a:defRPr sz="8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5pPr>
            <a:lvl6pPr marL="1143000" indent="0" algn="ctr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71600" indent="0" algn="ctr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0" algn="ctr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8800" indent="0" algn="ctr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endParaRPr lang="en-US" altLang="zh-CN" dirty="0"/>
          </a:p>
          <a:p>
            <a:pPr algn="l">
              <a:spcBef>
                <a:spcPts val="0"/>
              </a:spcBef>
            </a:pPr>
            <a:endParaRPr lang="en-US" altLang="zh-CN" dirty="0"/>
          </a:p>
          <a:p>
            <a:pPr algn="l">
              <a:spcBef>
                <a:spcPts val="0"/>
              </a:spcBef>
            </a:pPr>
            <a:r>
              <a:rPr lang="zh-CN" altLang="en-US" dirty="0"/>
              <a:t>技术应用</a:t>
            </a:r>
            <a:r>
              <a:rPr lang="en-IN" dirty="0"/>
              <a:t>:</a:t>
            </a:r>
            <a:endParaRPr lang="en-IN" dirty="0"/>
          </a:p>
          <a:p>
            <a:pPr algn="l">
              <a:spcBef>
                <a:spcPts val="0"/>
              </a:spcBef>
            </a:pPr>
            <a:r>
              <a:rPr lang="en-IN" sz="2000" dirty="0"/>
              <a:t>JSF</a:t>
            </a:r>
            <a:endParaRPr lang="en-IN" sz="2000" dirty="0"/>
          </a:p>
          <a:p>
            <a:pPr algn="l">
              <a:spcBef>
                <a:spcPts val="0"/>
              </a:spcBef>
            </a:pPr>
            <a:r>
              <a:rPr lang="en-IN" sz="2000" dirty="0"/>
              <a:t>HIBERNATE</a:t>
            </a:r>
            <a:endParaRPr lang="en-IN" sz="2000" dirty="0"/>
          </a:p>
          <a:p>
            <a:pPr algn="l">
              <a:spcBef>
                <a:spcPts val="0"/>
              </a:spcBef>
            </a:pPr>
            <a:r>
              <a:rPr lang="en-IN" sz="2000" dirty="0"/>
              <a:t>MS SQL SERVER </a:t>
            </a:r>
            <a:r>
              <a:rPr lang="en-IN" sz="2000" dirty="0" err="1"/>
              <a:t>Server</a:t>
            </a:r>
            <a:endParaRPr lang="en-IN" sz="2000" dirty="0"/>
          </a:p>
          <a:p>
            <a:pPr algn="l">
              <a:spcBef>
                <a:spcPts val="0"/>
              </a:spcBef>
            </a:pPr>
            <a:r>
              <a:rPr lang="en-IN" sz="2000" dirty="0"/>
              <a:t>HTML5</a:t>
            </a:r>
            <a:endParaRPr lang="en-IN" sz="2000" dirty="0"/>
          </a:p>
          <a:p>
            <a:pPr algn="l">
              <a:spcBef>
                <a:spcPts val="0"/>
              </a:spcBef>
            </a:pPr>
            <a:r>
              <a:rPr lang="en-IN" sz="2000" dirty="0"/>
              <a:t>Bootstrap</a:t>
            </a:r>
            <a:endParaRPr lang="en-IN" sz="2000" dirty="0"/>
          </a:p>
          <a:p>
            <a:pPr algn="l">
              <a:spcBef>
                <a:spcPts val="0"/>
              </a:spcBef>
            </a:pPr>
            <a:endParaRPr lang="en-IN" dirty="0"/>
          </a:p>
          <a:p>
            <a:pPr algn="l">
              <a:spcBef>
                <a:spcPts val="0"/>
              </a:spcBef>
            </a:pPr>
            <a:r>
              <a:rPr lang="zh-CN" altLang="en-US" dirty="0"/>
              <a:t>第</a:t>
            </a:r>
            <a:r>
              <a:rPr lang="en-IN" dirty="0"/>
              <a:t> </a:t>
            </a:r>
            <a:r>
              <a:rPr lang="en-US" altLang="zh-CN" dirty="0"/>
              <a:t>7</a:t>
            </a:r>
            <a:r>
              <a:rPr lang="zh-CN" altLang="en-US" dirty="0"/>
              <a:t>学期</a:t>
            </a:r>
            <a:endParaRPr lang="en-IN" dirty="0"/>
          </a:p>
        </p:txBody>
      </p: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32" y="1119708"/>
            <a:ext cx="1620320" cy="161086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用户登录界面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191" y="2593975"/>
            <a:ext cx="2817617" cy="403225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管理员登陆界面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187" y="2595562"/>
            <a:ext cx="3095625" cy="4029075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用户注册界面（最下方可向注册手机号发送短信验证码）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342" y="2593975"/>
            <a:ext cx="2439315" cy="4032250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管理员个人中中心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925" y="2795790"/>
            <a:ext cx="7804150" cy="3628620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管理员可搜索查看所有用户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925" y="2829039"/>
            <a:ext cx="7804150" cy="3562121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用户个人中心，可编辑个人资料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749" y="2593975"/>
            <a:ext cx="7160502" cy="4032250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用户发布支教需求贴或物质需求贴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734" y="2593975"/>
            <a:ext cx="6494532" cy="4032250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用户写支教日记界面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925" y="2600215"/>
            <a:ext cx="7804150" cy="4019770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132" y="640854"/>
            <a:ext cx="7804944" cy="1518444"/>
          </a:xfrm>
        </p:spPr>
        <p:txBody>
          <a:bodyPr/>
          <a:lstStyle/>
          <a:p>
            <a:r>
              <a:rPr lang="zh-CN" altLang="en-US" dirty="0"/>
              <a:t>数据库关系图</a:t>
            </a:r>
            <a:endParaRPr lang="en-I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3135" y="2005531"/>
            <a:ext cx="6291120" cy="435213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528" y="838136"/>
            <a:ext cx="7804944" cy="1518444"/>
          </a:xfrm>
        </p:spPr>
        <p:txBody>
          <a:bodyPr/>
          <a:lstStyle/>
          <a:p>
            <a:r>
              <a:rPr lang="zh-CN" altLang="en-US" dirty="0"/>
              <a:t>主要业务模块</a:t>
            </a:r>
            <a:endParaRPr lang="en-I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69581" y="2061713"/>
            <a:ext cx="6652837" cy="395815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528" y="439147"/>
            <a:ext cx="7804944" cy="1098494"/>
          </a:xfrm>
        </p:spPr>
        <p:txBody>
          <a:bodyPr/>
          <a:lstStyle/>
          <a:p>
            <a:r>
              <a:rPr lang="zh-CN" altLang="en-US" dirty="0"/>
              <a:t>团队介绍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688745" y="1537641"/>
            <a:ext cx="1620157" cy="24302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5400000">
            <a:off x="1478058" y="1828489"/>
            <a:ext cx="2326788" cy="174509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908295" y="3044547"/>
            <a:ext cx="2269314" cy="9220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刘凯</a:t>
            </a:r>
            <a:endParaRPr lang="en-IN" dirty="0"/>
          </a:p>
          <a:p>
            <a:r>
              <a:rPr lang="en-US" altLang="zh-CN" dirty="0"/>
              <a:t>2016207195</a:t>
            </a:r>
            <a:endParaRPr lang="en-IN" dirty="0"/>
          </a:p>
          <a:p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5998029" y="1544453"/>
            <a:ext cx="2182228" cy="9220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付春鹭</a:t>
            </a:r>
            <a:endParaRPr lang="en-IN" dirty="0"/>
          </a:p>
          <a:p>
            <a:pPr algn="r"/>
            <a:r>
              <a:rPr lang="en-IN" dirty="0"/>
              <a:t>2</a:t>
            </a:r>
            <a:r>
              <a:rPr lang="en-US" altLang="zh-CN" dirty="0"/>
              <a:t>016207161</a:t>
            </a:r>
            <a:endParaRPr lang="en-IN" dirty="0"/>
          </a:p>
          <a:p>
            <a:pPr algn="r"/>
            <a:endParaRPr lang="en-IN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647253" y="4215530"/>
            <a:ext cx="1703141" cy="243023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68906" y="4215530"/>
            <a:ext cx="1745091" cy="232678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908295" y="5689158"/>
            <a:ext cx="2002648" cy="9220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高喆</a:t>
            </a:r>
            <a:endParaRPr lang="en-IN" dirty="0"/>
          </a:p>
          <a:p>
            <a:r>
              <a:rPr lang="en-IN" dirty="0"/>
              <a:t>201</a:t>
            </a:r>
            <a:r>
              <a:rPr lang="en-US" altLang="zh-CN" dirty="0"/>
              <a:t>6207152</a:t>
            </a:r>
            <a:endParaRPr lang="en-IN" dirty="0"/>
          </a:p>
          <a:p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6096000" y="4215530"/>
            <a:ext cx="2002648" cy="9220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万子瑞</a:t>
            </a:r>
            <a:endParaRPr lang="en-IN" dirty="0"/>
          </a:p>
          <a:p>
            <a:pPr algn="r"/>
            <a:r>
              <a:rPr lang="en-IN" dirty="0"/>
              <a:t>201</a:t>
            </a:r>
            <a:r>
              <a:rPr lang="en-US" altLang="zh-CN" dirty="0"/>
              <a:t>6207236</a:t>
            </a:r>
            <a:endParaRPr lang="en-IN" dirty="0"/>
          </a:p>
          <a:p>
            <a:pPr algn="r"/>
            <a:endParaRPr lang="en-IN" dirty="0"/>
          </a:p>
        </p:txBody>
      </p:sp>
      <p:pic>
        <p:nvPicPr>
          <p:cNvPr id="17" name="Picture 16" descr="A close up of a logo&#10;&#10;Description automatically generated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029650" y="2506518"/>
            <a:ext cx="1150607" cy="247721"/>
          </a:xfrm>
          <a:prstGeom prst="rect">
            <a:avLst/>
          </a:prstGeom>
        </p:spPr>
      </p:pic>
      <p:pic>
        <p:nvPicPr>
          <p:cNvPr id="18" name="Picture 17" descr="A close up of a logo&#10;&#10;Description automatically generated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948041" y="5189686"/>
            <a:ext cx="1150607" cy="247721"/>
          </a:xfrm>
          <a:prstGeom prst="rect">
            <a:avLst/>
          </a:prstGeom>
        </p:spPr>
      </p:pic>
      <p:pic>
        <p:nvPicPr>
          <p:cNvPr id="19" name="Picture 18" descr="A close up of a logo&#10;&#10;Description automatically generated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56902" y="2810724"/>
            <a:ext cx="1086050" cy="233823"/>
          </a:xfrm>
          <a:prstGeom prst="rect">
            <a:avLst/>
          </a:prstGeom>
        </p:spPr>
      </p:pic>
      <p:pic>
        <p:nvPicPr>
          <p:cNvPr id="20" name="Picture 19" descr="A close up of a logo&#10;&#10;Description automatically generated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89904" y="5397326"/>
            <a:ext cx="1086050" cy="23382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待改善部分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网页基础操作的逻辑设计上还缺乏经验</a:t>
            </a:r>
            <a:endParaRPr lang="en-US" altLang="zh-CN" dirty="0"/>
          </a:p>
          <a:p>
            <a:r>
              <a:rPr lang="zh-CN" altLang="en-US" dirty="0"/>
              <a:t>网页界面设计有些简单，假以时日可以更加美观丰富</a:t>
            </a:r>
            <a:endParaRPr lang="en-US" altLang="zh-CN" dirty="0"/>
          </a:p>
          <a:p>
            <a:r>
              <a:rPr lang="zh-CN" altLang="en-US" dirty="0"/>
              <a:t>缺乏大数量用户群体的体验，找出问题，改进细节</a:t>
            </a:r>
            <a:endParaRPr lang="en-I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clock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074" y="1177261"/>
            <a:ext cx="5818632" cy="413308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94065" y="2705725"/>
            <a:ext cx="3603872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slope"/>
            </a:sp3d>
          </a:bodyPr>
          <a:lstStyle/>
          <a:p>
            <a:pPr algn="ctr"/>
            <a:r>
              <a:rPr lang="zh-CN" altLang="en-US" sz="8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谢谢</a:t>
            </a:r>
            <a:r>
              <a:rPr lang="zh-CN" altLang="en-US" sz="8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！</a:t>
            </a:r>
            <a:endParaRPr lang="en-US" sz="88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目录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400" dirty="0"/>
              <a:t>公益支教用户，公益需求用户，平台管理员的账户注册与个人信息管理，管理员的注册审核</a:t>
            </a:r>
            <a:endParaRPr lang="en-US" altLang="zh-CN" sz="1400" dirty="0"/>
          </a:p>
          <a:p>
            <a:r>
              <a:rPr lang="zh-CN" altLang="en-US" sz="1400" dirty="0"/>
              <a:t>公益需求用户支教或物资需求的基本信息发布，修改基本信息以及需求状态管理</a:t>
            </a:r>
            <a:endParaRPr lang="en-US" altLang="zh-CN" sz="1400" dirty="0"/>
          </a:p>
          <a:p>
            <a:r>
              <a:rPr lang="zh-CN" altLang="en-US" sz="1400" dirty="0"/>
              <a:t>公益志愿用户查看需求贴并报名活动，检索需求贴，以及活动结束后日志的发布</a:t>
            </a:r>
            <a:endParaRPr lang="en-US" altLang="zh-CN" sz="1400" dirty="0"/>
          </a:p>
          <a:p>
            <a:r>
              <a:rPr lang="zh-CN" altLang="en-US" sz="1400" dirty="0"/>
              <a:t>平台管理员审核需求贴的发布内容，以及管理注册用户并进行检索</a:t>
            </a:r>
            <a:endParaRPr lang="en-US" altLang="zh-CN" sz="1400" dirty="0"/>
          </a:p>
          <a:p>
            <a:r>
              <a:rPr lang="zh-CN" altLang="en-US" sz="1400" dirty="0"/>
              <a:t>上传图片和视频功能</a:t>
            </a:r>
            <a:endParaRPr lang="en-US" altLang="zh-CN" sz="1400" dirty="0"/>
          </a:p>
          <a:p>
            <a:r>
              <a:rPr lang="zh-CN" altLang="en-US" sz="1400" dirty="0"/>
              <a:t>以及其他方便两种用户和管理员操作的其他功能</a:t>
            </a:r>
            <a:endParaRPr lang="en-US" altLang="zh-CN" sz="1400" dirty="0"/>
          </a:p>
          <a:p>
            <a:r>
              <a:rPr lang="zh-CN" altLang="en-US" sz="1400" dirty="0"/>
              <a:t>申请了域名，增加了服务器和接收验证码功能</a:t>
            </a:r>
            <a:endParaRPr lang="en-US" altLang="zh-CN" sz="1400" dirty="0"/>
          </a:p>
          <a:p>
            <a:endParaRPr lang="en-IN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项目概述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一个面向社会个人用户的支教和捐赠平台，帮助需要教育支持的地区和儿童召集支教人员和募集物资。用户需要注册成为平台用户方可发布信息或报名参与支教。用户分为</a:t>
            </a:r>
            <a:r>
              <a:rPr lang="en-US" altLang="zh-CN" dirty="0"/>
              <a:t>3</a:t>
            </a:r>
            <a:r>
              <a:rPr lang="zh-CN" altLang="zh-CN" dirty="0"/>
              <a:t>种，志愿支教的用户、发布支教需求和募集需求的用户，以及管理员。如果需要发布支教需求，首先要注册成为平台用户，并需要提供必要的信息供管理员审核方可发布支教需求，志愿支教的用户也需要先注册，方可登录平台报名支教活动。</a:t>
            </a:r>
            <a:endParaRPr lang="en-IN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132" y="912523"/>
            <a:ext cx="7804944" cy="1033180"/>
          </a:xfrm>
        </p:spPr>
        <p:txBody>
          <a:bodyPr/>
          <a:lstStyle/>
          <a:p>
            <a:r>
              <a:rPr lang="zh-CN" altLang="en-US" dirty="0"/>
              <a:t>开发跟进</a:t>
            </a:r>
            <a:r>
              <a:rPr lang="en-IN" dirty="0"/>
              <a:t> – SDLC(</a:t>
            </a:r>
            <a:r>
              <a:rPr lang="zh-CN" altLang="en-US" sz="2800" dirty="0"/>
              <a:t>软件开发生命周期</a:t>
            </a:r>
            <a:r>
              <a:rPr lang="en-IN" dirty="0"/>
              <a:t>)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9600" y="2261636"/>
          <a:ext cx="10744200" cy="3474451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155371"/>
                <a:gridCol w="2068286"/>
                <a:gridCol w="1839686"/>
                <a:gridCol w="1981200"/>
                <a:gridCol w="2699657"/>
              </a:tblGrid>
              <a:tr h="377376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Phase / Task / Module</a:t>
                      </a:r>
                      <a:endParaRPr lang="en-IN" sz="1400" dirty="0"/>
                    </a:p>
                    <a:p>
                      <a:pPr algn="ctr"/>
                      <a:r>
                        <a:rPr lang="zh-CN" altLang="en-US" sz="1400" dirty="0"/>
                        <a:t>阶段</a:t>
                      </a:r>
                      <a:r>
                        <a:rPr lang="en-US" altLang="zh-CN" sz="1400" dirty="0"/>
                        <a:t>/</a:t>
                      </a:r>
                      <a:r>
                        <a:rPr lang="zh-CN" altLang="en-US" sz="1400" dirty="0"/>
                        <a:t>任务</a:t>
                      </a:r>
                      <a:r>
                        <a:rPr lang="en-US" altLang="zh-CN" sz="1400" dirty="0"/>
                        <a:t>/</a:t>
                      </a:r>
                      <a:r>
                        <a:rPr lang="zh-CN" altLang="en-US" sz="1400" dirty="0"/>
                        <a:t>模块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Assigned To</a:t>
                      </a:r>
                      <a:endParaRPr lang="en-IN" sz="1400" dirty="0"/>
                    </a:p>
                    <a:p>
                      <a:pPr algn="ctr"/>
                      <a:r>
                        <a:rPr lang="zh-CN" altLang="en-US" sz="1400" dirty="0"/>
                        <a:t>分配给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Due Date</a:t>
                      </a:r>
                      <a:endParaRPr lang="en-IN" sz="1400" dirty="0"/>
                    </a:p>
                    <a:p>
                      <a:pPr algn="ctr"/>
                      <a:r>
                        <a:rPr lang="zh-CN" altLang="en-US" sz="1400" dirty="0"/>
                        <a:t>预定完成日期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Outcome / Status</a:t>
                      </a:r>
                      <a:endParaRPr lang="en-IN" sz="1400" dirty="0"/>
                    </a:p>
                    <a:p>
                      <a:pPr algn="ctr"/>
                      <a:r>
                        <a:rPr lang="zh-CN" altLang="en-US" sz="1400" dirty="0"/>
                        <a:t>结果</a:t>
                      </a:r>
                      <a:r>
                        <a:rPr lang="en-US" altLang="zh-CN" sz="1400" dirty="0"/>
                        <a:t>/</a:t>
                      </a:r>
                      <a:r>
                        <a:rPr lang="zh-CN" altLang="en-US" sz="1400" dirty="0"/>
                        <a:t>状态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Comments / Remarks</a:t>
                      </a:r>
                      <a:endParaRPr lang="en-IN" sz="1400" dirty="0"/>
                    </a:p>
                    <a:p>
                      <a:pPr algn="ctr"/>
                      <a:r>
                        <a:rPr lang="zh-CN" altLang="en-US" sz="1400" dirty="0"/>
                        <a:t>备注</a:t>
                      </a:r>
                      <a:endParaRPr lang="en-IN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高喆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2019.12.29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完成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刘凯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2019.12.29</a:t>
                      </a:r>
                      <a:endParaRPr lang="en-IN" altLang="zh-C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完成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</a:tr>
              <a:tr h="360411"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万子瑞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2019.12.29</a:t>
                      </a:r>
                      <a:endParaRPr lang="en-IN" altLang="zh-C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完成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付春鹭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2019.12.29</a:t>
                      </a:r>
                      <a:endParaRPr lang="en-IN" altLang="zh-C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完成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主页面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566" y="2593975"/>
            <a:ext cx="7668867" cy="403225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主页面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819" y="2593975"/>
            <a:ext cx="5824361" cy="403225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公告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212" y="2593975"/>
            <a:ext cx="6539576" cy="403225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支教相册首页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925" y="2690172"/>
            <a:ext cx="7804150" cy="3839855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theme/theme1.xml><?xml version="1.0" encoding="utf-8"?>
<a:theme xmlns:a="http://schemas.openxmlformats.org/drawingml/2006/main" name="Whit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White">
      <a:majorFont>
        <a:latin typeface="Lantinghei SC Heavy"/>
        <a:ea typeface="Lantinghei SC Heavy"/>
        <a:cs typeface="Lantinghei SC Heavy"/>
      </a:majorFont>
      <a:minorFont>
        <a:latin typeface="Helvetica Light"/>
        <a:ea typeface="Helvetica Light"/>
        <a:cs typeface="Helvetica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blurRad="50800" dist="25400" dir="5400000" algn="ctr" rotWithShape="0">
            <a:srgbClr val="000000">
              <a:alpha val="50000"/>
            </a:srgbClr>
          </a:outerShdw>
        </a:effectLst>
      </a:spPr>
      <a:bodyPr vert="horz" wrap="square" lIns="71437" tIns="71437" rIns="71437" bIns="71437" numCol="1" anchor="ctr" anchorCtr="0" compatLnSpc="1">
        <a:spAutoFit/>
      </a:bodyPr>
      <a:lstStyle>
        <a:defPPr marL="0" marR="0" indent="0" algn="ctr" defTabSz="82042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zh-CN" sz="5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Helvetica Light" charset="0"/>
            <a:cs typeface="Helvetica Light" charset="0"/>
            <a:sym typeface="Helvetica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blurRad="50800" dist="25400" dir="5400000" algn="ctr" rotWithShape="0">
            <a:srgbClr val="000000">
              <a:alpha val="50000"/>
            </a:srgbClr>
          </a:outerShdw>
        </a:effectLst>
      </a:spPr>
      <a:bodyPr vert="horz" wrap="square" lIns="71437" tIns="71437" rIns="71437" bIns="71437" numCol="1" anchor="ctr" anchorCtr="0" compatLnSpc="1">
        <a:spAutoFit/>
      </a:bodyPr>
      <a:lstStyle>
        <a:defPPr marL="0" marR="0" indent="0" algn="ctr" defTabSz="82042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zh-CN" sz="5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Helvetica Light" charset="0"/>
            <a:cs typeface="Helvetica Light" charset="0"/>
            <a:sym typeface="Helvetica Light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883</Words>
  <Application>WPS 演示</Application>
  <PresentationFormat>宽屏</PresentationFormat>
  <Paragraphs>128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Arial</vt:lpstr>
      <vt:lpstr>宋体</vt:lpstr>
      <vt:lpstr>Wingdings</vt:lpstr>
      <vt:lpstr>Helvetica Light</vt:lpstr>
      <vt:lpstr>Lantinghei SC Heavy</vt:lpstr>
      <vt:lpstr>Segoe Print</vt:lpstr>
      <vt:lpstr>微软雅黑</vt:lpstr>
      <vt:lpstr>Arial Unicode MS</vt:lpstr>
      <vt:lpstr>Calibri</vt:lpstr>
      <vt:lpstr>White</vt:lpstr>
      <vt:lpstr>学期项目展示 项目名称</vt:lpstr>
      <vt:lpstr>团队介绍</vt:lpstr>
      <vt:lpstr>目录</vt:lpstr>
      <vt:lpstr>项目概述</vt:lpstr>
      <vt:lpstr>开发跟进 – SDLC(软件开发生命周期)</vt:lpstr>
      <vt:lpstr>主页面</vt:lpstr>
      <vt:lpstr>主页面</vt:lpstr>
      <vt:lpstr>公告</vt:lpstr>
      <vt:lpstr>支教相册首页</vt:lpstr>
      <vt:lpstr>用户登录界面</vt:lpstr>
      <vt:lpstr>管理员登陆界面</vt:lpstr>
      <vt:lpstr>用户注册界面（最下方可向注册手机号发送短信验证码）</vt:lpstr>
      <vt:lpstr>管理员个人中中心</vt:lpstr>
      <vt:lpstr>管理员可搜索查看所有用户</vt:lpstr>
      <vt:lpstr>用户个人中心，可编辑个人资料</vt:lpstr>
      <vt:lpstr>用户发布支教需求贴或物质需求贴</vt:lpstr>
      <vt:lpstr>用户写支教日记界面</vt:lpstr>
      <vt:lpstr>数据库关系图</vt:lpstr>
      <vt:lpstr>主要业务模块</vt:lpstr>
      <vt:lpstr>待改善部分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 Gaurav Pandey</dc:creator>
  <cp:lastModifiedBy>刘凯</cp:lastModifiedBy>
  <cp:revision>70</cp:revision>
  <dcterms:created xsi:type="dcterms:W3CDTF">2018-12-12T03:00:00Z</dcterms:created>
  <dcterms:modified xsi:type="dcterms:W3CDTF">2019-12-31T07:52:20Z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