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599E3-925C-4AD5-B0E7-7A298A10925B}" v="13" dt="2019-10-13T15:34:21.575"/>
    <p1510:client id="{7B26D5D2-99FA-453A-98BD-391F4D494DDB}" v="1" dt="2019-10-13T19:27:39.121"/>
    <p1510:client id="{68A7D8CF-8B5D-4E0F-A703-6B2B4BAA6447}" v="150" dt="2019-10-13T04:09:41.879"/>
    <p1510:client id="{3E2D1F1C-930B-464B-B43D-13B269262716}" v="287" dt="2019-10-13T03:40:02.434"/>
    <p1510:client id="{F603205C-B10A-4C0D-863A-BC7851A9E45F}" v="1603" dt="2019-10-13T04:43:50.882"/>
    <p1510:client id="{49C2F538-9F1C-4DA3-8A0F-0101732C5907}" v="286" dt="2019-10-13T03:35:27.912"/>
    <p1510:client id="{5021CDB5-9DDD-4C95-9AE7-8252DD190152}" v="24" dt="2019-10-13T04:40:57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85800C-A839-40E4-96F8-F11F7924E7D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3DCAE9C-5239-4D7E-A011-B1DC4D6F7F1E}">
      <dgm:prSet/>
      <dgm:spPr/>
      <dgm:t>
        <a:bodyPr/>
        <a:lstStyle/>
        <a:p>
          <a:pPr>
            <a:defRPr cap="all"/>
          </a:pPr>
          <a:r>
            <a:rPr lang="en-US">
              <a:solidFill>
                <a:schemeClr val="bg1"/>
              </a:solidFill>
            </a:rPr>
            <a:t>People who need temporary shelter from a natural disaster</a:t>
          </a:r>
        </a:p>
      </dgm:t>
    </dgm:pt>
    <dgm:pt modelId="{571E3CF8-789C-4F3D-AD39-3AE1A30EAA65}" type="parTrans" cxnId="{AB6C300B-3521-4B6F-8CFC-5B827889A1BF}">
      <dgm:prSet/>
      <dgm:spPr/>
      <dgm:t>
        <a:bodyPr/>
        <a:lstStyle/>
        <a:p>
          <a:endParaRPr lang="en-US"/>
        </a:p>
      </dgm:t>
    </dgm:pt>
    <dgm:pt modelId="{0F66CDF8-F9E0-40A1-ACB1-B5EC1674A73E}" type="sibTrans" cxnId="{AB6C300B-3521-4B6F-8CFC-5B827889A1BF}">
      <dgm:prSet/>
      <dgm:spPr/>
      <dgm:t>
        <a:bodyPr/>
        <a:lstStyle/>
        <a:p>
          <a:endParaRPr lang="en-US"/>
        </a:p>
      </dgm:t>
    </dgm:pt>
    <dgm:pt modelId="{9538F079-66E6-43F2-9DE5-8D58A46271CD}">
      <dgm:prSet/>
      <dgm:spPr/>
      <dgm:t>
        <a:bodyPr/>
        <a:lstStyle/>
        <a:p>
          <a:pPr>
            <a:defRPr cap="all"/>
          </a:pPr>
          <a:r>
            <a:rPr lang="en-US">
              <a:solidFill>
                <a:schemeClr val="bg1"/>
              </a:solidFill>
            </a:rPr>
            <a:t>People who are escaping abusive situations</a:t>
          </a:r>
        </a:p>
      </dgm:t>
    </dgm:pt>
    <dgm:pt modelId="{D719333C-2F8D-4CF7-A04D-5AF86C558050}" type="parTrans" cxnId="{560C4C60-84C8-4DF6-83A4-8B90E04EA890}">
      <dgm:prSet/>
      <dgm:spPr/>
      <dgm:t>
        <a:bodyPr/>
        <a:lstStyle/>
        <a:p>
          <a:endParaRPr lang="en-US"/>
        </a:p>
      </dgm:t>
    </dgm:pt>
    <dgm:pt modelId="{7053C1C6-153D-4852-B5B5-93EB44057246}" type="sibTrans" cxnId="{560C4C60-84C8-4DF6-83A4-8B90E04EA890}">
      <dgm:prSet/>
      <dgm:spPr/>
      <dgm:t>
        <a:bodyPr/>
        <a:lstStyle/>
        <a:p>
          <a:endParaRPr lang="en-US"/>
        </a:p>
      </dgm:t>
    </dgm:pt>
    <dgm:pt modelId="{1E21E7F7-7E41-4579-AD54-607003C55CC8}">
      <dgm:prSet/>
      <dgm:spPr/>
      <dgm:t>
        <a:bodyPr/>
        <a:lstStyle/>
        <a:p>
          <a:pPr>
            <a:defRPr cap="all"/>
          </a:pPr>
          <a:r>
            <a:rPr lang="en-US">
              <a:solidFill>
                <a:schemeClr val="bg1"/>
              </a:solidFill>
            </a:rPr>
            <a:t>People who experience sudden and unexpected homelessness</a:t>
          </a:r>
        </a:p>
      </dgm:t>
    </dgm:pt>
    <dgm:pt modelId="{D987B338-8E7B-4F6A-AAFF-9C95E169E1C8}" type="parTrans" cxnId="{41C50F0A-F67D-4189-95D8-5C5515892F26}">
      <dgm:prSet/>
      <dgm:spPr/>
      <dgm:t>
        <a:bodyPr/>
        <a:lstStyle/>
        <a:p>
          <a:endParaRPr lang="en-US"/>
        </a:p>
      </dgm:t>
    </dgm:pt>
    <dgm:pt modelId="{54D70152-28D2-44A9-900B-1D3878DCA9FF}" type="sibTrans" cxnId="{41C50F0A-F67D-4189-95D8-5C5515892F26}">
      <dgm:prSet/>
      <dgm:spPr/>
      <dgm:t>
        <a:bodyPr/>
        <a:lstStyle/>
        <a:p>
          <a:endParaRPr lang="en-US"/>
        </a:p>
      </dgm:t>
    </dgm:pt>
    <dgm:pt modelId="{76BA8E27-B5B5-4423-B337-FE7E1BAE4D14}" type="pres">
      <dgm:prSet presAssocID="{A585800C-A839-40E4-96F8-F11F7924E7D1}" presName="root" presStyleCnt="0">
        <dgm:presLayoutVars>
          <dgm:dir/>
          <dgm:resizeHandles val="exact"/>
        </dgm:presLayoutVars>
      </dgm:prSet>
      <dgm:spPr/>
    </dgm:pt>
    <dgm:pt modelId="{6D7CA315-E756-402A-A033-CE249D603B95}" type="pres">
      <dgm:prSet presAssocID="{D3DCAE9C-5239-4D7E-A011-B1DC4D6F7F1E}" presName="compNode" presStyleCnt="0"/>
      <dgm:spPr/>
    </dgm:pt>
    <dgm:pt modelId="{CAB676D0-C779-48F8-9A2F-1950279EF1F4}" type="pres">
      <dgm:prSet presAssocID="{D3DCAE9C-5239-4D7E-A011-B1DC4D6F7F1E}" presName="iconBgRect" presStyleLbl="bgShp" presStyleIdx="0" presStyleCnt="3"/>
      <dgm:spPr/>
    </dgm:pt>
    <dgm:pt modelId="{51384206-A8FC-4E9A-A520-3F606E16FDD6}" type="pres">
      <dgm:prSet presAssocID="{D3DCAE9C-5239-4D7E-A011-B1DC4D6F7F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8F9E75DF-D47B-4140-951B-A2BABB112731}" type="pres">
      <dgm:prSet presAssocID="{D3DCAE9C-5239-4D7E-A011-B1DC4D6F7F1E}" presName="spaceRect" presStyleCnt="0"/>
      <dgm:spPr/>
    </dgm:pt>
    <dgm:pt modelId="{2E6B4AC0-A65E-40D7-B264-DA624A2FE430}" type="pres">
      <dgm:prSet presAssocID="{D3DCAE9C-5239-4D7E-A011-B1DC4D6F7F1E}" presName="textRect" presStyleLbl="revTx" presStyleIdx="0" presStyleCnt="3">
        <dgm:presLayoutVars>
          <dgm:chMax val="1"/>
          <dgm:chPref val="1"/>
        </dgm:presLayoutVars>
      </dgm:prSet>
      <dgm:spPr/>
    </dgm:pt>
    <dgm:pt modelId="{8D24010E-4FC8-4CE7-B618-8335828DC284}" type="pres">
      <dgm:prSet presAssocID="{0F66CDF8-F9E0-40A1-ACB1-B5EC1674A73E}" presName="sibTrans" presStyleCnt="0"/>
      <dgm:spPr/>
    </dgm:pt>
    <dgm:pt modelId="{4D1D0FC9-2507-4E61-B7AE-FE3EE1F025DD}" type="pres">
      <dgm:prSet presAssocID="{9538F079-66E6-43F2-9DE5-8D58A46271CD}" presName="compNode" presStyleCnt="0"/>
      <dgm:spPr/>
    </dgm:pt>
    <dgm:pt modelId="{61DC45EA-138E-4B58-843F-A366C3ED7631}" type="pres">
      <dgm:prSet presAssocID="{9538F079-66E6-43F2-9DE5-8D58A46271CD}" presName="iconBgRect" presStyleLbl="bgShp" presStyleIdx="1" presStyleCnt="3"/>
      <dgm:spPr/>
    </dgm:pt>
    <dgm:pt modelId="{67EC1C73-66C4-4D35-9BF4-E367B59EB7F2}" type="pres">
      <dgm:prSet presAssocID="{9538F079-66E6-43F2-9DE5-8D58A46271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2C9ECACC-CAC7-46E3-A3D5-0378E17DFBEF}" type="pres">
      <dgm:prSet presAssocID="{9538F079-66E6-43F2-9DE5-8D58A46271CD}" presName="spaceRect" presStyleCnt="0"/>
      <dgm:spPr/>
    </dgm:pt>
    <dgm:pt modelId="{E1D3F765-7FDF-41AA-B1B8-236933913D29}" type="pres">
      <dgm:prSet presAssocID="{9538F079-66E6-43F2-9DE5-8D58A46271CD}" presName="textRect" presStyleLbl="revTx" presStyleIdx="1" presStyleCnt="3">
        <dgm:presLayoutVars>
          <dgm:chMax val="1"/>
          <dgm:chPref val="1"/>
        </dgm:presLayoutVars>
      </dgm:prSet>
      <dgm:spPr/>
    </dgm:pt>
    <dgm:pt modelId="{0C4640B9-0666-44EA-AFED-87B72BD18FD0}" type="pres">
      <dgm:prSet presAssocID="{7053C1C6-153D-4852-B5B5-93EB44057246}" presName="sibTrans" presStyleCnt="0"/>
      <dgm:spPr/>
    </dgm:pt>
    <dgm:pt modelId="{91989AF7-FD2C-4EAE-A21C-67108F74C84F}" type="pres">
      <dgm:prSet presAssocID="{1E21E7F7-7E41-4579-AD54-607003C55CC8}" presName="compNode" presStyleCnt="0"/>
      <dgm:spPr/>
    </dgm:pt>
    <dgm:pt modelId="{4B795307-C0D4-42C7-9AB5-F5773039FABD}" type="pres">
      <dgm:prSet presAssocID="{1E21E7F7-7E41-4579-AD54-607003C55CC8}" presName="iconBgRect" presStyleLbl="bgShp" presStyleIdx="2" presStyleCnt="3"/>
      <dgm:spPr/>
    </dgm:pt>
    <dgm:pt modelId="{BE223B13-C8C3-4175-9A10-6EBC7876BE21}" type="pres">
      <dgm:prSet presAssocID="{1E21E7F7-7E41-4579-AD54-607003C55C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0397149-1057-4467-81FC-9CD4AD408C85}" type="pres">
      <dgm:prSet presAssocID="{1E21E7F7-7E41-4579-AD54-607003C55CC8}" presName="spaceRect" presStyleCnt="0"/>
      <dgm:spPr/>
    </dgm:pt>
    <dgm:pt modelId="{202109D8-EDA9-42E3-BAF7-CE3A7485FDC6}" type="pres">
      <dgm:prSet presAssocID="{1E21E7F7-7E41-4579-AD54-607003C55C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C50F0A-F67D-4189-95D8-5C5515892F26}" srcId="{A585800C-A839-40E4-96F8-F11F7924E7D1}" destId="{1E21E7F7-7E41-4579-AD54-607003C55CC8}" srcOrd="2" destOrd="0" parTransId="{D987B338-8E7B-4F6A-AAFF-9C95E169E1C8}" sibTransId="{54D70152-28D2-44A9-900B-1D3878DCA9FF}"/>
    <dgm:cxn modelId="{AB6C300B-3521-4B6F-8CFC-5B827889A1BF}" srcId="{A585800C-A839-40E4-96F8-F11F7924E7D1}" destId="{D3DCAE9C-5239-4D7E-A011-B1DC4D6F7F1E}" srcOrd="0" destOrd="0" parTransId="{571E3CF8-789C-4F3D-AD39-3AE1A30EAA65}" sibTransId="{0F66CDF8-F9E0-40A1-ACB1-B5EC1674A73E}"/>
    <dgm:cxn modelId="{95E56A2C-2109-4221-BE45-A8798ECDC548}" type="presOf" srcId="{9538F079-66E6-43F2-9DE5-8D58A46271CD}" destId="{E1D3F765-7FDF-41AA-B1B8-236933913D29}" srcOrd="0" destOrd="0" presId="urn:microsoft.com/office/officeart/2018/5/layout/IconCircleLabelList"/>
    <dgm:cxn modelId="{560C4C60-84C8-4DF6-83A4-8B90E04EA890}" srcId="{A585800C-A839-40E4-96F8-F11F7924E7D1}" destId="{9538F079-66E6-43F2-9DE5-8D58A46271CD}" srcOrd="1" destOrd="0" parTransId="{D719333C-2F8D-4CF7-A04D-5AF86C558050}" sibTransId="{7053C1C6-153D-4852-B5B5-93EB44057246}"/>
    <dgm:cxn modelId="{13D5AD9E-0C7F-4591-B7D4-556E8E11CDF9}" type="presOf" srcId="{A585800C-A839-40E4-96F8-F11F7924E7D1}" destId="{76BA8E27-B5B5-4423-B337-FE7E1BAE4D14}" srcOrd="0" destOrd="0" presId="urn:microsoft.com/office/officeart/2018/5/layout/IconCircleLabelList"/>
    <dgm:cxn modelId="{440EE9A3-B090-4F58-90ED-28CAE1BB1772}" type="presOf" srcId="{D3DCAE9C-5239-4D7E-A011-B1DC4D6F7F1E}" destId="{2E6B4AC0-A65E-40D7-B264-DA624A2FE430}" srcOrd="0" destOrd="0" presId="urn:microsoft.com/office/officeart/2018/5/layout/IconCircleLabelList"/>
    <dgm:cxn modelId="{2AC3EDCE-76B5-4242-8C9B-F2D6B4E1C8DD}" type="presOf" srcId="{1E21E7F7-7E41-4579-AD54-607003C55CC8}" destId="{202109D8-EDA9-42E3-BAF7-CE3A7485FDC6}" srcOrd="0" destOrd="0" presId="urn:microsoft.com/office/officeart/2018/5/layout/IconCircleLabelList"/>
    <dgm:cxn modelId="{AAD55655-4F66-4FE2-98B9-DCC06C46D415}" type="presParOf" srcId="{76BA8E27-B5B5-4423-B337-FE7E1BAE4D14}" destId="{6D7CA315-E756-402A-A033-CE249D603B95}" srcOrd="0" destOrd="0" presId="urn:microsoft.com/office/officeart/2018/5/layout/IconCircleLabelList"/>
    <dgm:cxn modelId="{A04E77E7-CCBC-4FCC-BBD0-A0889E951BA2}" type="presParOf" srcId="{6D7CA315-E756-402A-A033-CE249D603B95}" destId="{CAB676D0-C779-48F8-9A2F-1950279EF1F4}" srcOrd="0" destOrd="0" presId="urn:microsoft.com/office/officeart/2018/5/layout/IconCircleLabelList"/>
    <dgm:cxn modelId="{A81B7CCC-8730-4F04-BE81-21BCB87FA457}" type="presParOf" srcId="{6D7CA315-E756-402A-A033-CE249D603B95}" destId="{51384206-A8FC-4E9A-A520-3F606E16FDD6}" srcOrd="1" destOrd="0" presId="urn:microsoft.com/office/officeart/2018/5/layout/IconCircleLabelList"/>
    <dgm:cxn modelId="{1327D425-5991-461B-9BCA-AB011552C4B0}" type="presParOf" srcId="{6D7CA315-E756-402A-A033-CE249D603B95}" destId="{8F9E75DF-D47B-4140-951B-A2BABB112731}" srcOrd="2" destOrd="0" presId="urn:microsoft.com/office/officeart/2018/5/layout/IconCircleLabelList"/>
    <dgm:cxn modelId="{A7E19826-7235-4DD7-9C40-76E3977101DF}" type="presParOf" srcId="{6D7CA315-E756-402A-A033-CE249D603B95}" destId="{2E6B4AC0-A65E-40D7-B264-DA624A2FE430}" srcOrd="3" destOrd="0" presId="urn:microsoft.com/office/officeart/2018/5/layout/IconCircleLabelList"/>
    <dgm:cxn modelId="{0BD81C01-5F46-4F12-B783-F73EFFF3EE8B}" type="presParOf" srcId="{76BA8E27-B5B5-4423-B337-FE7E1BAE4D14}" destId="{8D24010E-4FC8-4CE7-B618-8335828DC284}" srcOrd="1" destOrd="0" presId="urn:microsoft.com/office/officeart/2018/5/layout/IconCircleLabelList"/>
    <dgm:cxn modelId="{B74B45E6-B1F7-4B4F-ACAF-0994EC9DBE08}" type="presParOf" srcId="{76BA8E27-B5B5-4423-B337-FE7E1BAE4D14}" destId="{4D1D0FC9-2507-4E61-B7AE-FE3EE1F025DD}" srcOrd="2" destOrd="0" presId="urn:microsoft.com/office/officeart/2018/5/layout/IconCircleLabelList"/>
    <dgm:cxn modelId="{B407F29B-A9BA-4DA5-9889-A016E28B908E}" type="presParOf" srcId="{4D1D0FC9-2507-4E61-B7AE-FE3EE1F025DD}" destId="{61DC45EA-138E-4B58-843F-A366C3ED7631}" srcOrd="0" destOrd="0" presId="urn:microsoft.com/office/officeart/2018/5/layout/IconCircleLabelList"/>
    <dgm:cxn modelId="{78E17B73-081E-42E7-AB0C-5DC8887B8B14}" type="presParOf" srcId="{4D1D0FC9-2507-4E61-B7AE-FE3EE1F025DD}" destId="{67EC1C73-66C4-4D35-9BF4-E367B59EB7F2}" srcOrd="1" destOrd="0" presId="urn:microsoft.com/office/officeart/2018/5/layout/IconCircleLabelList"/>
    <dgm:cxn modelId="{A3202731-C492-4775-8D7C-81D627F7F3B2}" type="presParOf" srcId="{4D1D0FC9-2507-4E61-B7AE-FE3EE1F025DD}" destId="{2C9ECACC-CAC7-46E3-A3D5-0378E17DFBEF}" srcOrd="2" destOrd="0" presId="urn:microsoft.com/office/officeart/2018/5/layout/IconCircleLabelList"/>
    <dgm:cxn modelId="{20A73519-27B0-4A93-BE8E-8A1D8118E466}" type="presParOf" srcId="{4D1D0FC9-2507-4E61-B7AE-FE3EE1F025DD}" destId="{E1D3F765-7FDF-41AA-B1B8-236933913D29}" srcOrd="3" destOrd="0" presId="urn:microsoft.com/office/officeart/2018/5/layout/IconCircleLabelList"/>
    <dgm:cxn modelId="{F0180DD2-D6E5-41CC-BCA0-AC7DF500A77E}" type="presParOf" srcId="{76BA8E27-B5B5-4423-B337-FE7E1BAE4D14}" destId="{0C4640B9-0666-44EA-AFED-87B72BD18FD0}" srcOrd="3" destOrd="0" presId="urn:microsoft.com/office/officeart/2018/5/layout/IconCircleLabelList"/>
    <dgm:cxn modelId="{802F1F32-205D-4C23-A895-D81238E794DA}" type="presParOf" srcId="{76BA8E27-B5B5-4423-B337-FE7E1BAE4D14}" destId="{91989AF7-FD2C-4EAE-A21C-67108F74C84F}" srcOrd="4" destOrd="0" presId="urn:microsoft.com/office/officeart/2018/5/layout/IconCircleLabelList"/>
    <dgm:cxn modelId="{951EB015-225A-424B-AAE7-C20414ED7269}" type="presParOf" srcId="{91989AF7-FD2C-4EAE-A21C-67108F74C84F}" destId="{4B795307-C0D4-42C7-9AB5-F5773039FABD}" srcOrd="0" destOrd="0" presId="urn:microsoft.com/office/officeart/2018/5/layout/IconCircleLabelList"/>
    <dgm:cxn modelId="{42B0A92E-6245-4812-AC47-4222D404709F}" type="presParOf" srcId="{91989AF7-FD2C-4EAE-A21C-67108F74C84F}" destId="{BE223B13-C8C3-4175-9A10-6EBC7876BE21}" srcOrd="1" destOrd="0" presId="urn:microsoft.com/office/officeart/2018/5/layout/IconCircleLabelList"/>
    <dgm:cxn modelId="{FC1E9704-301C-403B-B668-CBEEF5272311}" type="presParOf" srcId="{91989AF7-FD2C-4EAE-A21C-67108F74C84F}" destId="{20397149-1057-4467-81FC-9CD4AD408C85}" srcOrd="2" destOrd="0" presId="urn:microsoft.com/office/officeart/2018/5/layout/IconCircleLabelList"/>
    <dgm:cxn modelId="{DC6B0667-2AD5-456B-B71B-BBFCA133323E}" type="presParOf" srcId="{91989AF7-FD2C-4EAE-A21C-67108F74C84F}" destId="{202109D8-EDA9-42E3-BAF7-CE3A7485FD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676D0-C779-48F8-9A2F-1950279EF1F4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84206-A8FC-4E9A-A520-3F606E16FDD6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B4AC0-A65E-40D7-B264-DA624A2FE430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solidFill>
                <a:schemeClr val="bg1"/>
              </a:solidFill>
            </a:rPr>
            <a:t>People who need temporary shelter from a natural disaster</a:t>
          </a:r>
        </a:p>
      </dsp:txBody>
      <dsp:txXfrm>
        <a:off x="75768" y="3053169"/>
        <a:ext cx="3093750" cy="720000"/>
      </dsp:txXfrm>
    </dsp:sp>
    <dsp:sp modelId="{61DC45EA-138E-4B58-843F-A366C3ED7631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C1C73-66C4-4D35-9BF4-E367B59EB7F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3F765-7FDF-41AA-B1B8-236933913D29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solidFill>
                <a:schemeClr val="bg1"/>
              </a:solidFill>
            </a:rPr>
            <a:t>People who are escaping abusive situations</a:t>
          </a:r>
        </a:p>
      </dsp:txBody>
      <dsp:txXfrm>
        <a:off x="3710925" y="3053169"/>
        <a:ext cx="3093750" cy="720000"/>
      </dsp:txXfrm>
    </dsp:sp>
    <dsp:sp modelId="{4B795307-C0D4-42C7-9AB5-F5773039FABD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23B13-C8C3-4175-9A10-6EBC7876BE2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109D8-EDA9-42E3-BAF7-CE3A7485FDC6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>
              <a:solidFill>
                <a:schemeClr val="bg1"/>
              </a:solidFill>
            </a:rPr>
            <a:t>People who experience sudden and unexpected homelessness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1818" y="2868035"/>
            <a:ext cx="9684327" cy="1126836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Segoe UI"/>
                <a:cs typeface="Calibri Light"/>
              </a:rPr>
              <a:t>    </a:t>
            </a:r>
            <a:r>
              <a:rPr lang="en-US" sz="7200">
                <a:solidFill>
                  <a:schemeClr val="bg1"/>
                </a:solidFill>
                <a:latin typeface="Segoe UI"/>
                <a:cs typeface="Calibri Light"/>
              </a:rPr>
              <a:t>   </a:t>
            </a:r>
            <a:r>
              <a:rPr lang="en-US" sz="7200" err="1">
                <a:solidFill>
                  <a:schemeClr val="bg1"/>
                </a:solidFill>
                <a:latin typeface="Segoe UI"/>
                <a:cs typeface="Calibri Light"/>
              </a:rPr>
              <a:t>NeedASafe.space</a:t>
            </a:r>
            <a:endParaRPr lang="en-US" sz="7200">
              <a:solidFill>
                <a:schemeClr val="bg1"/>
              </a:solidFill>
              <a:latin typeface="Segoe UI"/>
              <a:cs typeface="Calibri Light"/>
            </a:endParaRPr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633DBC51-FCC2-458C-B9FF-1309E75E2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" y="189584"/>
            <a:ext cx="5040962" cy="5370990"/>
          </a:xfrm>
          <a:prstGeom prst="rect">
            <a:avLst/>
          </a:prstGeom>
        </p:spPr>
      </p:pic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895B93A-8D99-4673-A19A-E0B49DCEE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42" t="37662" r="5806" b="38961"/>
          <a:stretch/>
        </p:blipFill>
        <p:spPr>
          <a:xfrm>
            <a:off x="9401953" y="6004321"/>
            <a:ext cx="2644567" cy="70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C51C1CA0-C407-4086-B8D9-B051438E2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975139" y="2146853"/>
            <a:ext cx="2410198" cy="2410198"/>
          </a:xfrm>
          <a:custGeom>
            <a:avLst/>
            <a:gdLst>
              <a:gd name="connsiteX0" fmla="*/ 1424793 w 2849586"/>
              <a:gd name="connsiteY0" fmla="*/ 0 h 2849586"/>
              <a:gd name="connsiteX1" fmla="*/ 2849586 w 2849586"/>
              <a:gd name="connsiteY1" fmla="*/ 1424793 h 2849586"/>
              <a:gd name="connsiteX2" fmla="*/ 1424793 w 2849586"/>
              <a:gd name="connsiteY2" fmla="*/ 2849586 h 2849586"/>
              <a:gd name="connsiteX3" fmla="*/ 0 w 2849586"/>
              <a:gd name="connsiteY3" fmla="*/ 1424793 h 2849586"/>
              <a:gd name="connsiteX4" fmla="*/ 1424793 w 2849586"/>
              <a:gd name="connsiteY4" fmla="*/ 0 h 284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5" name="Picture 6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D16F0308-9997-4957-A861-894C97D76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0" r="-4" b="-4"/>
          <a:stretch/>
        </p:blipFill>
        <p:spPr>
          <a:xfrm>
            <a:off x="3585647" y="2146853"/>
            <a:ext cx="2410198" cy="2410198"/>
          </a:xfrm>
          <a:custGeom>
            <a:avLst/>
            <a:gdLst>
              <a:gd name="connsiteX0" fmla="*/ 1424793 w 2849586"/>
              <a:gd name="connsiteY0" fmla="*/ 0 h 2849586"/>
              <a:gd name="connsiteX1" fmla="*/ 2849586 w 2849586"/>
              <a:gd name="connsiteY1" fmla="*/ 1424793 h 2849586"/>
              <a:gd name="connsiteX2" fmla="*/ 1424793 w 2849586"/>
              <a:gd name="connsiteY2" fmla="*/ 2849586 h 2849586"/>
              <a:gd name="connsiteX3" fmla="*/ 0 w 2849586"/>
              <a:gd name="connsiteY3" fmla="*/ 1424793 h 2849586"/>
              <a:gd name="connsiteX4" fmla="*/ 1424793 w 2849586"/>
              <a:gd name="connsiteY4" fmla="*/ 0 h 284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2" name="Picture 2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C73B4BD4-4F7A-4DEA-A8FA-82318C7256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5" r="-3" b="14122"/>
          <a:stretch/>
        </p:blipFill>
        <p:spPr>
          <a:xfrm>
            <a:off x="6196155" y="2146853"/>
            <a:ext cx="2410198" cy="2410198"/>
          </a:xfrm>
          <a:custGeom>
            <a:avLst/>
            <a:gdLst>
              <a:gd name="connsiteX0" fmla="*/ 1424793 w 2849586"/>
              <a:gd name="connsiteY0" fmla="*/ 0 h 2849586"/>
              <a:gd name="connsiteX1" fmla="*/ 2849586 w 2849586"/>
              <a:gd name="connsiteY1" fmla="*/ 1424793 h 2849586"/>
              <a:gd name="connsiteX2" fmla="*/ 1424793 w 2849586"/>
              <a:gd name="connsiteY2" fmla="*/ 2849586 h 2849586"/>
              <a:gd name="connsiteX3" fmla="*/ 0 w 2849586"/>
              <a:gd name="connsiteY3" fmla="*/ 1424793 h 2849586"/>
              <a:gd name="connsiteX4" fmla="*/ 1424793 w 2849586"/>
              <a:gd name="connsiteY4" fmla="*/ 0 h 284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6" name="Picture 6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91B1C059-88AC-4004-BB95-041DAD3229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8806663" y="2146853"/>
            <a:ext cx="2410198" cy="2410198"/>
          </a:xfrm>
          <a:custGeom>
            <a:avLst/>
            <a:gdLst>
              <a:gd name="connsiteX0" fmla="*/ 1424793 w 2849586"/>
              <a:gd name="connsiteY0" fmla="*/ 0 h 2849586"/>
              <a:gd name="connsiteX1" fmla="*/ 2849586 w 2849586"/>
              <a:gd name="connsiteY1" fmla="*/ 1424793 h 2849586"/>
              <a:gd name="connsiteX2" fmla="*/ 1424793 w 2849586"/>
              <a:gd name="connsiteY2" fmla="*/ 2849586 h 2849586"/>
              <a:gd name="connsiteX3" fmla="*/ 0 w 2849586"/>
              <a:gd name="connsiteY3" fmla="*/ 1424793 h 2849586"/>
              <a:gd name="connsiteX4" fmla="*/ 1424793 w 2849586"/>
              <a:gd name="connsiteY4" fmla="*/ 0 h 284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92E98-0129-4FFD-A474-B672E8FEED8D}"/>
              </a:ext>
            </a:extLst>
          </p:cNvPr>
          <p:cNvSpPr txBox="1"/>
          <p:nvPr/>
        </p:nvSpPr>
        <p:spPr>
          <a:xfrm>
            <a:off x="804871" y="456938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Segoe UI"/>
                <a:cs typeface="Segoe UI"/>
              </a:rPr>
              <a:t>Evelyn Chew</a:t>
            </a:r>
            <a:endParaRPr lang="en-US"/>
          </a:p>
          <a:p>
            <a:pPr algn="ctr"/>
            <a:r>
              <a:rPr lang="en-US">
                <a:solidFill>
                  <a:schemeClr val="bg1"/>
                </a:solidFill>
                <a:latin typeface="Segoe UI"/>
                <a:cs typeface="Calibri"/>
              </a:rPr>
              <a:t>Business, UW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90AF1B0-C1D8-45AA-8019-900C0525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Segoe UI"/>
                <a:cs typeface="Calibri Light"/>
              </a:rPr>
              <a:t>Our Team</a:t>
            </a:r>
            <a:endParaRPr lang="en-US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0E022-89FF-4800-8015-073EA99EC6D6}"/>
              </a:ext>
            </a:extLst>
          </p:cNvPr>
          <p:cNvSpPr txBox="1"/>
          <p:nvPr/>
        </p:nvSpPr>
        <p:spPr>
          <a:xfrm>
            <a:off x="5851323" y="4569385"/>
            <a:ext cx="31026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Segoe UI"/>
                <a:cs typeface="Segoe UI"/>
              </a:rPr>
              <a:t>Julie Chen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Segoe UI"/>
                <a:cs typeface="Calibri"/>
              </a:rPr>
              <a:t>Computer Engineering, UW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8D028-98E9-44BB-962C-E027EBB3E6F0}"/>
              </a:ext>
            </a:extLst>
          </p:cNvPr>
          <p:cNvSpPr txBox="1"/>
          <p:nvPr/>
        </p:nvSpPr>
        <p:spPr>
          <a:xfrm>
            <a:off x="3421550" y="456938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Segoe UI"/>
                <a:cs typeface="Segoe UI"/>
              </a:rPr>
              <a:t>Locksley </a:t>
            </a:r>
            <a:r>
              <a:rPr lang="en-US" err="1">
                <a:solidFill>
                  <a:schemeClr val="bg1"/>
                </a:solidFill>
                <a:latin typeface="Segoe UI"/>
                <a:cs typeface="Segoe UI"/>
              </a:rPr>
              <a:t>Kolakowski</a:t>
            </a:r>
            <a:endParaRPr lang="en-US">
              <a:solidFill>
                <a:schemeClr val="bg1"/>
              </a:solidFill>
              <a:latin typeface="Segoe UI"/>
              <a:cs typeface="Segoe UI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Segoe UI"/>
                <a:cs typeface="Calibri"/>
              </a:rPr>
              <a:t>Informatics, UW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1EEFA7-BACF-47E2-B787-5B66237F54D7}"/>
              </a:ext>
            </a:extLst>
          </p:cNvPr>
          <p:cNvSpPr txBox="1"/>
          <p:nvPr/>
        </p:nvSpPr>
        <p:spPr>
          <a:xfrm>
            <a:off x="8640530" y="456938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solidFill>
                  <a:schemeClr val="bg1"/>
                </a:solidFill>
                <a:latin typeface="Segoe UI"/>
                <a:cs typeface="Segoe UI"/>
              </a:rPr>
              <a:t>Lynzley</a:t>
            </a:r>
            <a:r>
              <a:rPr lang="en-US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en-US" err="1">
                <a:solidFill>
                  <a:schemeClr val="bg1"/>
                </a:solidFill>
                <a:latin typeface="Segoe UI"/>
                <a:cs typeface="Segoe UI"/>
              </a:rPr>
              <a:t>Kolakowski</a:t>
            </a:r>
            <a:endParaRPr lang="en-US">
              <a:solidFill>
                <a:schemeClr val="bg1"/>
              </a:solidFill>
              <a:latin typeface="Segoe UI"/>
              <a:cs typeface="Segoe UI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Segoe UI"/>
                <a:cs typeface="Calibri"/>
              </a:rPr>
              <a:t>Informatics, UW</a:t>
            </a:r>
          </a:p>
        </p:txBody>
      </p:sp>
      <p:pic>
        <p:nvPicPr>
          <p:cNvPr id="19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96CE660-07B5-4A41-BC5C-43F2BFEE97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42" t="37662" r="5806" b="38961"/>
          <a:stretch/>
        </p:blipFill>
        <p:spPr>
          <a:xfrm>
            <a:off x="9401953" y="6004321"/>
            <a:ext cx="2644567" cy="709332"/>
          </a:xfrm>
          <a:prstGeom prst="rect">
            <a:avLst/>
          </a:prstGeom>
        </p:spPr>
      </p:pic>
      <p:pic>
        <p:nvPicPr>
          <p:cNvPr id="21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2873C622-EC80-49FA-9147-FCF142ABB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6060" y="5207282"/>
            <a:ext cx="1762923" cy="1877292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0E0D334-53A1-4B41-ABBA-A1AAC6F6E30E}"/>
              </a:ext>
            </a:extLst>
          </p:cNvPr>
          <p:cNvSpPr txBox="1">
            <a:spLocks/>
          </p:cNvSpPr>
          <p:nvPr/>
        </p:nvSpPr>
        <p:spPr>
          <a:xfrm>
            <a:off x="193441" y="5642865"/>
            <a:ext cx="9540554" cy="132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Segoe UI"/>
                <a:cs typeface="Calibri Light"/>
              </a:rPr>
              <a:t>    </a:t>
            </a:r>
            <a:r>
              <a:rPr lang="en-US" sz="3000">
                <a:solidFill>
                  <a:schemeClr val="bg1"/>
                </a:solidFill>
                <a:latin typeface="Segoe UI"/>
                <a:cs typeface="Calibri Light"/>
              </a:rPr>
              <a:t>   </a:t>
            </a:r>
            <a:r>
              <a:rPr lang="en-US" sz="3000" err="1">
                <a:solidFill>
                  <a:schemeClr val="bg1"/>
                </a:solidFill>
                <a:latin typeface="Segoe UI"/>
                <a:cs typeface="Calibri Light"/>
              </a:rPr>
              <a:t>NeedASafe.space</a:t>
            </a:r>
            <a:endParaRPr lang="en-US" sz="3000">
              <a:solidFill>
                <a:schemeClr val="bg1"/>
              </a:solidFill>
              <a:latin typeface="Segoe U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1621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5926-B642-4DBD-AF68-0EBFFA99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Segoe UI"/>
                <a:cs typeface="Calibri Light"/>
              </a:rPr>
              <a:t>Our Mission</a:t>
            </a:r>
            <a:endParaRPr lang="en-US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6D9F-B9A8-4CA8-B703-D5B051A7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5200">
              <a:latin typeface="Segoe UI"/>
              <a:cs typeface="Calibri" panose="020F0502020204030204"/>
            </a:endParaRPr>
          </a:p>
          <a:p>
            <a:pPr marL="0" indent="0">
              <a:buNone/>
            </a:pPr>
            <a:r>
              <a:rPr lang="en-US" sz="5200">
                <a:solidFill>
                  <a:schemeClr val="bg1"/>
                </a:solidFill>
                <a:latin typeface="Segoe UI"/>
                <a:cs typeface="Calibri" panose="020F0502020204030204"/>
              </a:rPr>
              <a:t>If you are temporarily displaced, you deserve a roof over your head.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E7AB95F-557E-43ED-9C05-6D042DFF3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2" t="37662" r="5806" b="38961"/>
          <a:stretch/>
        </p:blipFill>
        <p:spPr>
          <a:xfrm>
            <a:off x="9401953" y="6004321"/>
            <a:ext cx="2644567" cy="709332"/>
          </a:xfrm>
          <a:prstGeom prst="rect">
            <a:avLst/>
          </a:prstGeom>
        </p:spPr>
      </p:pic>
      <p:pic>
        <p:nvPicPr>
          <p:cNvPr id="7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F13A1CFC-8782-4191-AFF9-83727B66A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060" y="5207282"/>
            <a:ext cx="1762923" cy="187729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EC4CA6C-2584-46AF-A3D4-4A9318B7B339}"/>
              </a:ext>
            </a:extLst>
          </p:cNvPr>
          <p:cNvSpPr txBox="1">
            <a:spLocks/>
          </p:cNvSpPr>
          <p:nvPr/>
        </p:nvSpPr>
        <p:spPr>
          <a:xfrm>
            <a:off x="193441" y="5642865"/>
            <a:ext cx="9540554" cy="132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Segoe UI"/>
                <a:cs typeface="Calibri Light"/>
              </a:rPr>
              <a:t>    </a:t>
            </a:r>
            <a:r>
              <a:rPr lang="en-US" sz="3000">
                <a:solidFill>
                  <a:schemeClr val="bg1"/>
                </a:solidFill>
                <a:latin typeface="Segoe UI"/>
                <a:cs typeface="Calibri Light"/>
              </a:rPr>
              <a:t>   </a:t>
            </a:r>
            <a:r>
              <a:rPr lang="en-US" sz="3000" err="1">
                <a:solidFill>
                  <a:schemeClr val="bg1"/>
                </a:solidFill>
                <a:latin typeface="Segoe UI"/>
                <a:cs typeface="Calibri Light"/>
              </a:rPr>
              <a:t>NeedASafe.space</a:t>
            </a:r>
            <a:endParaRPr lang="en-US" sz="3000">
              <a:solidFill>
                <a:schemeClr val="bg1"/>
              </a:solidFill>
              <a:latin typeface="Segoe U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773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2F3D-EA6A-4861-B6D2-DFE57BBB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Segoe UI"/>
                <a:cs typeface="Calibri Light"/>
              </a:rPr>
              <a:t>Who We Serve</a:t>
            </a:r>
            <a:endParaRPr lang="en-US">
              <a:solidFill>
                <a:schemeClr val="bg1"/>
              </a:solidFill>
              <a:latin typeface="Segoe UI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7B5891F-F649-401A-B9A4-477E00FE2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684098"/>
              </p:ext>
            </p:extLst>
          </p:nvPr>
        </p:nvGraphicFramePr>
        <p:xfrm>
          <a:off x="838200" y="158121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060F7BC7-F070-435E-897B-C73490283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6060" y="5207282"/>
            <a:ext cx="1762923" cy="1877292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1F1F0A22-05B6-42ED-9D55-BA5E7AC9F60A}"/>
              </a:ext>
            </a:extLst>
          </p:cNvPr>
          <p:cNvSpPr txBox="1">
            <a:spLocks/>
          </p:cNvSpPr>
          <p:nvPr/>
        </p:nvSpPr>
        <p:spPr>
          <a:xfrm>
            <a:off x="193441" y="5642865"/>
            <a:ext cx="9540554" cy="132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Segoe UI"/>
                <a:cs typeface="Calibri Light"/>
              </a:rPr>
              <a:t>    </a:t>
            </a:r>
            <a:r>
              <a:rPr lang="en-US" sz="3000">
                <a:solidFill>
                  <a:schemeClr val="bg1"/>
                </a:solidFill>
                <a:latin typeface="Segoe UI"/>
                <a:cs typeface="Calibri Light"/>
              </a:rPr>
              <a:t>   </a:t>
            </a:r>
            <a:r>
              <a:rPr lang="en-US" sz="3000" err="1">
                <a:solidFill>
                  <a:schemeClr val="bg1"/>
                </a:solidFill>
                <a:latin typeface="Segoe UI"/>
                <a:cs typeface="Calibri Light"/>
              </a:rPr>
              <a:t>NeedASafe.space</a:t>
            </a:r>
            <a:endParaRPr lang="en-US" sz="3000">
              <a:solidFill>
                <a:schemeClr val="bg1"/>
              </a:solidFill>
              <a:latin typeface="Segoe UI"/>
              <a:cs typeface="Calibri Light"/>
            </a:endParaRPr>
          </a:p>
        </p:txBody>
      </p:sp>
      <p:pic>
        <p:nvPicPr>
          <p:cNvPr id="29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D48D85F-CC65-4224-95AA-263B8194C3F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742" t="37662" r="5806" b="38961"/>
          <a:stretch/>
        </p:blipFill>
        <p:spPr>
          <a:xfrm>
            <a:off x="9401953" y="6004321"/>
            <a:ext cx="2644567" cy="70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9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00326-DD46-42CE-ADC0-4DD94F65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chemeClr val="bg1"/>
                </a:solidFill>
                <a:latin typeface="Segoe UI"/>
                <a:cs typeface="Calibri Light"/>
              </a:rPr>
              <a:t>How We Work</a:t>
            </a:r>
            <a:endParaRPr lang="en-US" sz="5400">
              <a:solidFill>
                <a:schemeClr val="bg1"/>
              </a:solidFill>
              <a:latin typeface="Segoe UI"/>
              <a:cs typeface="Segoe U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2F7C-89F6-471D-B92B-BE912389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bg1"/>
              </a:solidFill>
              <a:latin typeface="Segoe UI"/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latin typeface="Segoe UI"/>
                <a:cs typeface="Calibri"/>
              </a:rPr>
              <a:t>Patrons post their shelter/housing on our service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latin typeface="Segoe UI"/>
                <a:cs typeface="Calibri"/>
              </a:rPr>
              <a:t>After passing a safety check, people can utilize the shelter/housing </a:t>
            </a:r>
            <a:r>
              <a:rPr lang="en-US" b="1">
                <a:solidFill>
                  <a:schemeClr val="bg1"/>
                </a:solidFill>
                <a:latin typeface="Segoe UI"/>
                <a:cs typeface="Calibri"/>
              </a:rPr>
              <a:t>at no cost</a:t>
            </a:r>
            <a:r>
              <a:rPr lang="en-US">
                <a:solidFill>
                  <a:schemeClr val="bg1"/>
                </a:solidFill>
                <a:latin typeface="Segoe UI"/>
                <a:cs typeface="Calibri"/>
              </a:rPr>
              <a:t> for up to 5 days</a:t>
            </a:r>
          </a:p>
          <a:p>
            <a:r>
              <a:rPr lang="en-US">
                <a:solidFill>
                  <a:schemeClr val="bg1"/>
                </a:solidFill>
                <a:latin typeface="Segoe UI"/>
                <a:cs typeface="Calibri"/>
              </a:rPr>
              <a:t>In addition to shelter, they will have access to resources to determine a permanent solution</a:t>
            </a:r>
          </a:p>
          <a:p>
            <a:endParaRPr lang="en-US" sz="24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1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99E8F037-A4D0-464E-B403-262EBBC4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060" y="5207282"/>
            <a:ext cx="1762923" cy="187729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6548FBE-9B67-47B0-979C-942677A52AB7}"/>
              </a:ext>
            </a:extLst>
          </p:cNvPr>
          <p:cNvSpPr txBox="1">
            <a:spLocks/>
          </p:cNvSpPr>
          <p:nvPr/>
        </p:nvSpPr>
        <p:spPr>
          <a:xfrm>
            <a:off x="193441" y="5642865"/>
            <a:ext cx="9540554" cy="1328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Segoe UI"/>
                <a:cs typeface="Calibri Light"/>
              </a:rPr>
              <a:t>    </a:t>
            </a:r>
            <a:r>
              <a:rPr lang="en-US" sz="3000">
                <a:solidFill>
                  <a:schemeClr val="bg1"/>
                </a:solidFill>
                <a:latin typeface="Segoe UI"/>
                <a:cs typeface="Calibri Light"/>
              </a:rPr>
              <a:t>   </a:t>
            </a:r>
            <a:r>
              <a:rPr lang="en-US" sz="3000" err="1">
                <a:solidFill>
                  <a:schemeClr val="bg1"/>
                </a:solidFill>
                <a:latin typeface="Segoe UI"/>
                <a:cs typeface="Calibri Light"/>
              </a:rPr>
              <a:t>NeedASafe.space</a:t>
            </a:r>
            <a:endParaRPr lang="en-US" sz="3000">
              <a:solidFill>
                <a:schemeClr val="bg1"/>
              </a:solidFill>
              <a:latin typeface="Segoe UI"/>
              <a:cs typeface="Calibri Light"/>
            </a:endParaRPr>
          </a:p>
        </p:txBody>
      </p:sp>
      <p:pic>
        <p:nvPicPr>
          <p:cNvPr id="14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F6C23E1-1648-4ACC-91C7-433E3E608E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42" t="37662" r="5806" b="38961"/>
          <a:stretch/>
        </p:blipFill>
        <p:spPr>
          <a:xfrm>
            <a:off x="9401953" y="6004321"/>
            <a:ext cx="2644567" cy="70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0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F0868"/>
      </a:lt2>
      <a:accent1>
        <a:srgbClr val="EF0868"/>
      </a:accent1>
      <a:accent2>
        <a:srgbClr val="E14A95"/>
      </a:accent2>
      <a:accent3>
        <a:srgbClr val="FC6655"/>
      </a:accent3>
      <a:accent4>
        <a:srgbClr val="FDC031"/>
      </a:accent4>
      <a:accent5>
        <a:srgbClr val="990099"/>
      </a:accent5>
      <a:accent6>
        <a:srgbClr val="00FFFF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       NeedASafe.space</vt:lpstr>
      <vt:lpstr>Our Team</vt:lpstr>
      <vt:lpstr>Our Mission</vt:lpstr>
      <vt:lpstr>Who We Serve</vt:lpstr>
      <vt:lpstr>How We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Locksley Kolakowski</cp:lastModifiedBy>
  <cp:revision>2</cp:revision>
  <dcterms:created xsi:type="dcterms:W3CDTF">2013-07-15T20:26:40Z</dcterms:created>
  <dcterms:modified xsi:type="dcterms:W3CDTF">2019-10-14T20:03:10Z</dcterms:modified>
</cp:coreProperties>
</file>