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362"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p15:clr>
            <a:srgbClr val="A4A3A4"/>
          </p15:clr>
        </p15:guide>
        <p15:guide id="2" orient="horz" pos="3886">
          <p15:clr>
            <a:srgbClr val="A4A3A4"/>
          </p15:clr>
        </p15:guide>
        <p15:guide id="3" pos="5473">
          <p15:clr>
            <a:srgbClr val="A4A3A4"/>
          </p15:clr>
        </p15:guide>
        <p15:guide id="4" pos="3835">
          <p15:clr>
            <a:srgbClr val="A4A3A4"/>
          </p15:clr>
        </p15:guide>
        <p15:guide id="5" pos="289">
          <p15:clr>
            <a:srgbClr val="A4A3A4"/>
          </p15:clr>
        </p15:guide>
        <p15:guide id="6" pos="19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95E"/>
    <a:srgbClr val="324D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013" y="62"/>
      </p:cViewPr>
      <p:guideLst>
        <p:guide orient="horz" pos="288"/>
        <p:guide orient="horz" pos="3886"/>
        <p:guide pos="5473"/>
        <p:guide pos="3835"/>
        <p:guide pos="289"/>
        <p:guide pos="1921"/>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389291"/>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13480"/>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13480"/>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2" name="Date Placeholder 21"/>
          <p:cNvSpPr>
            <a:spLocks noGrp="1"/>
          </p:cNvSpPr>
          <p:nvPr>
            <p:ph type="dt" sz="half" idx="16"/>
          </p:nvPr>
        </p:nvSpPr>
        <p:spPr bwMode="gray"/>
        <p:txBody>
          <a:bodyPr/>
          <a:lstStyle/>
          <a:p>
            <a:r>
              <a:rPr lang="en-US" smtClean="0"/>
              <a:t>Month 00, 0000</a:t>
            </a:r>
            <a:endParaRPr lang="en-US" dirty="0"/>
          </a:p>
        </p:txBody>
      </p:sp>
      <p:sp>
        <p:nvSpPr>
          <p:cNvPr id="24" name="Slide Number Placeholder 23"/>
          <p:cNvSpPr>
            <a:spLocks noGrp="1"/>
          </p:cNvSpPr>
          <p:nvPr>
            <p:ph type="sldNum" sz="quarter" idx="18"/>
          </p:nvPr>
        </p:nvSpPr>
        <p:spPr bwMode="gray"/>
        <p:txBody>
          <a:bodyPr/>
          <a:lstStyle/>
          <a:p>
            <a:fld id="{E12D0507-9F86-7A45-BE8E-43760B9F92AA}" type="slidenum">
              <a:rPr lang="en-US" smtClean="0"/>
              <a:pPr/>
              <a:t>‹#›</a:t>
            </a:fld>
            <a:endParaRPr lang="en-US" dirty="0"/>
          </a:p>
        </p:txBody>
      </p:sp>
      <p:pic>
        <p:nvPicPr>
          <p:cNvPr id="2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ooter Placeholder 4"/>
          <p:cNvSpPr txBox="1">
            <a:spLocks/>
          </p:cNvSpPr>
          <p:nvPr userDrawn="1"/>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13481"/>
            <a:ext cx="2130552" cy="5755543"/>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13481"/>
            <a:ext cx="2130552" cy="5755543"/>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
        <p:nvSpPr>
          <p:cNvPr id="8" name="Footer Placeholder 4"/>
          <p:cNvSpPr txBox="1">
            <a:spLocks/>
          </p:cNvSpPr>
          <p:nvPr userDrawn="1"/>
        </p:nvSpPr>
        <p:spPr>
          <a:xfrm>
            <a:off x="4572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5" name="Slide Number Placeholder 4"/>
          <p:cNvSpPr>
            <a:spLocks noGrp="1"/>
          </p:cNvSpPr>
          <p:nvPr>
            <p:ph type="sldNum" sz="quarter" idx="11"/>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77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7" name="Title 6"/>
          <p:cNvSpPr>
            <a:spLocks noGrp="1"/>
          </p:cNvSpPr>
          <p:nvPr>
            <p:ph type="title"/>
          </p:nvPr>
        </p:nvSpPr>
        <p:spPr>
          <a:xfrm>
            <a:off x="457200" y="413481"/>
            <a:ext cx="7086600"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13481"/>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79742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txBox="1">
            <a:spLocks/>
          </p:cNvSpPr>
          <p:nvPr/>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84" r:id="rId26"/>
    <p:sldLayoutId id="2147483659" r:id="rId27"/>
    <p:sldLayoutId id="2147483660" r:id="rId28"/>
    <p:sldLayoutId id="2147483665" r:id="rId29"/>
  </p:sldLayoutIdLst>
  <p:timing>
    <p:tnLst>
      <p:par>
        <p:cTn id="1" dur="indefinite" restart="never" nodeType="tmRoot"/>
      </p:par>
    </p:tnLst>
  </p:timing>
  <p:hf hdr="0" ft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jpeg"/><Relationship Id="rId20"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eg"/><Relationship Id="rId22"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p:cNvSpPr>
          <p:nvPr/>
        </p:nvSpPr>
        <p:spPr bwMode="gray">
          <a:xfrm>
            <a:off x="3611469" y="242282"/>
            <a:ext cx="3073019" cy="1091353"/>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r>
              <a:rPr lang="en-US" dirty="0" smtClean="0"/>
              <a:t>Where are we ?</a:t>
            </a:r>
            <a:endParaRPr lang="en-US" dirty="0"/>
          </a:p>
        </p:txBody>
      </p:sp>
      <p:grpSp>
        <p:nvGrpSpPr>
          <p:cNvPr id="102" name="Group 101"/>
          <p:cNvGrpSpPr/>
          <p:nvPr/>
        </p:nvGrpSpPr>
        <p:grpSpPr>
          <a:xfrm>
            <a:off x="315673" y="1186842"/>
            <a:ext cx="377392" cy="448901"/>
            <a:chOff x="2107491" y="2504048"/>
            <a:chExt cx="377392" cy="336676"/>
          </a:xfrm>
        </p:grpSpPr>
        <p:sp>
          <p:nvSpPr>
            <p:cNvPr id="103" name="Rounded Rectangle 102"/>
            <p:cNvSpPr/>
            <p:nvPr/>
          </p:nvSpPr>
          <p:spPr>
            <a:xfrm>
              <a:off x="2107491" y="2504048"/>
              <a:ext cx="377392" cy="336676"/>
            </a:xfrm>
            <a:prstGeom prst="roundRect">
              <a:avLst/>
            </a:prstGeom>
            <a:solidFill>
              <a:schemeClr val="bg1"/>
            </a:solid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grpSp>
          <p:nvGrpSpPr>
            <p:cNvPr id="104" name="Group 103"/>
            <p:cNvGrpSpPr/>
            <p:nvPr/>
          </p:nvGrpSpPr>
          <p:grpSpPr>
            <a:xfrm>
              <a:off x="2139255" y="2562511"/>
              <a:ext cx="314998" cy="216115"/>
              <a:chOff x="8358627" y="1279038"/>
              <a:chExt cx="866716" cy="594642"/>
            </a:xfrm>
          </p:grpSpPr>
          <p:pic>
            <p:nvPicPr>
              <p:cNvPr id="105" name="Picture 2" descr="http://www.paulfrymire.com/wp-content/uploads/2013/09/tfs201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151" t="5181" r="24054" b="31699"/>
              <a:stretch/>
            </p:blipFill>
            <p:spPr bwMode="auto">
              <a:xfrm>
                <a:off x="8358627" y="1279038"/>
                <a:ext cx="866716" cy="594642"/>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http://www.paulfrymire.com/wp-content/uploads/2013/09/tfs201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267" t="18480" r="24054" b="71695"/>
              <a:stretch/>
            </p:blipFill>
            <p:spPr bwMode="auto">
              <a:xfrm>
                <a:off x="8679779" y="1408064"/>
                <a:ext cx="362769" cy="9256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0" name="Group 109"/>
          <p:cNvGrpSpPr/>
          <p:nvPr/>
        </p:nvGrpSpPr>
        <p:grpSpPr>
          <a:xfrm>
            <a:off x="1331708" y="5350493"/>
            <a:ext cx="6171764" cy="276223"/>
            <a:chOff x="1343771" y="3908689"/>
            <a:chExt cx="6171764" cy="207167"/>
          </a:xfrm>
        </p:grpSpPr>
        <p:cxnSp>
          <p:nvCxnSpPr>
            <p:cNvPr id="111" name="Straight Arrow Connector 110"/>
            <p:cNvCxnSpPr>
              <a:stCxn id="118" idx="3"/>
            </p:cNvCxnSpPr>
            <p:nvPr/>
          </p:nvCxnSpPr>
          <p:spPr>
            <a:xfrm flipV="1">
              <a:off x="1343771" y="4053098"/>
              <a:ext cx="6171764" cy="1"/>
            </a:xfrm>
            <a:prstGeom prst="straightConnector1">
              <a:avLst/>
            </a:prstGeom>
            <a:ln w="19050">
              <a:solidFill>
                <a:srgbClr val="FFFFFF">
                  <a:alpha val="69804"/>
                </a:srgbClr>
              </a:solidFill>
              <a:prstDash val="sysDot"/>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flipH="1">
              <a:off x="6474440" y="3908689"/>
              <a:ext cx="666407" cy="207167"/>
            </a:xfrm>
            <a:prstGeom prst="roundRect">
              <a:avLst>
                <a:gd name="adj" fmla="val 6089"/>
              </a:avLst>
            </a:prstGeom>
            <a:solidFill>
              <a:schemeClr val="bg2"/>
            </a:solidFill>
            <a:ln w="38100" cap="flat" cmpd="sng" algn="ctr">
              <a:noFill/>
              <a:prstDash val="solid"/>
            </a:ln>
            <a:effectLst/>
          </p:spPr>
          <p:txBody>
            <a:bodyPr vert="horz" lIns="0" tIns="45720" rIns="0" bIns="73152" rtlCol="0" anchor="ctr"/>
            <a:lstStyle/>
            <a:p>
              <a:pPr marL="0" marR="0" indent="0" algn="ctr" defTabSz="914400" eaLnBrk="1" fontAlgn="auto" latinLnBrk="0" hangingPunct="1">
                <a:lnSpc>
                  <a:spcPct val="70000"/>
                </a:lnSpc>
                <a:spcBef>
                  <a:spcPts val="0"/>
                </a:spcBef>
                <a:spcAft>
                  <a:spcPts val="0"/>
                </a:spcAft>
                <a:buClr>
                  <a:srgbClr val="FFFFFF"/>
                </a:buClr>
                <a:buSzTx/>
                <a:buFontTx/>
                <a:buNone/>
                <a:tabLst/>
              </a:pPr>
              <a:r>
                <a:rPr lang="en-US" sz="900" kern="0" dirty="0" smtClean="0">
                  <a:cs typeface="Arial Unicode MS" pitchFamily="34" charset="-128"/>
                </a:rPr>
                <a:t>release alert &amp; details</a:t>
              </a:r>
              <a:endParaRPr kumimoji="0" lang="en-US" sz="900" b="0" i="0" u="none" strike="noStrike" kern="0" cap="none" spc="0" normalizeH="0" baseline="0" noProof="0" dirty="0" smtClean="0">
                <a:ln>
                  <a:noFill/>
                </a:ln>
                <a:effectLst/>
                <a:uLnTx/>
                <a:uFillTx/>
                <a:cs typeface="Arial Unicode MS" pitchFamily="34" charset="-128"/>
              </a:endParaRPr>
            </a:p>
          </p:txBody>
        </p:sp>
      </p:grpSp>
      <p:grpSp>
        <p:nvGrpSpPr>
          <p:cNvPr id="114" name="Group 113"/>
          <p:cNvGrpSpPr/>
          <p:nvPr/>
        </p:nvGrpSpPr>
        <p:grpSpPr>
          <a:xfrm>
            <a:off x="2464104" y="4553913"/>
            <a:ext cx="2041315" cy="907039"/>
            <a:chOff x="573545" y="2774461"/>
            <a:chExt cx="8006156" cy="981014"/>
          </a:xfrm>
          <a:solidFill>
            <a:schemeClr val="accent3">
              <a:lumMod val="50000"/>
            </a:schemeClr>
          </a:solidFill>
        </p:grpSpPr>
        <p:sp>
          <p:nvSpPr>
            <p:cNvPr id="115" name="Rectangle 114"/>
            <p:cNvSpPr/>
            <p:nvPr/>
          </p:nvSpPr>
          <p:spPr>
            <a:xfrm>
              <a:off x="3609830" y="3632565"/>
              <a:ext cx="1923260" cy="12291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eaLnBrk="0" hangingPunct="0">
                <a:lnSpc>
                  <a:spcPct val="90000"/>
                </a:lnSpc>
              </a:pPr>
              <a:r>
                <a:rPr lang="en-US" sz="1000" dirty="0" smtClean="0">
                  <a:solidFill>
                    <a:srgbClr val="FFFFFF"/>
                  </a:solidFill>
                  <a:cs typeface="Calibri" pitchFamily="34" charset="0"/>
                </a:rPr>
                <a:t>QA/Test</a:t>
              </a:r>
              <a:endParaRPr lang="en-US" sz="1000" dirty="0">
                <a:solidFill>
                  <a:srgbClr val="FFFFFF"/>
                </a:solidFill>
                <a:cs typeface="Calibri" pitchFamily="34" charset="0"/>
              </a:endParaRPr>
            </a:p>
          </p:txBody>
        </p:sp>
        <p:sp>
          <p:nvSpPr>
            <p:cNvPr id="116" name="Trapezoid 115"/>
            <p:cNvSpPr/>
            <p:nvPr/>
          </p:nvSpPr>
          <p:spPr>
            <a:xfrm>
              <a:off x="573545" y="2774461"/>
              <a:ext cx="8006156" cy="801077"/>
            </a:xfrm>
            <a:prstGeom prst="trapezoid">
              <a:avLst>
                <a:gd name="adj" fmla="val 63823"/>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grpSp>
      <p:grpSp>
        <p:nvGrpSpPr>
          <p:cNvPr id="117" name="Group 116"/>
          <p:cNvGrpSpPr/>
          <p:nvPr/>
        </p:nvGrpSpPr>
        <p:grpSpPr>
          <a:xfrm>
            <a:off x="201570" y="4553913"/>
            <a:ext cx="2041315" cy="907039"/>
            <a:chOff x="573545" y="2774461"/>
            <a:chExt cx="8006156" cy="981014"/>
          </a:xfrm>
          <a:solidFill>
            <a:schemeClr val="accent3">
              <a:lumMod val="50000"/>
            </a:schemeClr>
          </a:solidFill>
        </p:grpSpPr>
        <p:sp>
          <p:nvSpPr>
            <p:cNvPr id="118" name="Rectangle 117"/>
            <p:cNvSpPr/>
            <p:nvPr/>
          </p:nvSpPr>
          <p:spPr>
            <a:xfrm>
              <a:off x="3880213" y="3632565"/>
              <a:ext cx="1173115" cy="12291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eaLnBrk="0" hangingPunct="0">
                <a:lnSpc>
                  <a:spcPct val="90000"/>
                </a:lnSpc>
              </a:pPr>
              <a:r>
                <a:rPr lang="en-US" sz="1000" dirty="0" smtClean="0">
                  <a:solidFill>
                    <a:srgbClr val="FFFFFF"/>
                  </a:solidFill>
                  <a:cs typeface="Calibri" pitchFamily="34" charset="0"/>
                </a:rPr>
                <a:t>DEV</a:t>
              </a:r>
              <a:endParaRPr lang="en-US" sz="1000" dirty="0">
                <a:solidFill>
                  <a:srgbClr val="FFFFFF"/>
                </a:solidFill>
                <a:cs typeface="Calibri" pitchFamily="34" charset="0"/>
              </a:endParaRPr>
            </a:p>
          </p:txBody>
        </p:sp>
        <p:sp>
          <p:nvSpPr>
            <p:cNvPr id="119" name="Trapezoid 118"/>
            <p:cNvSpPr/>
            <p:nvPr/>
          </p:nvSpPr>
          <p:spPr>
            <a:xfrm>
              <a:off x="573545" y="2774461"/>
              <a:ext cx="8006156" cy="801077"/>
            </a:xfrm>
            <a:prstGeom prst="trapezoid">
              <a:avLst>
                <a:gd name="adj" fmla="val 63823"/>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grpSp>
      <p:grpSp>
        <p:nvGrpSpPr>
          <p:cNvPr id="120" name="Group 119"/>
          <p:cNvGrpSpPr/>
          <p:nvPr/>
        </p:nvGrpSpPr>
        <p:grpSpPr>
          <a:xfrm>
            <a:off x="6989171" y="4553905"/>
            <a:ext cx="2041315" cy="934698"/>
            <a:chOff x="573545" y="2774461"/>
            <a:chExt cx="8006156" cy="1010932"/>
          </a:xfrm>
          <a:solidFill>
            <a:schemeClr val="accent3">
              <a:lumMod val="50000"/>
            </a:schemeClr>
          </a:solidFill>
        </p:grpSpPr>
        <p:sp>
          <p:nvSpPr>
            <p:cNvPr id="121" name="Rectangle 120"/>
            <p:cNvSpPr/>
            <p:nvPr/>
          </p:nvSpPr>
          <p:spPr>
            <a:xfrm>
              <a:off x="2897325" y="3632568"/>
              <a:ext cx="3440072" cy="15282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eaLnBrk="0" hangingPunct="0">
                <a:lnSpc>
                  <a:spcPct val="90000"/>
                </a:lnSpc>
              </a:pPr>
              <a:r>
                <a:rPr lang="en-US" sz="1000" dirty="0" smtClean="0">
                  <a:solidFill>
                    <a:srgbClr val="FFFFFF"/>
                  </a:solidFill>
                  <a:cs typeface="Calibri" pitchFamily="34" charset="0"/>
                </a:rPr>
                <a:t>PRODUCTION</a:t>
              </a:r>
              <a:endParaRPr lang="en-US" sz="1000" dirty="0">
                <a:solidFill>
                  <a:srgbClr val="FFFFFF"/>
                </a:solidFill>
                <a:cs typeface="Calibri" pitchFamily="34" charset="0"/>
              </a:endParaRPr>
            </a:p>
          </p:txBody>
        </p:sp>
        <p:sp>
          <p:nvSpPr>
            <p:cNvPr id="122" name="Trapezoid 121"/>
            <p:cNvSpPr/>
            <p:nvPr/>
          </p:nvSpPr>
          <p:spPr>
            <a:xfrm>
              <a:off x="573545" y="2774461"/>
              <a:ext cx="8006156" cy="801077"/>
            </a:xfrm>
            <a:prstGeom prst="trapezoid">
              <a:avLst>
                <a:gd name="adj" fmla="val 63823"/>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grpSp>
      <p:grpSp>
        <p:nvGrpSpPr>
          <p:cNvPr id="123" name="Group 122"/>
          <p:cNvGrpSpPr/>
          <p:nvPr/>
        </p:nvGrpSpPr>
        <p:grpSpPr>
          <a:xfrm>
            <a:off x="4726638" y="4553913"/>
            <a:ext cx="2041315" cy="907039"/>
            <a:chOff x="573545" y="2774461"/>
            <a:chExt cx="8006156" cy="981014"/>
          </a:xfrm>
          <a:solidFill>
            <a:schemeClr val="accent3">
              <a:lumMod val="50000"/>
            </a:schemeClr>
          </a:solidFill>
        </p:grpSpPr>
        <p:sp>
          <p:nvSpPr>
            <p:cNvPr id="124" name="Rectangle 123"/>
            <p:cNvSpPr/>
            <p:nvPr/>
          </p:nvSpPr>
          <p:spPr>
            <a:xfrm>
              <a:off x="3464851" y="3632565"/>
              <a:ext cx="2407830" cy="122910"/>
            </a:xfrm>
            <a:prstGeom prst="rect">
              <a:avLst/>
            </a:prstGeom>
            <a:grpFill/>
            <a:ln w="3175">
              <a:no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eaLnBrk="0" hangingPunct="0">
                <a:lnSpc>
                  <a:spcPct val="90000"/>
                </a:lnSpc>
              </a:pPr>
              <a:r>
                <a:rPr lang="en-US" sz="1000" dirty="0" smtClean="0">
                  <a:solidFill>
                    <a:srgbClr val="FFFFFF"/>
                  </a:solidFill>
                  <a:cs typeface="Calibri" pitchFamily="34" charset="0"/>
                </a:rPr>
                <a:t>PRE-PROD</a:t>
              </a:r>
              <a:endParaRPr lang="en-US" sz="1000" dirty="0">
                <a:solidFill>
                  <a:srgbClr val="FFFFFF"/>
                </a:solidFill>
                <a:cs typeface="Calibri" pitchFamily="34" charset="0"/>
              </a:endParaRPr>
            </a:p>
          </p:txBody>
        </p:sp>
        <p:sp>
          <p:nvSpPr>
            <p:cNvPr id="125" name="Trapezoid 124"/>
            <p:cNvSpPr/>
            <p:nvPr/>
          </p:nvSpPr>
          <p:spPr>
            <a:xfrm>
              <a:off x="573545" y="2774461"/>
              <a:ext cx="8006156" cy="801077"/>
            </a:xfrm>
            <a:prstGeom prst="trapezoid">
              <a:avLst>
                <a:gd name="adj" fmla="val 63823"/>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grpSp>
      <p:grpSp>
        <p:nvGrpSpPr>
          <p:cNvPr id="126" name="Group 125"/>
          <p:cNvGrpSpPr/>
          <p:nvPr/>
        </p:nvGrpSpPr>
        <p:grpSpPr>
          <a:xfrm>
            <a:off x="8233257" y="3574603"/>
            <a:ext cx="589566" cy="686505"/>
            <a:chOff x="8434271" y="2733514"/>
            <a:chExt cx="589566" cy="514879"/>
          </a:xfrm>
        </p:grpSpPr>
        <p:pic>
          <p:nvPicPr>
            <p:cNvPr id="127" name="Picture 126" descr="Thought_Leadership_2_customer_experience_v1.eps"/>
            <p:cNvPicPr>
              <a:picLocks noChangeAspect="1"/>
            </p:cNvPicPr>
            <p:nvPr/>
          </p:nvPicPr>
          <p:blipFill rotWithShape="1">
            <a:blip r:embed="rId4">
              <a:biLevel thresh="75000"/>
            </a:blip>
            <a:srcRect l="29565" t="44740" r="23313"/>
            <a:stretch/>
          </p:blipFill>
          <p:spPr>
            <a:xfrm>
              <a:off x="8593882" y="2929086"/>
              <a:ext cx="271345" cy="319307"/>
            </a:xfrm>
            <a:prstGeom prst="rect">
              <a:avLst/>
            </a:prstGeom>
          </p:spPr>
        </p:pic>
        <p:sp>
          <p:nvSpPr>
            <p:cNvPr id="128" name="Rounded Rectangle 127"/>
            <p:cNvSpPr/>
            <p:nvPr/>
          </p:nvSpPr>
          <p:spPr>
            <a:xfrm>
              <a:off x="8434271" y="2733514"/>
              <a:ext cx="589566" cy="170593"/>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cs typeface="Arial" pitchFamily="34" charset="0"/>
                </a:rPr>
                <a:t>DEMO</a:t>
              </a:r>
              <a:endParaRPr lang="en-US" sz="1000" dirty="0">
                <a:cs typeface="Arial" pitchFamily="34" charset="0"/>
              </a:endParaRPr>
            </a:p>
          </p:txBody>
        </p:sp>
      </p:grpSp>
      <p:grpSp>
        <p:nvGrpSpPr>
          <p:cNvPr id="129" name="Group 128"/>
          <p:cNvGrpSpPr/>
          <p:nvPr/>
        </p:nvGrpSpPr>
        <p:grpSpPr>
          <a:xfrm>
            <a:off x="7335277" y="4559387"/>
            <a:ext cx="796878" cy="163177"/>
            <a:chOff x="5832095" y="3227901"/>
            <a:chExt cx="796878" cy="122383"/>
          </a:xfrm>
        </p:grpSpPr>
        <p:pic>
          <p:nvPicPr>
            <p:cNvPr id="130" name="Picture 129"/>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832095" y="3227901"/>
              <a:ext cx="121961" cy="122383"/>
            </a:xfrm>
            <a:prstGeom prst="rect">
              <a:avLst/>
            </a:prstGeom>
          </p:spPr>
        </p:pic>
        <p:sp>
          <p:nvSpPr>
            <p:cNvPr id="131" name="Rounded Rectangle 130"/>
            <p:cNvSpPr/>
            <p:nvPr/>
          </p:nvSpPr>
          <p:spPr>
            <a:xfrm>
              <a:off x="5959489" y="3257996"/>
              <a:ext cx="669484" cy="87593"/>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solidFill>
                    <a:srgbClr val="FF0000"/>
                  </a:solidFill>
                  <a:cs typeface="Arial" pitchFamily="34" charset="0"/>
                </a:rPr>
                <a:t>PROVISION</a:t>
              </a:r>
              <a:endParaRPr lang="en-US" sz="1000" dirty="0">
                <a:solidFill>
                  <a:srgbClr val="FF0000"/>
                </a:solidFill>
                <a:cs typeface="Arial" pitchFamily="34" charset="0"/>
              </a:endParaRPr>
            </a:p>
          </p:txBody>
        </p:sp>
      </p:grpSp>
      <p:grpSp>
        <p:nvGrpSpPr>
          <p:cNvPr id="132" name="Group 131"/>
          <p:cNvGrpSpPr/>
          <p:nvPr/>
        </p:nvGrpSpPr>
        <p:grpSpPr>
          <a:xfrm>
            <a:off x="544412" y="4555360"/>
            <a:ext cx="643771" cy="163179"/>
            <a:chOff x="601600" y="3224882"/>
            <a:chExt cx="643771" cy="122384"/>
          </a:xfrm>
        </p:grpSpPr>
        <p:pic>
          <p:nvPicPr>
            <p:cNvPr id="133" name="Picture 13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01600" y="3224882"/>
              <a:ext cx="121961" cy="122384"/>
            </a:xfrm>
            <a:prstGeom prst="rect">
              <a:avLst/>
            </a:prstGeom>
          </p:spPr>
        </p:pic>
        <p:sp>
          <p:nvSpPr>
            <p:cNvPr id="134" name="Rounded Rectangle 133"/>
            <p:cNvSpPr/>
            <p:nvPr/>
          </p:nvSpPr>
          <p:spPr>
            <a:xfrm>
              <a:off x="733900" y="3257996"/>
              <a:ext cx="511471" cy="87593"/>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solidFill>
                    <a:srgbClr val="FF0000"/>
                  </a:solidFill>
                  <a:cs typeface="Arial" pitchFamily="34" charset="0"/>
                </a:rPr>
                <a:t>REP</a:t>
              </a:r>
              <a:r>
                <a:rPr lang="en-US" sz="1000" dirty="0" smtClean="0">
                  <a:solidFill>
                    <a:schemeClr val="bg1"/>
                  </a:solidFill>
                  <a:cs typeface="Arial" pitchFamily="34" charset="0"/>
                </a:rPr>
                <a:t> MGR</a:t>
              </a:r>
              <a:endParaRPr lang="en-US" sz="1000" dirty="0">
                <a:solidFill>
                  <a:schemeClr val="bg1"/>
                </a:solidFill>
                <a:cs typeface="Arial" pitchFamily="34" charset="0"/>
              </a:endParaRPr>
            </a:p>
          </p:txBody>
        </p:sp>
      </p:grpSp>
      <p:grpSp>
        <p:nvGrpSpPr>
          <p:cNvPr id="135" name="Group 134"/>
          <p:cNvGrpSpPr/>
          <p:nvPr/>
        </p:nvGrpSpPr>
        <p:grpSpPr>
          <a:xfrm>
            <a:off x="1198385" y="4551651"/>
            <a:ext cx="403581" cy="178645"/>
            <a:chOff x="995839" y="3227901"/>
            <a:chExt cx="403581" cy="133984"/>
          </a:xfrm>
        </p:grpSpPr>
        <p:pic>
          <p:nvPicPr>
            <p:cNvPr id="136" name="Picture 13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95839" y="3227901"/>
              <a:ext cx="121961" cy="122383"/>
            </a:xfrm>
            <a:prstGeom prst="rect">
              <a:avLst/>
            </a:prstGeom>
          </p:spPr>
        </p:pic>
        <p:sp>
          <p:nvSpPr>
            <p:cNvPr id="137" name="Rounded Rectangle 136"/>
            <p:cNvSpPr/>
            <p:nvPr/>
          </p:nvSpPr>
          <p:spPr>
            <a:xfrm>
              <a:off x="1098966" y="3241700"/>
              <a:ext cx="300454" cy="120185"/>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solidFill>
                    <a:srgbClr val="FF0000"/>
                  </a:solidFill>
                  <a:cs typeface="Arial" pitchFamily="34" charset="0"/>
                </a:rPr>
                <a:t>SCM</a:t>
              </a:r>
              <a:endParaRPr lang="en-US" sz="1000" dirty="0">
                <a:solidFill>
                  <a:srgbClr val="FF0000"/>
                </a:solidFill>
                <a:cs typeface="Arial" pitchFamily="34" charset="0"/>
              </a:endParaRPr>
            </a:p>
          </p:txBody>
        </p:sp>
      </p:grpSp>
      <p:grpSp>
        <p:nvGrpSpPr>
          <p:cNvPr id="138" name="Group 137"/>
          <p:cNvGrpSpPr/>
          <p:nvPr/>
        </p:nvGrpSpPr>
        <p:grpSpPr>
          <a:xfrm>
            <a:off x="1634803" y="4559387"/>
            <a:ext cx="288880" cy="163177"/>
            <a:chOff x="1432258" y="3227901"/>
            <a:chExt cx="288880" cy="122383"/>
          </a:xfrm>
        </p:grpSpPr>
        <p:pic>
          <p:nvPicPr>
            <p:cNvPr id="139" name="Picture 138"/>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432258" y="3227901"/>
              <a:ext cx="121961" cy="122383"/>
            </a:xfrm>
            <a:prstGeom prst="rect">
              <a:avLst/>
            </a:prstGeom>
          </p:spPr>
        </p:pic>
        <p:sp>
          <p:nvSpPr>
            <p:cNvPr id="140" name="Rounded Rectangle 139"/>
            <p:cNvSpPr/>
            <p:nvPr/>
          </p:nvSpPr>
          <p:spPr>
            <a:xfrm>
              <a:off x="1530879" y="3257996"/>
              <a:ext cx="190259" cy="87593"/>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solidFill>
                    <a:srgbClr val="FF0000"/>
                  </a:solidFill>
                  <a:cs typeface="Arial" pitchFamily="34" charset="0"/>
                </a:rPr>
                <a:t>CI</a:t>
              </a:r>
              <a:endParaRPr lang="en-US" sz="1000" dirty="0">
                <a:solidFill>
                  <a:srgbClr val="FF0000"/>
                </a:solidFill>
                <a:cs typeface="Arial" pitchFamily="34" charset="0"/>
              </a:endParaRPr>
            </a:p>
          </p:txBody>
        </p:sp>
      </p:grpSp>
      <p:grpSp>
        <p:nvGrpSpPr>
          <p:cNvPr id="141" name="Group 140"/>
          <p:cNvGrpSpPr/>
          <p:nvPr/>
        </p:nvGrpSpPr>
        <p:grpSpPr>
          <a:xfrm>
            <a:off x="3728567" y="4549713"/>
            <a:ext cx="433732" cy="182524"/>
            <a:chOff x="2863104" y="3227901"/>
            <a:chExt cx="433732" cy="136893"/>
          </a:xfrm>
        </p:grpSpPr>
        <p:pic>
          <p:nvPicPr>
            <p:cNvPr id="142" name="Picture 14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2863104" y="3227901"/>
              <a:ext cx="121961" cy="122383"/>
            </a:xfrm>
            <a:prstGeom prst="rect">
              <a:avLst/>
            </a:prstGeom>
          </p:spPr>
        </p:pic>
        <p:sp>
          <p:nvSpPr>
            <p:cNvPr id="143" name="Rounded Rectangle 142"/>
            <p:cNvSpPr/>
            <p:nvPr/>
          </p:nvSpPr>
          <p:spPr>
            <a:xfrm>
              <a:off x="2989424" y="3238791"/>
              <a:ext cx="307412" cy="126003"/>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solidFill>
                    <a:srgbClr val="FF0000"/>
                  </a:solidFill>
                  <a:cs typeface="Arial" pitchFamily="34" charset="0"/>
                </a:rPr>
                <a:t>TEST</a:t>
              </a:r>
              <a:endParaRPr lang="en-US" sz="1000" dirty="0">
                <a:solidFill>
                  <a:srgbClr val="FF0000"/>
                </a:solidFill>
                <a:cs typeface="Arial" pitchFamily="34" charset="0"/>
              </a:endParaRPr>
            </a:p>
          </p:txBody>
        </p:sp>
      </p:grpSp>
      <p:grpSp>
        <p:nvGrpSpPr>
          <p:cNvPr id="144" name="Group 143"/>
          <p:cNvGrpSpPr/>
          <p:nvPr/>
        </p:nvGrpSpPr>
        <p:grpSpPr>
          <a:xfrm>
            <a:off x="2731138" y="4559387"/>
            <a:ext cx="903920" cy="163177"/>
            <a:chOff x="3318988" y="3227901"/>
            <a:chExt cx="779009" cy="122383"/>
          </a:xfrm>
        </p:grpSpPr>
        <p:pic>
          <p:nvPicPr>
            <p:cNvPr id="145" name="Picture 14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318988" y="3227901"/>
              <a:ext cx="121961" cy="122383"/>
            </a:xfrm>
            <a:prstGeom prst="rect">
              <a:avLst/>
            </a:prstGeom>
          </p:spPr>
        </p:pic>
        <p:sp>
          <p:nvSpPr>
            <p:cNvPr id="146" name="Rounded Rectangle 145"/>
            <p:cNvSpPr/>
            <p:nvPr/>
          </p:nvSpPr>
          <p:spPr>
            <a:xfrm>
              <a:off x="3459587" y="3257996"/>
              <a:ext cx="638410" cy="87593"/>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solidFill>
                    <a:srgbClr val="FF0000"/>
                  </a:solidFill>
                  <a:cs typeface="Arial" pitchFamily="34" charset="0"/>
                </a:rPr>
                <a:t>CONTAINER</a:t>
              </a:r>
              <a:endParaRPr lang="en-US" sz="1000" dirty="0">
                <a:solidFill>
                  <a:srgbClr val="FF0000"/>
                </a:solidFill>
                <a:cs typeface="Arial" pitchFamily="34" charset="0"/>
              </a:endParaRPr>
            </a:p>
          </p:txBody>
        </p:sp>
      </p:grpSp>
      <p:grpSp>
        <p:nvGrpSpPr>
          <p:cNvPr id="147" name="Group 146"/>
          <p:cNvGrpSpPr/>
          <p:nvPr/>
        </p:nvGrpSpPr>
        <p:grpSpPr>
          <a:xfrm>
            <a:off x="4858253" y="4559387"/>
            <a:ext cx="854200" cy="163177"/>
            <a:chOff x="5175432" y="3227901"/>
            <a:chExt cx="575532" cy="122383"/>
          </a:xfrm>
        </p:grpSpPr>
        <p:pic>
          <p:nvPicPr>
            <p:cNvPr id="148" name="Picture 14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5175432" y="3227901"/>
              <a:ext cx="121961" cy="122383"/>
            </a:xfrm>
            <a:prstGeom prst="rect">
              <a:avLst/>
            </a:prstGeom>
          </p:spPr>
        </p:pic>
        <p:sp>
          <p:nvSpPr>
            <p:cNvPr id="149" name="Rounded Rectangle 148"/>
            <p:cNvSpPr/>
            <p:nvPr/>
          </p:nvSpPr>
          <p:spPr>
            <a:xfrm>
              <a:off x="5310093" y="3257996"/>
              <a:ext cx="440871" cy="87593"/>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solidFill>
                    <a:srgbClr val="FF0000"/>
                  </a:solidFill>
                  <a:cs typeface="Arial" pitchFamily="34" charset="0"/>
                </a:rPr>
                <a:t>CONFIG</a:t>
              </a:r>
              <a:endParaRPr lang="en-US" sz="1000" dirty="0">
                <a:solidFill>
                  <a:srgbClr val="FF0000"/>
                </a:solidFill>
                <a:cs typeface="Arial" pitchFamily="34" charset="0"/>
              </a:endParaRPr>
            </a:p>
          </p:txBody>
        </p:sp>
      </p:grpSp>
      <p:grpSp>
        <p:nvGrpSpPr>
          <p:cNvPr id="150" name="Group 149"/>
          <p:cNvGrpSpPr/>
          <p:nvPr/>
        </p:nvGrpSpPr>
        <p:grpSpPr>
          <a:xfrm>
            <a:off x="5793585" y="4559387"/>
            <a:ext cx="558141" cy="163177"/>
            <a:chOff x="5832095" y="3227901"/>
            <a:chExt cx="558141" cy="122383"/>
          </a:xfrm>
        </p:grpSpPr>
        <p:pic>
          <p:nvPicPr>
            <p:cNvPr id="151" name="Picture 150"/>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832095" y="3227901"/>
              <a:ext cx="121961" cy="122383"/>
            </a:xfrm>
            <a:prstGeom prst="rect">
              <a:avLst/>
            </a:prstGeom>
          </p:spPr>
        </p:pic>
        <p:sp>
          <p:nvSpPr>
            <p:cNvPr id="152" name="Rounded Rectangle 151"/>
            <p:cNvSpPr/>
            <p:nvPr/>
          </p:nvSpPr>
          <p:spPr>
            <a:xfrm>
              <a:off x="5959489" y="3257996"/>
              <a:ext cx="430747" cy="87593"/>
            </a:xfrm>
            <a:prstGeom prst="roundRect">
              <a:avLst>
                <a:gd name="adj" fmla="val 12436"/>
              </a:avLst>
            </a:prstGeom>
            <a:noFill/>
            <a:ln w="6350" cap="flat" cmpd="sng" algn="ctr">
              <a:noFill/>
              <a:prstDash val="solid"/>
            </a:ln>
            <a:effectLst/>
          </p:spPr>
          <p:txBody>
            <a:bodyPr vert="horz" lIns="0" tIns="27432" rIns="0" bIns="27432" rtlCol="0" anchor="ctr"/>
            <a:lstStyle/>
            <a:p>
              <a:pPr algn="ctr">
                <a:lnSpc>
                  <a:spcPct val="70000"/>
                </a:lnSpc>
              </a:pPr>
              <a:r>
                <a:rPr lang="en-US" sz="1000" dirty="0" smtClean="0">
                  <a:solidFill>
                    <a:srgbClr val="FF0000"/>
                  </a:solidFill>
                  <a:cs typeface="Arial" pitchFamily="34" charset="0"/>
                </a:rPr>
                <a:t>CLOUD</a:t>
              </a:r>
              <a:endParaRPr lang="en-US" sz="1000" dirty="0">
                <a:solidFill>
                  <a:srgbClr val="FF0000"/>
                </a:solidFill>
                <a:cs typeface="Arial" pitchFamily="34" charset="0"/>
              </a:endParaRPr>
            </a:p>
          </p:txBody>
        </p:sp>
      </p:grpSp>
      <p:grpSp>
        <p:nvGrpSpPr>
          <p:cNvPr id="153" name="Group 152"/>
          <p:cNvGrpSpPr/>
          <p:nvPr/>
        </p:nvGrpSpPr>
        <p:grpSpPr>
          <a:xfrm>
            <a:off x="520591" y="4832228"/>
            <a:ext cx="7153482" cy="255321"/>
            <a:chOff x="513246" y="3210938"/>
            <a:chExt cx="7787991" cy="315204"/>
          </a:xfrm>
        </p:grpSpPr>
        <p:cxnSp>
          <p:nvCxnSpPr>
            <p:cNvPr id="154" name="Straight Arrow Connector 153"/>
            <p:cNvCxnSpPr/>
            <p:nvPr/>
          </p:nvCxnSpPr>
          <p:spPr>
            <a:xfrm>
              <a:off x="513246" y="3526142"/>
              <a:ext cx="7787991" cy="0"/>
            </a:xfrm>
            <a:prstGeom prst="straightConnector1">
              <a:avLst/>
            </a:prstGeom>
            <a:ln w="19050">
              <a:solidFill>
                <a:srgbClr val="92D050"/>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513246" y="3210938"/>
              <a:ext cx="7787991" cy="0"/>
            </a:xfrm>
            <a:prstGeom prst="straightConnector1">
              <a:avLst/>
            </a:prstGeom>
            <a:ln w="19050">
              <a:solidFill>
                <a:srgbClr val="92D050"/>
              </a:solidFill>
              <a:tailEnd type="arrow" w="sm" len="sm"/>
            </a:ln>
            <a:effectLst/>
          </p:spPr>
          <p:style>
            <a:lnRef idx="2">
              <a:schemeClr val="accent1"/>
            </a:lnRef>
            <a:fillRef idx="0">
              <a:schemeClr val="accent1"/>
            </a:fillRef>
            <a:effectRef idx="1">
              <a:schemeClr val="accent1"/>
            </a:effectRef>
            <a:fontRef idx="minor">
              <a:schemeClr val="tx1"/>
            </a:fontRef>
          </p:style>
        </p:cxnSp>
      </p:grpSp>
      <p:grpSp>
        <p:nvGrpSpPr>
          <p:cNvPr id="159" name="Group 158"/>
          <p:cNvGrpSpPr/>
          <p:nvPr/>
        </p:nvGrpSpPr>
        <p:grpSpPr>
          <a:xfrm>
            <a:off x="7831519" y="554071"/>
            <a:ext cx="377392" cy="448901"/>
            <a:chOff x="5770222" y="3186593"/>
            <a:chExt cx="377392" cy="336676"/>
          </a:xfrm>
        </p:grpSpPr>
        <p:sp>
          <p:nvSpPr>
            <p:cNvPr id="160" name="Rounded Rectangle 159"/>
            <p:cNvSpPr/>
            <p:nvPr/>
          </p:nvSpPr>
          <p:spPr>
            <a:xfrm>
              <a:off x="5770222" y="3186593"/>
              <a:ext cx="377392" cy="336676"/>
            </a:xfrm>
            <a:prstGeom prst="roundRect">
              <a:avLst/>
            </a:prstGeom>
            <a:solidFill>
              <a:schemeClr val="bg1"/>
            </a:solid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pic>
          <p:nvPicPr>
            <p:cNvPr id="161" name="Picture 160"/>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815168" y="3226123"/>
              <a:ext cx="287500" cy="257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2" name="Group 161"/>
          <p:cNvGrpSpPr/>
          <p:nvPr/>
        </p:nvGrpSpPr>
        <p:grpSpPr>
          <a:xfrm>
            <a:off x="7373994" y="1185275"/>
            <a:ext cx="377392" cy="448901"/>
            <a:chOff x="3719276" y="3180584"/>
            <a:chExt cx="377392" cy="336676"/>
          </a:xfrm>
          <a:solidFill>
            <a:schemeClr val="bg1"/>
          </a:solidFill>
        </p:grpSpPr>
        <p:sp>
          <p:nvSpPr>
            <p:cNvPr id="163" name="Rounded Rectangle 162"/>
            <p:cNvSpPr/>
            <p:nvPr/>
          </p:nvSpPr>
          <p:spPr>
            <a:xfrm>
              <a:off x="3719276" y="3180584"/>
              <a:ext cx="377392" cy="336676"/>
            </a:xfrm>
            <a:prstGeom prst="roundRect">
              <a:avLst/>
            </a:prstGeom>
            <a:grp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pic>
          <p:nvPicPr>
            <p:cNvPr id="164" name="Picture 14" descr="http://www.juliandunn.net/wp-content/uploads/2012/01/OC_Chef_Logo.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733562" y="3199973"/>
              <a:ext cx="339199" cy="264063"/>
            </a:xfrm>
            <a:prstGeom prst="rect">
              <a:avLst/>
            </a:prstGeom>
            <a:grpFill/>
            <a:ln w="9525">
              <a:noFill/>
            </a:ln>
          </p:spPr>
        </p:pic>
      </p:grpSp>
      <p:grpSp>
        <p:nvGrpSpPr>
          <p:cNvPr id="171" name="Group 170"/>
          <p:cNvGrpSpPr/>
          <p:nvPr/>
        </p:nvGrpSpPr>
        <p:grpSpPr>
          <a:xfrm>
            <a:off x="3176543" y="5832971"/>
            <a:ext cx="534252" cy="239357"/>
            <a:chOff x="5030970" y="3271565"/>
            <a:chExt cx="534252" cy="179518"/>
          </a:xfrm>
        </p:grpSpPr>
        <p:sp>
          <p:nvSpPr>
            <p:cNvPr id="172" name="Rounded Rectangle 171"/>
            <p:cNvSpPr/>
            <p:nvPr/>
          </p:nvSpPr>
          <p:spPr>
            <a:xfrm>
              <a:off x="5030970" y="3271565"/>
              <a:ext cx="534252" cy="179518"/>
            </a:xfrm>
            <a:prstGeom prst="roundRect">
              <a:avLst/>
            </a:prstGeom>
            <a:solidFill>
              <a:schemeClr val="bg1"/>
            </a:solid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pic>
          <p:nvPicPr>
            <p:cNvPr id="173" name="Picture 22"/>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098384" y="3280413"/>
              <a:ext cx="402740" cy="15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4" name="Group 173"/>
          <p:cNvGrpSpPr/>
          <p:nvPr/>
        </p:nvGrpSpPr>
        <p:grpSpPr>
          <a:xfrm>
            <a:off x="6786180" y="934366"/>
            <a:ext cx="534252" cy="239357"/>
            <a:chOff x="4491712" y="3127124"/>
            <a:chExt cx="534252" cy="179518"/>
          </a:xfrm>
        </p:grpSpPr>
        <p:sp>
          <p:nvSpPr>
            <p:cNvPr id="175" name="Rounded Rectangle 174"/>
            <p:cNvSpPr/>
            <p:nvPr/>
          </p:nvSpPr>
          <p:spPr>
            <a:xfrm>
              <a:off x="4491712" y="3127124"/>
              <a:ext cx="534252" cy="179518"/>
            </a:xfrm>
            <a:prstGeom prst="roundRect">
              <a:avLst/>
            </a:prstGeom>
            <a:solidFill>
              <a:schemeClr val="bg1"/>
            </a:solid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pic>
          <p:nvPicPr>
            <p:cNvPr id="176" name="Picture 17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4527465" y="3154735"/>
              <a:ext cx="462746" cy="116195"/>
            </a:xfrm>
            <a:prstGeom prst="rect">
              <a:avLst/>
            </a:prstGeom>
            <a:ln w="9525">
              <a:noFill/>
            </a:ln>
          </p:spPr>
        </p:pic>
      </p:grpSp>
      <p:grpSp>
        <p:nvGrpSpPr>
          <p:cNvPr id="177" name="Group 176"/>
          <p:cNvGrpSpPr/>
          <p:nvPr/>
        </p:nvGrpSpPr>
        <p:grpSpPr>
          <a:xfrm>
            <a:off x="3311826" y="1853150"/>
            <a:ext cx="1159765" cy="640368"/>
            <a:chOff x="2028010" y="3109785"/>
            <a:chExt cx="707416" cy="249908"/>
          </a:xfrm>
          <a:solidFill>
            <a:schemeClr val="bg1"/>
          </a:solidFill>
        </p:grpSpPr>
        <p:sp>
          <p:nvSpPr>
            <p:cNvPr id="178" name="Rounded Rectangle 177"/>
            <p:cNvSpPr/>
            <p:nvPr/>
          </p:nvSpPr>
          <p:spPr>
            <a:xfrm>
              <a:off x="2028010" y="3109785"/>
              <a:ext cx="707416" cy="249908"/>
            </a:xfrm>
            <a:prstGeom prst="roundRect">
              <a:avLst/>
            </a:prstGeom>
            <a:grp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0000"/>
                </a:solidFill>
                <a:latin typeface="Calibri"/>
                <a:cs typeface="Arial Unicode MS" pitchFamily="34" charset="-128"/>
              </a:endParaRPr>
            </a:p>
          </p:txBody>
        </p:sp>
        <p:pic>
          <p:nvPicPr>
            <p:cNvPr id="179" name="Picture 2" descr="Jenkins CI"/>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2051664" y="3132577"/>
              <a:ext cx="635314" cy="221130"/>
            </a:xfrm>
            <a:prstGeom prst="rect">
              <a:avLst/>
            </a:prstGeom>
            <a:grpFill/>
            <a:extLst/>
          </p:spPr>
        </p:pic>
      </p:grpSp>
      <p:grpSp>
        <p:nvGrpSpPr>
          <p:cNvPr id="180" name="Group 179"/>
          <p:cNvGrpSpPr/>
          <p:nvPr/>
        </p:nvGrpSpPr>
        <p:grpSpPr>
          <a:xfrm>
            <a:off x="7771289" y="299107"/>
            <a:ext cx="622952" cy="239357"/>
            <a:chOff x="3575563" y="172209"/>
            <a:chExt cx="622952" cy="179518"/>
          </a:xfrm>
          <a:solidFill>
            <a:schemeClr val="bg1"/>
          </a:solidFill>
        </p:grpSpPr>
        <p:sp>
          <p:nvSpPr>
            <p:cNvPr id="181" name="Rounded Rectangle 180"/>
            <p:cNvSpPr/>
            <p:nvPr/>
          </p:nvSpPr>
          <p:spPr>
            <a:xfrm>
              <a:off x="3575563" y="172209"/>
              <a:ext cx="622952" cy="179518"/>
            </a:xfrm>
            <a:prstGeom prst="roundRect">
              <a:avLst/>
            </a:prstGeom>
            <a:grp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pic>
          <p:nvPicPr>
            <p:cNvPr id="182" name="Picture 2" descr="Docker - An open platform for distributed applications for developers and sysadmin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3890" y="186996"/>
              <a:ext cx="572900" cy="135219"/>
            </a:xfrm>
            <a:prstGeom prst="rect">
              <a:avLst/>
            </a:prstGeom>
            <a:grpFill/>
            <a:extLst/>
          </p:spPr>
        </p:pic>
      </p:grpSp>
      <p:grpSp>
        <p:nvGrpSpPr>
          <p:cNvPr id="183" name="Group 182"/>
          <p:cNvGrpSpPr/>
          <p:nvPr/>
        </p:nvGrpSpPr>
        <p:grpSpPr>
          <a:xfrm>
            <a:off x="5207561" y="5739168"/>
            <a:ext cx="692667" cy="239357"/>
            <a:chOff x="3715082" y="324609"/>
            <a:chExt cx="692667" cy="179518"/>
          </a:xfrm>
        </p:grpSpPr>
        <p:sp>
          <p:nvSpPr>
            <p:cNvPr id="184" name="Rounded Rectangle 183"/>
            <p:cNvSpPr/>
            <p:nvPr/>
          </p:nvSpPr>
          <p:spPr>
            <a:xfrm>
              <a:off x="3715082" y="324609"/>
              <a:ext cx="692667" cy="179518"/>
            </a:xfrm>
            <a:prstGeom prst="roundRect">
              <a:avLst/>
            </a:prstGeom>
            <a:solidFill>
              <a:schemeClr val="bg1"/>
            </a:solid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pic>
          <p:nvPicPr>
            <p:cNvPr id="185" name="Picture 4" descr="http://mspmentor.net/site-files/mspmentor.net/files/archive/mspmentor.net/wp-content/uploads/2008/10/microsoft-windows-azure.jpg"/>
            <p:cNvPicPr>
              <a:picLocks noChangeAspect="1" noChangeArrowheads="1"/>
            </p:cNvPicPr>
            <p:nvPr/>
          </p:nvPicPr>
          <p:blipFill rotWithShape="1">
            <a:blip r:embed="rId14">
              <a:extLst>
                <a:ext uri="{28A0092B-C50C-407E-A947-70E740481C1C}">
                  <a14:useLocalDpi xmlns:a14="http://schemas.microsoft.com/office/drawing/2010/main" val="0"/>
                </a:ext>
              </a:extLst>
            </a:blip>
            <a:srcRect l="30702" t="70556" r="31096" b="14661"/>
            <a:stretch/>
          </p:blipFill>
          <p:spPr bwMode="auto">
            <a:xfrm>
              <a:off x="3741770" y="357308"/>
              <a:ext cx="639391" cy="1141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6" name="Group 185"/>
          <p:cNvGrpSpPr/>
          <p:nvPr/>
        </p:nvGrpSpPr>
        <p:grpSpPr>
          <a:xfrm>
            <a:off x="118086" y="2837830"/>
            <a:ext cx="1149165" cy="1684068"/>
            <a:chOff x="130149" y="2145561"/>
            <a:chExt cx="1149165" cy="1263051"/>
          </a:xfrm>
          <a:solidFill>
            <a:schemeClr val="accent3">
              <a:lumMod val="60000"/>
              <a:lumOff val="40000"/>
            </a:schemeClr>
          </a:solidFill>
        </p:grpSpPr>
        <p:sp>
          <p:nvSpPr>
            <p:cNvPr id="187" name="Rounded Rectangle 186"/>
            <p:cNvSpPr/>
            <p:nvPr/>
          </p:nvSpPr>
          <p:spPr>
            <a:xfrm>
              <a:off x="159722" y="2145561"/>
              <a:ext cx="1119592" cy="483196"/>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80000"/>
                </a:lnSpc>
              </a:pPr>
              <a:r>
                <a:rPr lang="en-US" sz="900" dirty="0" smtClean="0">
                  <a:cs typeface="Arial" pitchFamily="34" charset="0"/>
                </a:rPr>
                <a:t>Mind Manager for process tracking and Documentation</a:t>
              </a:r>
              <a:endParaRPr lang="en-US" sz="900" dirty="0">
                <a:cs typeface="Arial" pitchFamily="34" charset="0"/>
              </a:endParaRPr>
            </a:p>
          </p:txBody>
        </p:sp>
        <p:sp>
          <p:nvSpPr>
            <p:cNvPr id="188" name="Rounded Rectangle 187"/>
            <p:cNvSpPr/>
            <p:nvPr/>
          </p:nvSpPr>
          <p:spPr>
            <a:xfrm>
              <a:off x="130149" y="3156148"/>
              <a:ext cx="506978"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70000"/>
                </a:lnSpc>
              </a:pPr>
              <a:r>
                <a:rPr lang="en-US" sz="900" dirty="0">
                  <a:cs typeface="Arial" pitchFamily="34" charset="0"/>
                </a:rPr>
                <a:t>Plan Release </a:t>
              </a:r>
            </a:p>
          </p:txBody>
        </p:sp>
        <p:cxnSp>
          <p:nvCxnSpPr>
            <p:cNvPr id="189" name="Straight Arrow Connector 188"/>
            <p:cNvCxnSpPr/>
            <p:nvPr/>
          </p:nvCxnSpPr>
          <p:spPr>
            <a:xfrm>
              <a:off x="371627" y="2635406"/>
              <a:ext cx="0" cy="520742"/>
            </a:xfrm>
            <a:prstGeom prst="straightConnector1">
              <a:avLst/>
            </a:prstGeom>
            <a:grpFill/>
            <a:ln w="19050">
              <a:solidFill>
                <a:srgbClr val="92D050"/>
              </a:solidFill>
              <a:tailEnd type="arrow" w="sm" len="sm"/>
            </a:ln>
          </p:spPr>
          <p:style>
            <a:lnRef idx="2">
              <a:schemeClr val="accent1"/>
            </a:lnRef>
            <a:fillRef idx="0">
              <a:schemeClr val="accent1"/>
            </a:fillRef>
            <a:effectRef idx="1">
              <a:schemeClr val="accent1"/>
            </a:effectRef>
            <a:fontRef idx="minor">
              <a:schemeClr val="tx1"/>
            </a:fontRef>
          </p:style>
        </p:cxnSp>
        <p:sp>
          <p:nvSpPr>
            <p:cNvPr id="190" name="Rounded Rectangle 189"/>
            <p:cNvSpPr/>
            <p:nvPr/>
          </p:nvSpPr>
          <p:spPr>
            <a:xfrm>
              <a:off x="130149" y="2746101"/>
              <a:ext cx="482253"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70000"/>
                </a:lnSpc>
              </a:pPr>
              <a:r>
                <a:rPr lang="en-US" sz="900" dirty="0">
                  <a:cs typeface="Arial" pitchFamily="34" charset="0"/>
                </a:rPr>
                <a:t>Design Spec  </a:t>
              </a:r>
            </a:p>
          </p:txBody>
        </p:sp>
      </p:grpSp>
      <p:grpSp>
        <p:nvGrpSpPr>
          <p:cNvPr id="191" name="Group 190"/>
          <p:cNvGrpSpPr/>
          <p:nvPr/>
        </p:nvGrpSpPr>
        <p:grpSpPr>
          <a:xfrm>
            <a:off x="280138" y="3975679"/>
            <a:ext cx="1691517" cy="1154900"/>
            <a:chOff x="292201" y="2998945"/>
            <a:chExt cx="1691517" cy="866175"/>
          </a:xfrm>
          <a:solidFill>
            <a:schemeClr val="accent3">
              <a:lumMod val="60000"/>
              <a:lumOff val="40000"/>
            </a:schemeClr>
          </a:solidFill>
        </p:grpSpPr>
        <p:cxnSp>
          <p:nvCxnSpPr>
            <p:cNvPr id="192" name="Elbow Connector 191"/>
            <p:cNvCxnSpPr>
              <a:stCxn id="188" idx="2"/>
              <a:endCxn id="195" idx="1"/>
            </p:cNvCxnSpPr>
            <p:nvPr/>
          </p:nvCxnSpPr>
          <p:spPr>
            <a:xfrm rot="16200000" flipH="1">
              <a:off x="520206" y="2770940"/>
              <a:ext cx="739943" cy="1195954"/>
            </a:xfrm>
            <a:prstGeom prst="bentConnector2">
              <a:avLst/>
            </a:prstGeom>
            <a:grpFill/>
            <a:ln w="19050">
              <a:solidFill>
                <a:srgbClr val="92D05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3" name="Rounded Rectangle 192"/>
            <p:cNvSpPr/>
            <p:nvPr/>
          </p:nvSpPr>
          <p:spPr>
            <a:xfrm>
              <a:off x="474822" y="3612656"/>
              <a:ext cx="507307"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70000"/>
                </a:lnSpc>
              </a:pPr>
              <a:r>
                <a:rPr lang="en-US" sz="900" dirty="0">
                  <a:cs typeface="Arial" pitchFamily="34" charset="0"/>
                </a:rPr>
                <a:t>Code commit</a:t>
              </a:r>
            </a:p>
          </p:txBody>
        </p:sp>
        <p:sp>
          <p:nvSpPr>
            <p:cNvPr id="194" name="Rounded Rectangle 193"/>
            <p:cNvSpPr/>
            <p:nvPr/>
          </p:nvSpPr>
          <p:spPr>
            <a:xfrm>
              <a:off x="1074774" y="3612656"/>
              <a:ext cx="320735"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80000"/>
                </a:lnSpc>
              </a:pPr>
              <a:r>
                <a:rPr lang="en-US" sz="900" dirty="0">
                  <a:cs typeface="Arial" pitchFamily="34" charset="0"/>
                </a:rPr>
                <a:t>SCM</a:t>
              </a:r>
            </a:p>
          </p:txBody>
        </p:sp>
        <p:sp>
          <p:nvSpPr>
            <p:cNvPr id="195" name="Rounded Rectangle 194"/>
            <p:cNvSpPr/>
            <p:nvPr/>
          </p:nvSpPr>
          <p:spPr>
            <a:xfrm>
              <a:off x="1488154" y="3612656"/>
              <a:ext cx="495564"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80000"/>
                </a:lnSpc>
              </a:pPr>
              <a:r>
                <a:rPr lang="en-US" sz="900" dirty="0">
                  <a:cs typeface="Arial" pitchFamily="34" charset="0"/>
                </a:rPr>
                <a:t>CI/Build</a:t>
              </a:r>
            </a:p>
          </p:txBody>
        </p:sp>
      </p:grpSp>
      <p:grpSp>
        <p:nvGrpSpPr>
          <p:cNvPr id="196" name="Group 195"/>
          <p:cNvGrpSpPr/>
          <p:nvPr/>
        </p:nvGrpSpPr>
        <p:grpSpPr>
          <a:xfrm>
            <a:off x="1975990" y="4793958"/>
            <a:ext cx="2341693" cy="336619"/>
            <a:chOff x="1871034" y="3612656"/>
            <a:chExt cx="2341693" cy="252464"/>
          </a:xfrm>
          <a:solidFill>
            <a:schemeClr val="accent3">
              <a:lumMod val="60000"/>
              <a:lumOff val="40000"/>
            </a:schemeClr>
          </a:solidFill>
        </p:grpSpPr>
        <p:cxnSp>
          <p:nvCxnSpPr>
            <p:cNvPr id="197" name="Straight Connector 196"/>
            <p:cNvCxnSpPr/>
            <p:nvPr/>
          </p:nvCxnSpPr>
          <p:spPr>
            <a:xfrm>
              <a:off x="1871034" y="3730262"/>
              <a:ext cx="2319214" cy="0"/>
            </a:xfrm>
            <a:prstGeom prst="line">
              <a:avLst/>
            </a:prstGeom>
            <a:grpFill/>
            <a:ln w="19050">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198" name="Rounded Rectangle 197"/>
            <p:cNvSpPr/>
            <p:nvPr/>
          </p:nvSpPr>
          <p:spPr>
            <a:xfrm>
              <a:off x="3254102" y="3612656"/>
              <a:ext cx="618276"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70000"/>
                </a:lnSpc>
              </a:pPr>
              <a:r>
                <a:rPr lang="en-US" sz="900" dirty="0">
                  <a:cs typeface="Arial" pitchFamily="34" charset="0"/>
                </a:rPr>
                <a:t>Functional  testing  </a:t>
              </a:r>
            </a:p>
          </p:txBody>
        </p:sp>
        <p:sp>
          <p:nvSpPr>
            <p:cNvPr id="199" name="Rounded Rectangle 198"/>
            <p:cNvSpPr/>
            <p:nvPr/>
          </p:nvSpPr>
          <p:spPr>
            <a:xfrm>
              <a:off x="3922591" y="3612656"/>
              <a:ext cx="290136"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80000"/>
                </a:lnSpc>
              </a:pPr>
              <a:r>
                <a:rPr lang="en-US" sz="900" dirty="0">
                  <a:cs typeface="Arial" pitchFamily="34" charset="0"/>
                </a:rPr>
                <a:t>UAT </a:t>
              </a:r>
            </a:p>
          </p:txBody>
        </p:sp>
        <p:sp>
          <p:nvSpPr>
            <p:cNvPr id="200" name="Rounded Rectangle 199"/>
            <p:cNvSpPr/>
            <p:nvPr/>
          </p:nvSpPr>
          <p:spPr>
            <a:xfrm>
              <a:off x="2543159" y="3612656"/>
              <a:ext cx="663711"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70000"/>
                </a:lnSpc>
              </a:pPr>
              <a:r>
                <a:rPr lang="en-US" sz="900" dirty="0">
                  <a:cs typeface="Arial" pitchFamily="34" charset="0"/>
                </a:rPr>
                <a:t>Integration testing </a:t>
              </a:r>
            </a:p>
          </p:txBody>
        </p:sp>
      </p:grpSp>
      <p:grpSp>
        <p:nvGrpSpPr>
          <p:cNvPr id="201" name="Group 200"/>
          <p:cNvGrpSpPr/>
          <p:nvPr/>
        </p:nvGrpSpPr>
        <p:grpSpPr>
          <a:xfrm>
            <a:off x="4317683" y="4793958"/>
            <a:ext cx="2186327" cy="336619"/>
            <a:chOff x="4329745" y="3612656"/>
            <a:chExt cx="2186327" cy="252464"/>
          </a:xfrm>
          <a:solidFill>
            <a:schemeClr val="accent3">
              <a:lumMod val="60000"/>
              <a:lumOff val="40000"/>
            </a:schemeClr>
          </a:solidFill>
        </p:grpSpPr>
        <p:cxnSp>
          <p:nvCxnSpPr>
            <p:cNvPr id="202" name="Straight Connector 201"/>
            <p:cNvCxnSpPr/>
            <p:nvPr/>
          </p:nvCxnSpPr>
          <p:spPr>
            <a:xfrm>
              <a:off x="4329745" y="3730262"/>
              <a:ext cx="2116150" cy="0"/>
            </a:xfrm>
            <a:prstGeom prst="line">
              <a:avLst/>
            </a:prstGeom>
            <a:grpFill/>
            <a:ln w="19050">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203" name="Rounded Rectangle 202"/>
            <p:cNvSpPr/>
            <p:nvPr/>
          </p:nvSpPr>
          <p:spPr>
            <a:xfrm>
              <a:off x="5748999" y="3612656"/>
              <a:ext cx="767073"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70000"/>
                </a:lnSpc>
              </a:pPr>
              <a:r>
                <a:rPr lang="en-US" sz="900" dirty="0">
                  <a:cs typeface="Arial" pitchFamily="34" charset="0"/>
                </a:rPr>
                <a:t>Performance testing</a:t>
              </a:r>
            </a:p>
          </p:txBody>
        </p:sp>
        <p:sp>
          <p:nvSpPr>
            <p:cNvPr id="204" name="Rounded Rectangle 203"/>
            <p:cNvSpPr/>
            <p:nvPr/>
          </p:nvSpPr>
          <p:spPr>
            <a:xfrm>
              <a:off x="5036506" y="3612656"/>
              <a:ext cx="602621"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70000"/>
                </a:lnSpc>
              </a:pPr>
              <a:r>
                <a:rPr lang="en-US" sz="900" dirty="0">
                  <a:cs typeface="Arial" pitchFamily="34" charset="0"/>
                </a:rPr>
                <a:t>Deploy to pre-prod</a:t>
              </a:r>
            </a:p>
          </p:txBody>
        </p:sp>
      </p:grpSp>
      <p:grpSp>
        <p:nvGrpSpPr>
          <p:cNvPr id="205" name="Group 204"/>
          <p:cNvGrpSpPr/>
          <p:nvPr/>
        </p:nvGrpSpPr>
        <p:grpSpPr>
          <a:xfrm>
            <a:off x="6412572" y="4416050"/>
            <a:ext cx="2119767" cy="714532"/>
            <a:chOff x="6424635" y="3329222"/>
            <a:chExt cx="2119767" cy="535898"/>
          </a:xfrm>
          <a:solidFill>
            <a:schemeClr val="accent3">
              <a:lumMod val="60000"/>
              <a:lumOff val="40000"/>
            </a:schemeClr>
          </a:solidFill>
        </p:grpSpPr>
        <p:sp>
          <p:nvSpPr>
            <p:cNvPr id="206" name="Rounded Rectangle 205"/>
            <p:cNvSpPr/>
            <p:nvPr/>
          </p:nvSpPr>
          <p:spPr>
            <a:xfrm>
              <a:off x="7808693" y="3612656"/>
              <a:ext cx="735709" cy="252464"/>
            </a:xfrm>
            <a:prstGeom prst="roundRect">
              <a:avLst>
                <a:gd name="adj" fmla="val 12436"/>
              </a:avLst>
            </a:prstGeom>
            <a:grpFill/>
            <a:ln w="6350" cap="flat" cmpd="sng" algn="ctr">
              <a:solidFill>
                <a:srgbClr val="92D050"/>
              </a:solidFill>
              <a:prstDash val="solid"/>
            </a:ln>
            <a:effectLst/>
          </p:spPr>
          <p:txBody>
            <a:bodyPr vert="horz" lIns="27432" tIns="27432" rIns="27432" bIns="27432" rtlCol="0" anchor="ctr"/>
            <a:lstStyle/>
            <a:p>
              <a:pPr algn="ctr">
                <a:lnSpc>
                  <a:spcPct val="70000"/>
                </a:lnSpc>
              </a:pPr>
              <a:r>
                <a:rPr lang="en-US" sz="900" dirty="0">
                  <a:cs typeface="Arial" pitchFamily="34" charset="0"/>
                </a:rPr>
                <a:t>Deploy to production</a:t>
              </a:r>
            </a:p>
          </p:txBody>
        </p:sp>
        <p:cxnSp>
          <p:nvCxnSpPr>
            <p:cNvPr id="207" name="Straight Connector 206"/>
            <p:cNvCxnSpPr>
              <a:stCxn id="203" idx="3"/>
              <a:endCxn id="206" idx="1"/>
            </p:cNvCxnSpPr>
            <p:nvPr/>
          </p:nvCxnSpPr>
          <p:spPr>
            <a:xfrm>
              <a:off x="6424635" y="3329222"/>
              <a:ext cx="1384058" cy="409666"/>
            </a:xfrm>
            <a:prstGeom prst="line">
              <a:avLst/>
            </a:prstGeom>
            <a:grpFill/>
            <a:ln w="19050">
              <a:solidFill>
                <a:srgbClr val="92D050"/>
              </a:solidFill>
              <a:headEnd w="sm" len="sm"/>
              <a:tailEnd type="arrow" w="sm" len="sm"/>
            </a:ln>
            <a:effectLst/>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6649282" y="4644141"/>
            <a:ext cx="459435" cy="614745"/>
            <a:chOff x="2514600" y="2209801"/>
            <a:chExt cx="2287446" cy="2295531"/>
          </a:xfrm>
          <a:solidFill>
            <a:srgbClr val="FFFFFF">
              <a:alpha val="60000"/>
            </a:srgbClr>
          </a:solidFill>
        </p:grpSpPr>
        <p:sp>
          <p:nvSpPr>
            <p:cNvPr id="209" name="Circular Arrow 208"/>
            <p:cNvSpPr/>
            <p:nvPr/>
          </p:nvSpPr>
          <p:spPr>
            <a:xfrm rot="16200000">
              <a:off x="2514600" y="2219332"/>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10" name="Circular Arrow 209"/>
            <p:cNvSpPr/>
            <p:nvPr/>
          </p:nvSpPr>
          <p:spPr>
            <a:xfrm>
              <a:off x="2514600" y="2209801"/>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11" name="Circular Arrow 210"/>
            <p:cNvSpPr/>
            <p:nvPr/>
          </p:nvSpPr>
          <p:spPr>
            <a:xfrm rot="5400000">
              <a:off x="2514600" y="2209801"/>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12" name="Circular Arrow 211"/>
            <p:cNvSpPr/>
            <p:nvPr/>
          </p:nvSpPr>
          <p:spPr>
            <a:xfrm rot="10800000">
              <a:off x="2516046" y="2211247"/>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grpSp>
      <p:grpSp>
        <p:nvGrpSpPr>
          <p:cNvPr id="213" name="Group 212"/>
          <p:cNvGrpSpPr/>
          <p:nvPr/>
        </p:nvGrpSpPr>
        <p:grpSpPr>
          <a:xfrm>
            <a:off x="6755776" y="4786634"/>
            <a:ext cx="246447" cy="329757"/>
            <a:chOff x="2107397" y="914400"/>
            <a:chExt cx="1645842" cy="1651659"/>
          </a:xfrm>
          <a:solidFill>
            <a:srgbClr val="FFFFFF">
              <a:alpha val="60000"/>
            </a:srgbClr>
          </a:solidFill>
        </p:grpSpPr>
        <p:sp>
          <p:nvSpPr>
            <p:cNvPr id="214" name="Circular Arrow 213"/>
            <p:cNvSpPr/>
            <p:nvPr/>
          </p:nvSpPr>
          <p:spPr>
            <a:xfrm rot="5400000" flipH="1">
              <a:off x="2107398" y="921258"/>
              <a:ext cx="1644800" cy="1644801"/>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15" name="Circular Arrow 214"/>
            <p:cNvSpPr/>
            <p:nvPr/>
          </p:nvSpPr>
          <p:spPr>
            <a:xfrm flipH="1">
              <a:off x="2107398" y="914400"/>
              <a:ext cx="1644801" cy="16448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16" name="Circular Arrow 215"/>
            <p:cNvSpPr/>
            <p:nvPr/>
          </p:nvSpPr>
          <p:spPr>
            <a:xfrm rot="16200000" flipH="1">
              <a:off x="2107398" y="914400"/>
              <a:ext cx="1644800" cy="1644801"/>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17" name="Circular Arrow 216"/>
            <p:cNvSpPr/>
            <p:nvPr/>
          </p:nvSpPr>
          <p:spPr>
            <a:xfrm rot="10800000" flipH="1">
              <a:off x="2108438" y="915440"/>
              <a:ext cx="1644801" cy="16448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grpSp>
      <p:grpSp>
        <p:nvGrpSpPr>
          <p:cNvPr id="218" name="Group 217"/>
          <p:cNvGrpSpPr/>
          <p:nvPr/>
        </p:nvGrpSpPr>
        <p:grpSpPr>
          <a:xfrm>
            <a:off x="4384558" y="4638363"/>
            <a:ext cx="459435" cy="614745"/>
            <a:chOff x="2514600" y="2209801"/>
            <a:chExt cx="2287446" cy="2295531"/>
          </a:xfrm>
          <a:solidFill>
            <a:srgbClr val="FFFFFF">
              <a:alpha val="60000"/>
            </a:srgbClr>
          </a:solidFill>
        </p:grpSpPr>
        <p:sp>
          <p:nvSpPr>
            <p:cNvPr id="219" name="Circular Arrow 218"/>
            <p:cNvSpPr/>
            <p:nvPr/>
          </p:nvSpPr>
          <p:spPr>
            <a:xfrm rot="16200000">
              <a:off x="2514600" y="2219332"/>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20" name="Circular Arrow 219"/>
            <p:cNvSpPr/>
            <p:nvPr/>
          </p:nvSpPr>
          <p:spPr>
            <a:xfrm>
              <a:off x="2514600" y="2209801"/>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21" name="Circular Arrow 220"/>
            <p:cNvSpPr/>
            <p:nvPr/>
          </p:nvSpPr>
          <p:spPr>
            <a:xfrm rot="5400000">
              <a:off x="2514600" y="2209801"/>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22" name="Circular Arrow 221"/>
            <p:cNvSpPr/>
            <p:nvPr/>
          </p:nvSpPr>
          <p:spPr>
            <a:xfrm rot="10800000">
              <a:off x="2516046" y="2211247"/>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grpSp>
      <p:grpSp>
        <p:nvGrpSpPr>
          <p:cNvPr id="223" name="Group 222"/>
          <p:cNvGrpSpPr/>
          <p:nvPr/>
        </p:nvGrpSpPr>
        <p:grpSpPr>
          <a:xfrm>
            <a:off x="4491052" y="4780855"/>
            <a:ext cx="246447" cy="329757"/>
            <a:chOff x="2107397" y="914400"/>
            <a:chExt cx="1645842" cy="1651659"/>
          </a:xfrm>
          <a:solidFill>
            <a:srgbClr val="FFFFFF">
              <a:alpha val="60000"/>
            </a:srgbClr>
          </a:solidFill>
        </p:grpSpPr>
        <p:sp>
          <p:nvSpPr>
            <p:cNvPr id="224" name="Circular Arrow 223"/>
            <p:cNvSpPr/>
            <p:nvPr/>
          </p:nvSpPr>
          <p:spPr>
            <a:xfrm rot="5400000" flipH="1">
              <a:off x="2107398" y="921258"/>
              <a:ext cx="1644800" cy="1644801"/>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25" name="Circular Arrow 224"/>
            <p:cNvSpPr/>
            <p:nvPr/>
          </p:nvSpPr>
          <p:spPr>
            <a:xfrm flipH="1">
              <a:off x="2107398" y="914400"/>
              <a:ext cx="1644801" cy="16448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26" name="Circular Arrow 225"/>
            <p:cNvSpPr/>
            <p:nvPr/>
          </p:nvSpPr>
          <p:spPr>
            <a:xfrm rot="16200000" flipH="1">
              <a:off x="2107398" y="914400"/>
              <a:ext cx="1644800" cy="1644801"/>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27" name="Circular Arrow 226"/>
            <p:cNvSpPr/>
            <p:nvPr/>
          </p:nvSpPr>
          <p:spPr>
            <a:xfrm rot="10800000" flipH="1">
              <a:off x="2108438" y="915440"/>
              <a:ext cx="1644801" cy="16448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grpSp>
      <p:grpSp>
        <p:nvGrpSpPr>
          <p:cNvPr id="228" name="Group 227"/>
          <p:cNvGrpSpPr/>
          <p:nvPr/>
        </p:nvGrpSpPr>
        <p:grpSpPr>
          <a:xfrm>
            <a:off x="2119880" y="4644141"/>
            <a:ext cx="459435" cy="614745"/>
            <a:chOff x="2514600" y="2209801"/>
            <a:chExt cx="2287446" cy="2295531"/>
          </a:xfrm>
          <a:solidFill>
            <a:srgbClr val="FFFFFF">
              <a:alpha val="60000"/>
            </a:srgbClr>
          </a:solidFill>
        </p:grpSpPr>
        <p:sp>
          <p:nvSpPr>
            <p:cNvPr id="229" name="Circular Arrow 228"/>
            <p:cNvSpPr/>
            <p:nvPr/>
          </p:nvSpPr>
          <p:spPr>
            <a:xfrm rot="16200000">
              <a:off x="2514600" y="2219332"/>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30" name="Circular Arrow 229"/>
            <p:cNvSpPr/>
            <p:nvPr/>
          </p:nvSpPr>
          <p:spPr>
            <a:xfrm>
              <a:off x="2514600" y="2209801"/>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31" name="Circular Arrow 230"/>
            <p:cNvSpPr/>
            <p:nvPr/>
          </p:nvSpPr>
          <p:spPr>
            <a:xfrm rot="5400000">
              <a:off x="2514600" y="2209801"/>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32" name="Circular Arrow 231"/>
            <p:cNvSpPr/>
            <p:nvPr/>
          </p:nvSpPr>
          <p:spPr>
            <a:xfrm rot="10800000">
              <a:off x="2516046" y="2211247"/>
              <a:ext cx="2286000" cy="22860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grpSp>
      <p:grpSp>
        <p:nvGrpSpPr>
          <p:cNvPr id="233" name="Group 232"/>
          <p:cNvGrpSpPr/>
          <p:nvPr/>
        </p:nvGrpSpPr>
        <p:grpSpPr>
          <a:xfrm>
            <a:off x="2226374" y="4786634"/>
            <a:ext cx="246447" cy="329757"/>
            <a:chOff x="2107397" y="914400"/>
            <a:chExt cx="1645842" cy="1651659"/>
          </a:xfrm>
          <a:solidFill>
            <a:srgbClr val="FFFFFF">
              <a:alpha val="60000"/>
            </a:srgbClr>
          </a:solidFill>
        </p:grpSpPr>
        <p:sp>
          <p:nvSpPr>
            <p:cNvPr id="234" name="Circular Arrow 233"/>
            <p:cNvSpPr/>
            <p:nvPr/>
          </p:nvSpPr>
          <p:spPr>
            <a:xfrm rot="5400000" flipH="1">
              <a:off x="2107398" y="921258"/>
              <a:ext cx="1644800" cy="1644801"/>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35" name="Circular Arrow 234"/>
            <p:cNvSpPr/>
            <p:nvPr/>
          </p:nvSpPr>
          <p:spPr>
            <a:xfrm flipH="1">
              <a:off x="2107398" y="914400"/>
              <a:ext cx="1644801" cy="16448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36" name="Circular Arrow 235"/>
            <p:cNvSpPr/>
            <p:nvPr/>
          </p:nvSpPr>
          <p:spPr>
            <a:xfrm rot="16200000" flipH="1">
              <a:off x="2107398" y="914400"/>
              <a:ext cx="1644800" cy="1644801"/>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sp>
          <p:nvSpPr>
            <p:cNvPr id="237" name="Circular Arrow 236"/>
            <p:cNvSpPr/>
            <p:nvPr/>
          </p:nvSpPr>
          <p:spPr>
            <a:xfrm rot="10800000" flipH="1">
              <a:off x="2108438" y="915440"/>
              <a:ext cx="1644801" cy="1644800"/>
            </a:xfrm>
            <a:prstGeom prst="circularArrow">
              <a:avLst>
                <a:gd name="adj1" fmla="val 12500"/>
                <a:gd name="adj2" fmla="val 1142319"/>
                <a:gd name="adj3" fmla="val 20457681"/>
                <a:gd name="adj4" fmla="val 16171590"/>
                <a:gd name="adj5" fmla="val 12500"/>
              </a:avLst>
            </a:prstGeom>
            <a:grpFill/>
            <a:ln w="28575" cap="flat" cmpd="sng" algn="ctr">
              <a:noFill/>
              <a:prstDash val="solid"/>
            </a:ln>
            <a:effectLst/>
          </p:spPr>
          <p:txBody>
            <a:bodyPr lIns="91440" tIns="0" rIns="108000" bIns="0" rtlCol="0" anchor="ctr"/>
            <a:lstStyle/>
            <a:p>
              <a:endParaRPr lang="en-US">
                <a:solidFill>
                  <a:schemeClr val="tx1"/>
                </a:solidFill>
              </a:endParaRPr>
            </a:p>
          </p:txBody>
        </p:sp>
      </p:grpSp>
      <p:grpSp>
        <p:nvGrpSpPr>
          <p:cNvPr id="238" name="Group 237"/>
          <p:cNvGrpSpPr/>
          <p:nvPr/>
        </p:nvGrpSpPr>
        <p:grpSpPr>
          <a:xfrm>
            <a:off x="8430067" y="5279700"/>
            <a:ext cx="468292" cy="216655"/>
            <a:chOff x="8404576" y="3224303"/>
            <a:chExt cx="468292" cy="162491"/>
          </a:xfrm>
        </p:grpSpPr>
        <p:sp>
          <p:nvSpPr>
            <p:cNvPr id="239" name="Rounded Rectangle 238"/>
            <p:cNvSpPr/>
            <p:nvPr/>
          </p:nvSpPr>
          <p:spPr>
            <a:xfrm>
              <a:off x="8404576" y="3224303"/>
              <a:ext cx="468292" cy="162491"/>
            </a:xfrm>
            <a:prstGeom prst="roundRect">
              <a:avLst>
                <a:gd name="adj" fmla="val 6089"/>
              </a:avLst>
            </a:prstGeom>
            <a:noFill/>
            <a:ln w="38100" cap="flat" cmpd="sng" algn="ctr">
              <a:noFill/>
              <a:prstDash val="solid"/>
            </a:ln>
            <a:effectLst/>
          </p:spPr>
          <p:txBody>
            <a:bodyPr vert="horz" lIns="36576" tIns="45720" rIns="36576" bIns="45720" rtlCol="0" anchor="ctr"/>
            <a:lstStyle/>
            <a:p>
              <a:pPr marL="0" marR="0" indent="0" algn="r" defTabSz="914400" eaLnBrk="1" fontAlgn="auto" latinLnBrk="0" hangingPunct="1">
                <a:spcBef>
                  <a:spcPts val="0"/>
                </a:spcBef>
                <a:spcAft>
                  <a:spcPts val="0"/>
                </a:spcAft>
                <a:buClr>
                  <a:srgbClr val="FFFFFF"/>
                </a:buClr>
                <a:buSzTx/>
                <a:buFontTx/>
                <a:buNone/>
                <a:tabLst/>
              </a:pPr>
              <a:r>
                <a:rPr kumimoji="0" lang="en-US" sz="1050" b="1" i="0" u="none" strike="noStrike" kern="0" cap="none" spc="0" normalizeH="0" baseline="0" noProof="0" dirty="0" smtClean="0">
                  <a:ln>
                    <a:noFill/>
                  </a:ln>
                  <a:solidFill>
                    <a:schemeClr val="accent1"/>
                  </a:solidFill>
                  <a:effectLst/>
                  <a:uLnTx/>
                  <a:uFillTx/>
                  <a:ea typeface="+mn-ea"/>
                  <a:cs typeface="Arial Unicode MS" pitchFamily="34" charset="-128"/>
                </a:rPr>
                <a:t>APM</a:t>
              </a:r>
            </a:p>
          </p:txBody>
        </p:sp>
        <p:pic>
          <p:nvPicPr>
            <p:cNvPr id="240" name="Picture 239"/>
            <p:cNvPicPr>
              <a:picLocks noChangeAspect="1"/>
            </p:cNvPicPr>
            <p:nvPr/>
          </p:nvPicPr>
          <p:blipFill>
            <a:blip r:embed="rId15" cstate="screen">
              <a:lum bright="70000" contrast="-70000"/>
              <a:extLst>
                <a:ext uri="{28A0092B-C50C-407E-A947-70E740481C1C}">
                  <a14:useLocalDpi xmlns:a14="http://schemas.microsoft.com/office/drawing/2010/main"/>
                </a:ext>
              </a:extLst>
            </a:blip>
            <a:stretch>
              <a:fillRect/>
            </a:stretch>
          </p:blipFill>
          <p:spPr>
            <a:xfrm>
              <a:off x="8433280" y="3242727"/>
              <a:ext cx="121961" cy="122383"/>
            </a:xfrm>
            <a:prstGeom prst="rect">
              <a:avLst/>
            </a:prstGeom>
          </p:spPr>
        </p:pic>
      </p:grpSp>
      <p:grpSp>
        <p:nvGrpSpPr>
          <p:cNvPr id="241" name="Group 240"/>
          <p:cNvGrpSpPr/>
          <p:nvPr/>
        </p:nvGrpSpPr>
        <p:grpSpPr>
          <a:xfrm>
            <a:off x="1102780" y="4914735"/>
            <a:ext cx="7469994" cy="862025"/>
            <a:chOff x="1114842" y="3581868"/>
            <a:chExt cx="7469994" cy="646518"/>
          </a:xfrm>
        </p:grpSpPr>
        <p:cxnSp>
          <p:nvCxnSpPr>
            <p:cNvPr id="242" name="Elbow Connector 241"/>
            <p:cNvCxnSpPr>
              <a:stCxn id="239" idx="2"/>
              <a:endCxn id="118" idx="2"/>
            </p:cNvCxnSpPr>
            <p:nvPr/>
          </p:nvCxnSpPr>
          <p:spPr>
            <a:xfrm rot="5400000" flipH="1">
              <a:off x="4836563" y="-139853"/>
              <a:ext cx="26552" cy="7469994"/>
            </a:xfrm>
            <a:prstGeom prst="bentConnector3">
              <a:avLst>
                <a:gd name="adj1" fmla="val -645708"/>
              </a:avLst>
            </a:prstGeom>
            <a:ln w="19050">
              <a:solidFill>
                <a:srgbClr val="FFFFFF">
                  <a:alpha val="69804"/>
                </a:srgbClr>
              </a:solidFill>
              <a:prstDash val="sysDot"/>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243" name="Straight Arrow Connector 242"/>
            <p:cNvCxnSpPr/>
            <p:nvPr/>
          </p:nvCxnSpPr>
          <p:spPr>
            <a:xfrm flipV="1">
              <a:off x="3501664" y="4018085"/>
              <a:ext cx="0" cy="210301"/>
            </a:xfrm>
            <a:prstGeom prst="straightConnector1">
              <a:avLst/>
            </a:prstGeom>
            <a:ln w="19050">
              <a:solidFill>
                <a:srgbClr val="FFFFFF">
                  <a:alpha val="69804"/>
                </a:srgbClr>
              </a:solidFill>
              <a:prstDash val="sysDot"/>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p:nvPr/>
          </p:nvCxnSpPr>
          <p:spPr>
            <a:xfrm flipV="1">
              <a:off x="5635127" y="4018086"/>
              <a:ext cx="0" cy="210300"/>
            </a:xfrm>
            <a:prstGeom prst="straightConnector1">
              <a:avLst/>
            </a:prstGeom>
            <a:ln w="19050">
              <a:solidFill>
                <a:srgbClr val="FFFFFF">
                  <a:alpha val="69804"/>
                </a:srgbClr>
              </a:solidFill>
              <a:prstDash val="sysDot"/>
              <a:headEnd type="none" w="med" len="med"/>
              <a:tailEnd type="arrow" w="sm" len="sm"/>
            </a:ln>
          </p:spPr>
          <p:style>
            <a:lnRef idx="2">
              <a:schemeClr val="accent1"/>
            </a:lnRef>
            <a:fillRef idx="0">
              <a:schemeClr val="accent1"/>
            </a:fillRef>
            <a:effectRef idx="1">
              <a:schemeClr val="accent1"/>
            </a:effectRef>
            <a:fontRef idx="minor">
              <a:schemeClr val="tx1"/>
            </a:fontRef>
          </p:style>
        </p:cxnSp>
      </p:grpSp>
      <p:grpSp>
        <p:nvGrpSpPr>
          <p:cNvPr id="248" name="Group 247"/>
          <p:cNvGrpSpPr/>
          <p:nvPr/>
        </p:nvGrpSpPr>
        <p:grpSpPr>
          <a:xfrm>
            <a:off x="7821132" y="1166147"/>
            <a:ext cx="377392" cy="448901"/>
            <a:chOff x="4667359" y="2871683"/>
            <a:chExt cx="377392" cy="336676"/>
          </a:xfrm>
        </p:grpSpPr>
        <p:sp>
          <p:nvSpPr>
            <p:cNvPr id="249" name="Rounded Rectangle 248"/>
            <p:cNvSpPr/>
            <p:nvPr/>
          </p:nvSpPr>
          <p:spPr>
            <a:xfrm>
              <a:off x="4667359" y="2871683"/>
              <a:ext cx="377392" cy="336676"/>
            </a:xfrm>
            <a:prstGeom prst="roundRect">
              <a:avLst/>
            </a:prstGeom>
            <a:solidFill>
              <a:schemeClr val="bg1"/>
            </a:solid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pic>
          <p:nvPicPr>
            <p:cNvPr id="250" name="Picture 4" descr="https://ucarecdn.com/507b3e8e-08bd-4ff2-b3a6-d8c9673c4697/"/>
            <p:cNvPicPr>
              <a:picLocks noChangeAspect="1" noChangeArrowheads="1"/>
            </p:cNvPicPr>
            <p:nvPr/>
          </p:nvPicPr>
          <p:blipFill rotWithShape="1">
            <a:blip r:embed="rId16" cstate="print">
              <a:extLst>
                <a:ext uri="{28A0092B-C50C-407E-A947-70E740481C1C}">
                  <a14:useLocalDpi xmlns:a14="http://schemas.microsoft.com/office/drawing/2010/main"/>
                </a:ext>
              </a:extLst>
            </a:blip>
            <a:srcRect/>
            <a:stretch/>
          </p:blipFill>
          <p:spPr bwMode="auto">
            <a:xfrm>
              <a:off x="4749561" y="2887633"/>
              <a:ext cx="241511" cy="3070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 name="Group 253"/>
          <p:cNvGrpSpPr/>
          <p:nvPr/>
        </p:nvGrpSpPr>
        <p:grpSpPr>
          <a:xfrm>
            <a:off x="8044293" y="1760075"/>
            <a:ext cx="616286" cy="239357"/>
            <a:chOff x="4667359" y="2165621"/>
            <a:chExt cx="616286" cy="179518"/>
          </a:xfrm>
          <a:solidFill>
            <a:schemeClr val="tx1"/>
          </a:solidFill>
        </p:grpSpPr>
        <p:sp>
          <p:nvSpPr>
            <p:cNvPr id="255" name="Rounded Rectangle 254"/>
            <p:cNvSpPr/>
            <p:nvPr/>
          </p:nvSpPr>
          <p:spPr>
            <a:xfrm>
              <a:off x="4667359" y="2165621"/>
              <a:ext cx="616286" cy="179518"/>
            </a:xfrm>
            <a:prstGeom prst="roundRect">
              <a:avLst/>
            </a:prstGeom>
            <a:grpFill/>
            <a:ln w="38100" cap="flat" cmpd="sng" algn="ctr">
              <a:noFill/>
              <a:prstDash val="solid"/>
            </a:ln>
            <a:effectLst/>
          </p:spPr>
          <p:txBody>
            <a:bodyPr vert="horz" lIns="91440" tIns="91440" rIns="91440" bIns="91440" rtlCol="0" anchor="ctr"/>
            <a:lstStyle/>
            <a:p>
              <a:pPr algn="ctr" defTabSz="914400">
                <a:lnSpc>
                  <a:spcPts val="1720"/>
                </a:lnSpc>
                <a:buClr>
                  <a:srgbClr val="FFFFFF"/>
                </a:buClr>
              </a:pPr>
              <a:endParaRPr lang="en-US" sz="1200" kern="0" dirty="0" smtClean="0">
                <a:solidFill>
                  <a:srgbClr val="FFFFFF"/>
                </a:solidFill>
                <a:latin typeface="Calibri"/>
                <a:cs typeface="Arial Unicode MS" pitchFamily="34" charset="-128"/>
              </a:endParaRPr>
            </a:p>
          </p:txBody>
        </p:sp>
        <p:pic>
          <p:nvPicPr>
            <p:cNvPr id="256" name="Picture 25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708387" y="2183651"/>
              <a:ext cx="530304" cy="136270"/>
            </a:xfrm>
            <a:prstGeom prst="rect">
              <a:avLst/>
            </a:prstGeom>
            <a:grpFill/>
          </p:spPr>
        </p:pic>
      </p:grpSp>
      <p:sp>
        <p:nvSpPr>
          <p:cNvPr id="257" name="AutoShape 2" descr="Image result for verizon cloud logo"/>
          <p:cNvSpPr>
            <a:spLocks noChangeAspect="1" noChangeArrowheads="1"/>
          </p:cNvSpPr>
          <p:nvPr/>
        </p:nvSpPr>
        <p:spPr bwMode="auto">
          <a:xfrm>
            <a:off x="143512" y="-55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58" name="Picture 3"/>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848767" y="6447432"/>
            <a:ext cx="467995" cy="26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Image result for application magent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82720" y="408969"/>
            <a:ext cx="2070799" cy="1326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logo"/>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28529" y="2972452"/>
            <a:ext cx="1050496" cy="4165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google clou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5673" y="5534630"/>
            <a:ext cx="1396655" cy="4916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erizon cloud"/>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13400" y="5688067"/>
            <a:ext cx="1335004" cy="7509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eclips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5310" y="1823463"/>
            <a:ext cx="782804" cy="1839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58662" y="100070"/>
            <a:ext cx="1313180" cy="369332"/>
          </a:xfrm>
          <a:prstGeom prst="rect">
            <a:avLst/>
          </a:prstGeom>
          <a:noFill/>
        </p:spPr>
        <p:txBody>
          <a:bodyPr wrap="none" rtlCol="0">
            <a:spAutoFit/>
          </a:bodyPr>
          <a:lstStyle/>
          <a:p>
            <a:r>
              <a:rPr lang="en-US" dirty="0" smtClean="0"/>
              <a:t>Application</a:t>
            </a:r>
            <a:endParaRPr lang="en-US" dirty="0"/>
          </a:p>
        </p:txBody>
      </p:sp>
      <p:sp>
        <p:nvSpPr>
          <p:cNvPr id="3" name="TextBox 2"/>
          <p:cNvSpPr txBox="1"/>
          <p:nvPr/>
        </p:nvSpPr>
        <p:spPr>
          <a:xfrm>
            <a:off x="163618" y="846493"/>
            <a:ext cx="569387" cy="369332"/>
          </a:xfrm>
          <a:prstGeom prst="rect">
            <a:avLst/>
          </a:prstGeom>
          <a:noFill/>
        </p:spPr>
        <p:txBody>
          <a:bodyPr wrap="none" rtlCol="0">
            <a:spAutoFit/>
          </a:bodyPr>
          <a:lstStyle/>
          <a:p>
            <a:r>
              <a:rPr lang="en-US" dirty="0" smtClean="0"/>
              <a:t>IDE</a:t>
            </a:r>
            <a:endParaRPr lang="en-US" dirty="0"/>
          </a:p>
        </p:txBody>
      </p:sp>
      <p:cxnSp>
        <p:nvCxnSpPr>
          <p:cNvPr id="5" name="Straight Arrow Connector 4"/>
          <p:cNvCxnSpPr/>
          <p:nvPr/>
        </p:nvCxnSpPr>
        <p:spPr>
          <a:xfrm flipV="1">
            <a:off x="995813" y="946139"/>
            <a:ext cx="369446" cy="179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a:off x="948779" y="2065422"/>
            <a:ext cx="690490" cy="7457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flipH="1">
            <a:off x="2762458" y="2466715"/>
            <a:ext cx="475802" cy="6951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468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Arial_Standard_4x3_0929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Arial"/>
        <a:ea typeface=""/>
        <a:cs typeface=""/>
      </a:majorFont>
      <a:minorFont>
        <a:latin typeface="Arial"/>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VZ_PPT_Arial_Standard_4x3_092915</Template>
  <TotalTime>5841</TotalTime>
  <Words>53</Words>
  <Application>Microsoft Office PowerPoint</Application>
  <PresentationFormat>On-screen Show (4:3)</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Unicode MS</vt:lpstr>
      <vt:lpstr>Arial</vt:lpstr>
      <vt:lpstr>Arial Narrow</vt:lpstr>
      <vt:lpstr>Calibri</vt:lpstr>
      <vt:lpstr>VZ_PPT_Arial_Standard_4x3_092915</vt:lpstr>
      <vt:lpstr>PowerPoint Presentation</vt:lpstr>
    </vt:vector>
  </TitlesOfParts>
  <Company>Verizon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short  and sweet title  up to three lines.</dc:title>
  <dc:creator>v801384</dc:creator>
  <cp:lastModifiedBy>Michael Pepe</cp:lastModifiedBy>
  <cp:revision>102</cp:revision>
  <dcterms:created xsi:type="dcterms:W3CDTF">2016-06-13T16:08:22Z</dcterms:created>
  <dcterms:modified xsi:type="dcterms:W3CDTF">2016-11-14T15:41:21Z</dcterms:modified>
</cp:coreProperties>
</file>