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484675" cy="30243463"/>
  <p:notesSz cx="6797675" cy="9926638"/>
  <p:defaultTextStyle>
    <a:defPPr>
      <a:defRPr lang="en-US"/>
    </a:defPPr>
    <a:lvl1pPr marL="0" algn="l" defTabSz="4155857" rtl="0" eaLnBrk="1" latinLnBrk="0" hangingPunct="1">
      <a:defRPr sz="8200" kern="1200">
        <a:solidFill>
          <a:schemeClr val="tx1"/>
        </a:solidFill>
        <a:latin typeface="+mn-lt"/>
        <a:ea typeface="+mn-ea"/>
        <a:cs typeface="+mn-cs"/>
      </a:defRPr>
    </a:lvl1pPr>
    <a:lvl2pPr marL="2077928" algn="l" defTabSz="4155857" rtl="0" eaLnBrk="1" latinLnBrk="0" hangingPunct="1">
      <a:defRPr sz="8200" kern="1200">
        <a:solidFill>
          <a:schemeClr val="tx1"/>
        </a:solidFill>
        <a:latin typeface="+mn-lt"/>
        <a:ea typeface="+mn-ea"/>
        <a:cs typeface="+mn-cs"/>
      </a:defRPr>
    </a:lvl2pPr>
    <a:lvl3pPr marL="4155857" algn="l" defTabSz="4155857" rtl="0" eaLnBrk="1" latinLnBrk="0" hangingPunct="1">
      <a:defRPr sz="8200" kern="1200">
        <a:solidFill>
          <a:schemeClr val="tx1"/>
        </a:solidFill>
        <a:latin typeface="+mn-lt"/>
        <a:ea typeface="+mn-ea"/>
        <a:cs typeface="+mn-cs"/>
      </a:defRPr>
    </a:lvl3pPr>
    <a:lvl4pPr marL="6233785" algn="l" defTabSz="4155857" rtl="0" eaLnBrk="1" latinLnBrk="0" hangingPunct="1">
      <a:defRPr sz="8200" kern="1200">
        <a:solidFill>
          <a:schemeClr val="tx1"/>
        </a:solidFill>
        <a:latin typeface="+mn-lt"/>
        <a:ea typeface="+mn-ea"/>
        <a:cs typeface="+mn-cs"/>
      </a:defRPr>
    </a:lvl4pPr>
    <a:lvl5pPr marL="8311713" algn="l" defTabSz="4155857" rtl="0" eaLnBrk="1" latinLnBrk="0" hangingPunct="1">
      <a:defRPr sz="8200" kern="1200">
        <a:solidFill>
          <a:schemeClr val="tx1"/>
        </a:solidFill>
        <a:latin typeface="+mn-lt"/>
        <a:ea typeface="+mn-ea"/>
        <a:cs typeface="+mn-cs"/>
      </a:defRPr>
    </a:lvl5pPr>
    <a:lvl6pPr marL="10389641" algn="l" defTabSz="4155857" rtl="0" eaLnBrk="1" latinLnBrk="0" hangingPunct="1">
      <a:defRPr sz="8200" kern="1200">
        <a:solidFill>
          <a:schemeClr val="tx1"/>
        </a:solidFill>
        <a:latin typeface="+mn-lt"/>
        <a:ea typeface="+mn-ea"/>
        <a:cs typeface="+mn-cs"/>
      </a:defRPr>
    </a:lvl6pPr>
    <a:lvl7pPr marL="12467570" algn="l" defTabSz="4155857" rtl="0" eaLnBrk="1" latinLnBrk="0" hangingPunct="1">
      <a:defRPr sz="8200" kern="1200">
        <a:solidFill>
          <a:schemeClr val="tx1"/>
        </a:solidFill>
        <a:latin typeface="+mn-lt"/>
        <a:ea typeface="+mn-ea"/>
        <a:cs typeface="+mn-cs"/>
      </a:defRPr>
    </a:lvl7pPr>
    <a:lvl8pPr marL="14545498" algn="l" defTabSz="4155857" rtl="0" eaLnBrk="1" latinLnBrk="0" hangingPunct="1">
      <a:defRPr sz="8200" kern="1200">
        <a:solidFill>
          <a:schemeClr val="tx1"/>
        </a:solidFill>
        <a:latin typeface="+mn-lt"/>
        <a:ea typeface="+mn-ea"/>
        <a:cs typeface="+mn-cs"/>
      </a:defRPr>
    </a:lvl8pPr>
    <a:lvl9pPr marL="16623426" algn="l" defTabSz="4155857"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howGuides="1">
      <p:cViewPr>
        <p:scale>
          <a:sx n="33" d="100"/>
          <a:sy n="33" d="100"/>
        </p:scale>
        <p:origin x="3750" y="-150"/>
      </p:cViewPr>
      <p:guideLst>
        <p:guide orient="horz" pos="12972"/>
        <p:guide pos="145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2C3094B3-1378-48FF-9859-E09576822C3C}" type="datetimeFigureOut">
              <a:rPr lang="en-GB" smtClean="0"/>
              <a:t>14/04/2014</a:t>
            </a:fld>
            <a:endParaRPr lang="en-GB"/>
          </a:p>
        </p:txBody>
      </p:sp>
      <p:sp>
        <p:nvSpPr>
          <p:cNvPr id="4" name="Slide Image Placeholder 3"/>
          <p:cNvSpPr>
            <a:spLocks noGrp="1" noRot="1" noChangeAspect="1"/>
          </p:cNvSpPr>
          <p:nvPr>
            <p:ph type="sldImg" idx="2"/>
          </p:nvPr>
        </p:nvSpPr>
        <p:spPr>
          <a:xfrm>
            <a:off x="784225" y="744538"/>
            <a:ext cx="52292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21A106BF-3767-4B2E-9A3B-F2928DAC1045}" type="slidenum">
              <a:rPr lang="en-GB" smtClean="0"/>
              <a:t>‹#›</a:t>
            </a:fld>
            <a:endParaRPr lang="en-GB"/>
          </a:p>
        </p:txBody>
      </p:sp>
    </p:spTree>
    <p:extLst>
      <p:ext uri="{BB962C8B-B14F-4D97-AF65-F5344CB8AC3E}">
        <p14:creationId xmlns:p14="http://schemas.microsoft.com/office/powerpoint/2010/main" val="358755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A106BF-3767-4B2E-9A3B-F2928DAC1045}" type="slidenum">
              <a:rPr lang="en-GB" smtClean="0"/>
              <a:t>1</a:t>
            </a:fld>
            <a:endParaRPr lang="en-GB"/>
          </a:p>
        </p:txBody>
      </p:sp>
    </p:spTree>
    <p:extLst>
      <p:ext uri="{BB962C8B-B14F-4D97-AF65-F5344CB8AC3E}">
        <p14:creationId xmlns:p14="http://schemas.microsoft.com/office/powerpoint/2010/main" val="235382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86351" y="9395078"/>
            <a:ext cx="36111974" cy="6482742"/>
          </a:xfrm>
        </p:spPr>
        <p:txBody>
          <a:bodyPr/>
          <a:lstStyle/>
          <a:p>
            <a:r>
              <a:rPr lang="en-US" smtClean="0"/>
              <a:t>Click to edit Master title style</a:t>
            </a:r>
            <a:endParaRPr lang="en-GB"/>
          </a:p>
        </p:txBody>
      </p:sp>
      <p:sp>
        <p:nvSpPr>
          <p:cNvPr id="3" name="Subtitle 2"/>
          <p:cNvSpPr>
            <a:spLocks noGrp="1"/>
          </p:cNvSpPr>
          <p:nvPr>
            <p:ph type="subTitle" idx="1"/>
          </p:nvPr>
        </p:nvSpPr>
        <p:spPr>
          <a:xfrm>
            <a:off x="6372701" y="17137962"/>
            <a:ext cx="29739273" cy="7728885"/>
          </a:xfrm>
        </p:spPr>
        <p:txBody>
          <a:bodyPr/>
          <a:lstStyle>
            <a:lvl1pPr marL="0" indent="0" algn="ctr">
              <a:buNone/>
              <a:defRPr>
                <a:solidFill>
                  <a:schemeClr val="tx1">
                    <a:tint val="75000"/>
                  </a:schemeClr>
                </a:solidFill>
              </a:defRPr>
            </a:lvl1pPr>
            <a:lvl2pPr marL="2077928" indent="0" algn="ctr">
              <a:buNone/>
              <a:defRPr>
                <a:solidFill>
                  <a:schemeClr val="tx1">
                    <a:tint val="75000"/>
                  </a:schemeClr>
                </a:solidFill>
              </a:defRPr>
            </a:lvl2pPr>
            <a:lvl3pPr marL="4155857" indent="0" algn="ctr">
              <a:buNone/>
              <a:defRPr>
                <a:solidFill>
                  <a:schemeClr val="tx1">
                    <a:tint val="75000"/>
                  </a:schemeClr>
                </a:solidFill>
              </a:defRPr>
            </a:lvl3pPr>
            <a:lvl4pPr marL="6233785" indent="0" algn="ctr">
              <a:buNone/>
              <a:defRPr>
                <a:solidFill>
                  <a:schemeClr val="tx1">
                    <a:tint val="75000"/>
                  </a:schemeClr>
                </a:solidFill>
              </a:defRPr>
            </a:lvl4pPr>
            <a:lvl5pPr marL="8311713" indent="0" algn="ctr">
              <a:buNone/>
              <a:defRPr>
                <a:solidFill>
                  <a:schemeClr val="tx1">
                    <a:tint val="75000"/>
                  </a:schemeClr>
                </a:solidFill>
              </a:defRPr>
            </a:lvl5pPr>
            <a:lvl6pPr marL="10389641" indent="0" algn="ctr">
              <a:buNone/>
              <a:defRPr>
                <a:solidFill>
                  <a:schemeClr val="tx1">
                    <a:tint val="75000"/>
                  </a:schemeClr>
                </a:solidFill>
              </a:defRPr>
            </a:lvl6pPr>
            <a:lvl7pPr marL="12467570" indent="0" algn="ctr">
              <a:buNone/>
              <a:defRPr>
                <a:solidFill>
                  <a:schemeClr val="tx1">
                    <a:tint val="75000"/>
                  </a:schemeClr>
                </a:solidFill>
              </a:defRPr>
            </a:lvl7pPr>
            <a:lvl8pPr marL="14545498" indent="0" algn="ctr">
              <a:buNone/>
              <a:defRPr>
                <a:solidFill>
                  <a:schemeClr val="tx1">
                    <a:tint val="75000"/>
                  </a:schemeClr>
                </a:solidFill>
              </a:defRPr>
            </a:lvl8pPr>
            <a:lvl9pPr marL="1662342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11/04/2014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225631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11/04/2014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35781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112877" y="5341614"/>
            <a:ext cx="44409760" cy="1137980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868836" y="5341614"/>
            <a:ext cx="132535962" cy="1137980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11/04/2014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188712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11/04/2014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306434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55996" y="19434227"/>
            <a:ext cx="36111974" cy="6006688"/>
          </a:xfrm>
        </p:spPr>
        <p:txBody>
          <a:bodyPr anchor="t"/>
          <a:lstStyle>
            <a:lvl1pPr algn="l">
              <a:defRPr sz="18200" b="1" cap="all"/>
            </a:lvl1pPr>
          </a:lstStyle>
          <a:p>
            <a:r>
              <a:rPr lang="en-US" smtClean="0"/>
              <a:t>Click to edit Master title style</a:t>
            </a:r>
            <a:endParaRPr lang="en-GB"/>
          </a:p>
        </p:txBody>
      </p:sp>
      <p:sp>
        <p:nvSpPr>
          <p:cNvPr id="3" name="Text Placeholder 2"/>
          <p:cNvSpPr>
            <a:spLocks noGrp="1"/>
          </p:cNvSpPr>
          <p:nvPr>
            <p:ph type="body" idx="1"/>
          </p:nvPr>
        </p:nvSpPr>
        <p:spPr>
          <a:xfrm>
            <a:off x="3355996" y="12818472"/>
            <a:ext cx="36111974" cy="6615755"/>
          </a:xfrm>
        </p:spPr>
        <p:txBody>
          <a:bodyPr anchor="b"/>
          <a:lstStyle>
            <a:lvl1pPr marL="0" indent="0">
              <a:buNone/>
              <a:defRPr sz="9100">
                <a:solidFill>
                  <a:schemeClr val="tx1">
                    <a:tint val="75000"/>
                  </a:schemeClr>
                </a:solidFill>
              </a:defRPr>
            </a:lvl1pPr>
            <a:lvl2pPr marL="2077928" indent="0">
              <a:buNone/>
              <a:defRPr sz="8200">
                <a:solidFill>
                  <a:schemeClr val="tx1">
                    <a:tint val="75000"/>
                  </a:schemeClr>
                </a:solidFill>
              </a:defRPr>
            </a:lvl2pPr>
            <a:lvl3pPr marL="4155857" indent="0">
              <a:buNone/>
              <a:defRPr sz="7300">
                <a:solidFill>
                  <a:schemeClr val="tx1">
                    <a:tint val="75000"/>
                  </a:schemeClr>
                </a:solidFill>
              </a:defRPr>
            </a:lvl3pPr>
            <a:lvl4pPr marL="6233785" indent="0">
              <a:buNone/>
              <a:defRPr sz="6400">
                <a:solidFill>
                  <a:schemeClr val="tx1">
                    <a:tint val="75000"/>
                  </a:schemeClr>
                </a:solidFill>
              </a:defRPr>
            </a:lvl4pPr>
            <a:lvl5pPr marL="8311713" indent="0">
              <a:buNone/>
              <a:defRPr sz="6400">
                <a:solidFill>
                  <a:schemeClr val="tx1">
                    <a:tint val="75000"/>
                  </a:schemeClr>
                </a:solidFill>
              </a:defRPr>
            </a:lvl5pPr>
            <a:lvl6pPr marL="10389641" indent="0">
              <a:buNone/>
              <a:defRPr sz="6400">
                <a:solidFill>
                  <a:schemeClr val="tx1">
                    <a:tint val="75000"/>
                  </a:schemeClr>
                </a:solidFill>
              </a:defRPr>
            </a:lvl6pPr>
            <a:lvl7pPr marL="12467570" indent="0">
              <a:buNone/>
              <a:defRPr sz="6400">
                <a:solidFill>
                  <a:schemeClr val="tx1">
                    <a:tint val="75000"/>
                  </a:schemeClr>
                </a:solidFill>
              </a:defRPr>
            </a:lvl7pPr>
            <a:lvl8pPr marL="14545498" indent="0">
              <a:buNone/>
              <a:defRPr sz="6400">
                <a:solidFill>
                  <a:schemeClr val="tx1">
                    <a:tint val="75000"/>
                  </a:schemeClr>
                </a:solidFill>
              </a:defRPr>
            </a:lvl8pPr>
            <a:lvl9pPr marL="1662342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0299D-4439-463B-88D5-043B0CC97489}" type="datetimeFigureOut">
              <a:rPr lang="en-GB" smtClean="0"/>
              <a:t>11/04/2014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176660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868838" y="31118567"/>
            <a:ext cx="88472863" cy="88021077"/>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99049777" y="31118567"/>
            <a:ext cx="88472858" cy="88021077"/>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90299D-4439-463B-88D5-043B0CC97489}" type="datetimeFigureOut">
              <a:rPr lang="en-GB" smtClean="0"/>
              <a:t>11/04/2014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17929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24234" y="1211141"/>
            <a:ext cx="38236208" cy="504057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2124234" y="6769777"/>
            <a:ext cx="18771443" cy="2821321"/>
          </a:xfrm>
        </p:spPr>
        <p:txBody>
          <a:bodyPr anchor="b"/>
          <a:lstStyle>
            <a:lvl1pPr marL="0" indent="0">
              <a:buNone/>
              <a:defRPr sz="10900" b="1"/>
            </a:lvl1pPr>
            <a:lvl2pPr marL="2077928" indent="0">
              <a:buNone/>
              <a:defRPr sz="9100" b="1"/>
            </a:lvl2pPr>
            <a:lvl3pPr marL="4155857" indent="0">
              <a:buNone/>
              <a:defRPr sz="8200" b="1"/>
            </a:lvl3pPr>
            <a:lvl4pPr marL="6233785" indent="0">
              <a:buNone/>
              <a:defRPr sz="7300" b="1"/>
            </a:lvl4pPr>
            <a:lvl5pPr marL="8311713" indent="0">
              <a:buNone/>
              <a:defRPr sz="7300" b="1"/>
            </a:lvl5pPr>
            <a:lvl6pPr marL="10389641" indent="0">
              <a:buNone/>
              <a:defRPr sz="7300" b="1"/>
            </a:lvl6pPr>
            <a:lvl7pPr marL="12467570" indent="0">
              <a:buNone/>
              <a:defRPr sz="7300" b="1"/>
            </a:lvl7pPr>
            <a:lvl8pPr marL="14545498" indent="0">
              <a:buNone/>
              <a:defRPr sz="7300" b="1"/>
            </a:lvl8pPr>
            <a:lvl9pPr marL="1662342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24234" y="9591098"/>
            <a:ext cx="18771443" cy="1742499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21581627" y="6769777"/>
            <a:ext cx="18778816" cy="2821321"/>
          </a:xfrm>
        </p:spPr>
        <p:txBody>
          <a:bodyPr anchor="b"/>
          <a:lstStyle>
            <a:lvl1pPr marL="0" indent="0">
              <a:buNone/>
              <a:defRPr sz="10900" b="1"/>
            </a:lvl1pPr>
            <a:lvl2pPr marL="2077928" indent="0">
              <a:buNone/>
              <a:defRPr sz="9100" b="1"/>
            </a:lvl2pPr>
            <a:lvl3pPr marL="4155857" indent="0">
              <a:buNone/>
              <a:defRPr sz="8200" b="1"/>
            </a:lvl3pPr>
            <a:lvl4pPr marL="6233785" indent="0">
              <a:buNone/>
              <a:defRPr sz="7300" b="1"/>
            </a:lvl4pPr>
            <a:lvl5pPr marL="8311713" indent="0">
              <a:buNone/>
              <a:defRPr sz="7300" b="1"/>
            </a:lvl5pPr>
            <a:lvl6pPr marL="10389641" indent="0">
              <a:buNone/>
              <a:defRPr sz="7300" b="1"/>
            </a:lvl6pPr>
            <a:lvl7pPr marL="12467570" indent="0">
              <a:buNone/>
              <a:defRPr sz="7300" b="1"/>
            </a:lvl7pPr>
            <a:lvl8pPr marL="14545498" indent="0">
              <a:buNone/>
              <a:defRPr sz="7300" b="1"/>
            </a:lvl8pPr>
            <a:lvl9pPr marL="1662342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581627" y="9591098"/>
            <a:ext cx="18778816" cy="1742499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90299D-4439-463B-88D5-043B0CC97489}" type="datetimeFigureOut">
              <a:rPr lang="en-GB" smtClean="0"/>
              <a:t>11/04/2014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327027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90299D-4439-463B-88D5-043B0CC97489}" type="datetimeFigureOut">
              <a:rPr lang="en-GB" smtClean="0"/>
              <a:t>11/04/2014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282380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0299D-4439-463B-88D5-043B0CC97489}" type="datetimeFigureOut">
              <a:rPr lang="en-GB" smtClean="0"/>
              <a:t>11/04/2014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352361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24236" y="1204138"/>
            <a:ext cx="13977165" cy="5124587"/>
          </a:xfrm>
        </p:spPr>
        <p:txBody>
          <a:bodyPr anchor="b"/>
          <a:lstStyle>
            <a:lvl1pPr algn="l">
              <a:defRPr sz="9100" b="1"/>
            </a:lvl1pPr>
          </a:lstStyle>
          <a:p>
            <a:r>
              <a:rPr lang="en-US" smtClean="0"/>
              <a:t>Click to edit Master title style</a:t>
            </a:r>
            <a:endParaRPr lang="en-GB"/>
          </a:p>
        </p:txBody>
      </p:sp>
      <p:sp>
        <p:nvSpPr>
          <p:cNvPr id="3" name="Content Placeholder 2"/>
          <p:cNvSpPr>
            <a:spLocks noGrp="1"/>
          </p:cNvSpPr>
          <p:nvPr>
            <p:ph idx="1"/>
          </p:nvPr>
        </p:nvSpPr>
        <p:spPr>
          <a:xfrm>
            <a:off x="16610328" y="1204140"/>
            <a:ext cx="23750113" cy="25811958"/>
          </a:xfrm>
        </p:spPr>
        <p:txBody>
          <a:bodyPr/>
          <a:lstStyle>
            <a:lvl1pPr>
              <a:defRPr sz="14500"/>
            </a:lvl1pPr>
            <a:lvl2pPr>
              <a:defRPr sz="127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124236" y="6328727"/>
            <a:ext cx="13977165" cy="20687371"/>
          </a:xfrm>
        </p:spPr>
        <p:txBody>
          <a:bodyPr/>
          <a:lstStyle>
            <a:lvl1pPr marL="0" indent="0">
              <a:buNone/>
              <a:defRPr sz="6400"/>
            </a:lvl1pPr>
            <a:lvl2pPr marL="2077928" indent="0">
              <a:buNone/>
              <a:defRPr sz="5500"/>
            </a:lvl2pPr>
            <a:lvl3pPr marL="4155857" indent="0">
              <a:buNone/>
              <a:defRPr sz="4500"/>
            </a:lvl3pPr>
            <a:lvl4pPr marL="6233785" indent="0">
              <a:buNone/>
              <a:defRPr sz="4100"/>
            </a:lvl4pPr>
            <a:lvl5pPr marL="8311713" indent="0">
              <a:buNone/>
              <a:defRPr sz="4100"/>
            </a:lvl5pPr>
            <a:lvl6pPr marL="10389641" indent="0">
              <a:buNone/>
              <a:defRPr sz="4100"/>
            </a:lvl6pPr>
            <a:lvl7pPr marL="12467570" indent="0">
              <a:buNone/>
              <a:defRPr sz="4100"/>
            </a:lvl7pPr>
            <a:lvl8pPr marL="14545498" indent="0">
              <a:buNone/>
              <a:defRPr sz="4100"/>
            </a:lvl8pPr>
            <a:lvl9pPr marL="1662342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0299D-4439-463B-88D5-043B0CC97489}" type="datetimeFigureOut">
              <a:rPr lang="en-GB" smtClean="0"/>
              <a:t>11/04/2014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111617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27294" y="21170424"/>
            <a:ext cx="25490805" cy="2499288"/>
          </a:xfrm>
        </p:spPr>
        <p:txBody>
          <a:bodyPr anchor="b"/>
          <a:lstStyle>
            <a:lvl1pPr algn="l">
              <a:defRPr sz="9100" b="1"/>
            </a:lvl1pPr>
          </a:lstStyle>
          <a:p>
            <a:r>
              <a:rPr lang="en-US" smtClean="0"/>
              <a:t>Click to edit Master title style</a:t>
            </a:r>
            <a:endParaRPr lang="en-GB"/>
          </a:p>
        </p:txBody>
      </p:sp>
      <p:sp>
        <p:nvSpPr>
          <p:cNvPr id="3" name="Picture Placeholder 2"/>
          <p:cNvSpPr>
            <a:spLocks noGrp="1"/>
          </p:cNvSpPr>
          <p:nvPr>
            <p:ph type="pic" idx="1"/>
          </p:nvPr>
        </p:nvSpPr>
        <p:spPr>
          <a:xfrm>
            <a:off x="8327294" y="2702309"/>
            <a:ext cx="25490805" cy="18146078"/>
          </a:xfrm>
        </p:spPr>
        <p:txBody>
          <a:bodyPr/>
          <a:lstStyle>
            <a:lvl1pPr marL="0" indent="0">
              <a:buNone/>
              <a:defRPr sz="14500"/>
            </a:lvl1pPr>
            <a:lvl2pPr marL="2077928" indent="0">
              <a:buNone/>
              <a:defRPr sz="12700"/>
            </a:lvl2pPr>
            <a:lvl3pPr marL="4155857" indent="0">
              <a:buNone/>
              <a:defRPr sz="10900"/>
            </a:lvl3pPr>
            <a:lvl4pPr marL="6233785" indent="0">
              <a:buNone/>
              <a:defRPr sz="9100"/>
            </a:lvl4pPr>
            <a:lvl5pPr marL="8311713" indent="0">
              <a:buNone/>
              <a:defRPr sz="9100"/>
            </a:lvl5pPr>
            <a:lvl6pPr marL="10389641" indent="0">
              <a:buNone/>
              <a:defRPr sz="9100"/>
            </a:lvl6pPr>
            <a:lvl7pPr marL="12467570" indent="0">
              <a:buNone/>
              <a:defRPr sz="9100"/>
            </a:lvl7pPr>
            <a:lvl8pPr marL="14545498" indent="0">
              <a:buNone/>
              <a:defRPr sz="9100"/>
            </a:lvl8pPr>
            <a:lvl9pPr marL="16623426" indent="0">
              <a:buNone/>
              <a:defRPr sz="9100"/>
            </a:lvl9pPr>
          </a:lstStyle>
          <a:p>
            <a:endParaRPr lang="en-GB"/>
          </a:p>
        </p:txBody>
      </p:sp>
      <p:sp>
        <p:nvSpPr>
          <p:cNvPr id="4" name="Text Placeholder 3"/>
          <p:cNvSpPr>
            <a:spLocks noGrp="1"/>
          </p:cNvSpPr>
          <p:nvPr>
            <p:ph type="body" sz="half" idx="2"/>
          </p:nvPr>
        </p:nvSpPr>
        <p:spPr>
          <a:xfrm>
            <a:off x="8327294" y="23669713"/>
            <a:ext cx="25490805" cy="3549404"/>
          </a:xfrm>
        </p:spPr>
        <p:txBody>
          <a:bodyPr/>
          <a:lstStyle>
            <a:lvl1pPr marL="0" indent="0">
              <a:buNone/>
              <a:defRPr sz="6400"/>
            </a:lvl1pPr>
            <a:lvl2pPr marL="2077928" indent="0">
              <a:buNone/>
              <a:defRPr sz="5500"/>
            </a:lvl2pPr>
            <a:lvl3pPr marL="4155857" indent="0">
              <a:buNone/>
              <a:defRPr sz="4500"/>
            </a:lvl3pPr>
            <a:lvl4pPr marL="6233785" indent="0">
              <a:buNone/>
              <a:defRPr sz="4100"/>
            </a:lvl4pPr>
            <a:lvl5pPr marL="8311713" indent="0">
              <a:buNone/>
              <a:defRPr sz="4100"/>
            </a:lvl5pPr>
            <a:lvl6pPr marL="10389641" indent="0">
              <a:buNone/>
              <a:defRPr sz="4100"/>
            </a:lvl6pPr>
            <a:lvl7pPr marL="12467570" indent="0">
              <a:buNone/>
              <a:defRPr sz="4100"/>
            </a:lvl7pPr>
            <a:lvl8pPr marL="14545498" indent="0">
              <a:buNone/>
              <a:defRPr sz="4100"/>
            </a:lvl8pPr>
            <a:lvl9pPr marL="1662342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0299D-4439-463B-88D5-043B0CC97489}" type="datetimeFigureOut">
              <a:rPr lang="en-GB" smtClean="0"/>
              <a:t>11/04/2014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a:t>
            </a:fld>
            <a:endParaRPr lang="en-GB"/>
          </a:p>
        </p:txBody>
      </p:sp>
    </p:spTree>
    <p:extLst>
      <p:ext uri="{BB962C8B-B14F-4D97-AF65-F5344CB8AC3E}">
        <p14:creationId xmlns:p14="http://schemas.microsoft.com/office/powerpoint/2010/main" val="1112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4234" y="1211141"/>
            <a:ext cx="38236208" cy="5040577"/>
          </a:xfrm>
          <a:prstGeom prst="rect">
            <a:avLst/>
          </a:prstGeom>
        </p:spPr>
        <p:txBody>
          <a:bodyPr vert="horz" lIns="415586" tIns="207793" rIns="415586" bIns="207793"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2124234" y="7056810"/>
            <a:ext cx="38236208" cy="19959288"/>
          </a:xfrm>
          <a:prstGeom prst="rect">
            <a:avLst/>
          </a:prstGeom>
        </p:spPr>
        <p:txBody>
          <a:bodyPr vert="horz" lIns="415586" tIns="207793" rIns="415586" bIns="20779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2124234" y="28031212"/>
            <a:ext cx="9913091" cy="1610184"/>
          </a:xfrm>
          <a:prstGeom prst="rect">
            <a:avLst/>
          </a:prstGeom>
        </p:spPr>
        <p:txBody>
          <a:bodyPr vert="horz" lIns="415586" tIns="207793" rIns="415586" bIns="207793" rtlCol="0" anchor="ctr"/>
          <a:lstStyle>
            <a:lvl1pPr algn="l">
              <a:defRPr sz="5500">
                <a:solidFill>
                  <a:schemeClr val="tx1">
                    <a:tint val="75000"/>
                  </a:schemeClr>
                </a:solidFill>
              </a:defRPr>
            </a:lvl1pPr>
          </a:lstStyle>
          <a:p>
            <a:fld id="{D790299D-4439-463B-88D5-043B0CC97489}" type="datetimeFigureOut">
              <a:rPr lang="en-GB" smtClean="0"/>
              <a:t>11/04/2014</a:t>
            </a:fld>
            <a:endParaRPr lang="en-GB"/>
          </a:p>
        </p:txBody>
      </p:sp>
      <p:sp>
        <p:nvSpPr>
          <p:cNvPr id="5" name="Footer Placeholder 4"/>
          <p:cNvSpPr>
            <a:spLocks noGrp="1"/>
          </p:cNvSpPr>
          <p:nvPr>
            <p:ph type="ftr" sz="quarter" idx="3"/>
          </p:nvPr>
        </p:nvSpPr>
        <p:spPr>
          <a:xfrm>
            <a:off x="14515598" y="28031212"/>
            <a:ext cx="13453480" cy="1610184"/>
          </a:xfrm>
          <a:prstGeom prst="rect">
            <a:avLst/>
          </a:prstGeom>
        </p:spPr>
        <p:txBody>
          <a:bodyPr vert="horz" lIns="415586" tIns="207793" rIns="415586" bIns="207793" rtlCol="0" anchor="ctr"/>
          <a:lstStyle>
            <a:lvl1pPr algn="ctr">
              <a:defRPr sz="55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447350" y="28031212"/>
            <a:ext cx="9913091" cy="1610184"/>
          </a:xfrm>
          <a:prstGeom prst="rect">
            <a:avLst/>
          </a:prstGeom>
        </p:spPr>
        <p:txBody>
          <a:bodyPr vert="horz" lIns="415586" tIns="207793" rIns="415586" bIns="207793" rtlCol="0" anchor="ctr"/>
          <a:lstStyle>
            <a:lvl1pPr algn="r">
              <a:defRPr sz="5500">
                <a:solidFill>
                  <a:schemeClr val="tx1">
                    <a:tint val="75000"/>
                  </a:schemeClr>
                </a:solidFill>
              </a:defRPr>
            </a:lvl1pPr>
          </a:lstStyle>
          <a:p>
            <a:fld id="{C60598DA-D5B5-406A-B8AC-94ED7F3BE081}" type="slidenum">
              <a:rPr lang="en-GB" smtClean="0"/>
              <a:t>‹#›</a:t>
            </a:fld>
            <a:endParaRPr lang="en-GB"/>
          </a:p>
        </p:txBody>
      </p:sp>
    </p:spTree>
    <p:extLst>
      <p:ext uri="{BB962C8B-B14F-4D97-AF65-F5344CB8AC3E}">
        <p14:creationId xmlns:p14="http://schemas.microsoft.com/office/powerpoint/2010/main" val="419496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55857" rtl="0" eaLnBrk="1" latinLnBrk="0" hangingPunct="1">
        <a:spcBef>
          <a:spcPct val="0"/>
        </a:spcBef>
        <a:buNone/>
        <a:defRPr sz="20000" kern="1200">
          <a:solidFill>
            <a:schemeClr val="tx1"/>
          </a:solidFill>
          <a:latin typeface="+mj-lt"/>
          <a:ea typeface="+mj-ea"/>
          <a:cs typeface="+mj-cs"/>
        </a:defRPr>
      </a:lvl1pPr>
    </p:titleStyle>
    <p:bodyStyle>
      <a:lvl1pPr marL="1558446" indent="-1558446" algn="l" defTabSz="4155857" rtl="0" eaLnBrk="1" latinLnBrk="0" hangingPunct="1">
        <a:spcBef>
          <a:spcPct val="20000"/>
        </a:spcBef>
        <a:buFont typeface="Arial" panose="020B0604020202020204" pitchFamily="34" charset="0"/>
        <a:buChar char="•"/>
        <a:defRPr sz="14500" kern="1200">
          <a:solidFill>
            <a:schemeClr val="tx1"/>
          </a:solidFill>
          <a:latin typeface="+mn-lt"/>
          <a:ea typeface="+mn-ea"/>
          <a:cs typeface="+mn-cs"/>
        </a:defRPr>
      </a:lvl1pPr>
      <a:lvl2pPr marL="3376633" indent="-1298705" algn="l" defTabSz="4155857"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194821" indent="-1038964" algn="l" defTabSz="4155857"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272749"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50677"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28606"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06534"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584462"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662390"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55857" rtl="0" eaLnBrk="1" latinLnBrk="0" hangingPunct="1">
        <a:defRPr sz="8200" kern="1200">
          <a:solidFill>
            <a:schemeClr val="tx1"/>
          </a:solidFill>
          <a:latin typeface="+mn-lt"/>
          <a:ea typeface="+mn-ea"/>
          <a:cs typeface="+mn-cs"/>
        </a:defRPr>
      </a:lvl1pPr>
      <a:lvl2pPr marL="2077928" algn="l" defTabSz="4155857" rtl="0" eaLnBrk="1" latinLnBrk="0" hangingPunct="1">
        <a:defRPr sz="8200" kern="1200">
          <a:solidFill>
            <a:schemeClr val="tx1"/>
          </a:solidFill>
          <a:latin typeface="+mn-lt"/>
          <a:ea typeface="+mn-ea"/>
          <a:cs typeface="+mn-cs"/>
        </a:defRPr>
      </a:lvl2pPr>
      <a:lvl3pPr marL="4155857" algn="l" defTabSz="4155857" rtl="0" eaLnBrk="1" latinLnBrk="0" hangingPunct="1">
        <a:defRPr sz="8200" kern="1200">
          <a:solidFill>
            <a:schemeClr val="tx1"/>
          </a:solidFill>
          <a:latin typeface="+mn-lt"/>
          <a:ea typeface="+mn-ea"/>
          <a:cs typeface="+mn-cs"/>
        </a:defRPr>
      </a:lvl3pPr>
      <a:lvl4pPr marL="6233785" algn="l" defTabSz="4155857" rtl="0" eaLnBrk="1" latinLnBrk="0" hangingPunct="1">
        <a:defRPr sz="8200" kern="1200">
          <a:solidFill>
            <a:schemeClr val="tx1"/>
          </a:solidFill>
          <a:latin typeface="+mn-lt"/>
          <a:ea typeface="+mn-ea"/>
          <a:cs typeface="+mn-cs"/>
        </a:defRPr>
      </a:lvl4pPr>
      <a:lvl5pPr marL="8311713" algn="l" defTabSz="4155857" rtl="0" eaLnBrk="1" latinLnBrk="0" hangingPunct="1">
        <a:defRPr sz="8200" kern="1200">
          <a:solidFill>
            <a:schemeClr val="tx1"/>
          </a:solidFill>
          <a:latin typeface="+mn-lt"/>
          <a:ea typeface="+mn-ea"/>
          <a:cs typeface="+mn-cs"/>
        </a:defRPr>
      </a:lvl5pPr>
      <a:lvl6pPr marL="10389641" algn="l" defTabSz="4155857" rtl="0" eaLnBrk="1" latinLnBrk="0" hangingPunct="1">
        <a:defRPr sz="8200" kern="1200">
          <a:solidFill>
            <a:schemeClr val="tx1"/>
          </a:solidFill>
          <a:latin typeface="+mn-lt"/>
          <a:ea typeface="+mn-ea"/>
          <a:cs typeface="+mn-cs"/>
        </a:defRPr>
      </a:lvl6pPr>
      <a:lvl7pPr marL="12467570" algn="l" defTabSz="4155857" rtl="0" eaLnBrk="1" latinLnBrk="0" hangingPunct="1">
        <a:defRPr sz="8200" kern="1200">
          <a:solidFill>
            <a:schemeClr val="tx1"/>
          </a:solidFill>
          <a:latin typeface="+mn-lt"/>
          <a:ea typeface="+mn-ea"/>
          <a:cs typeface="+mn-cs"/>
        </a:defRPr>
      </a:lvl7pPr>
      <a:lvl8pPr marL="14545498" algn="l" defTabSz="4155857" rtl="0" eaLnBrk="1" latinLnBrk="0" hangingPunct="1">
        <a:defRPr sz="8200" kern="1200">
          <a:solidFill>
            <a:schemeClr val="tx1"/>
          </a:solidFill>
          <a:latin typeface="+mn-lt"/>
          <a:ea typeface="+mn-ea"/>
          <a:cs typeface="+mn-cs"/>
        </a:defRPr>
      </a:lvl8pPr>
      <a:lvl9pPr marL="16623426" algn="l" defTabSz="415585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78471" y="-238950"/>
            <a:ext cx="53357928" cy="7683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46" name="Picture 22" descr="C:\local\current\Claudio Henríquez Berroeta\MARCA_UNIVERSIDAD_al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71929" y="143273"/>
            <a:ext cx="8225554" cy="621288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35427913" y="4608563"/>
            <a:ext cx="8535562" cy="2579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27156528" y="12863411"/>
            <a:ext cx="1512168" cy="646331"/>
          </a:xfrm>
          <a:prstGeom prst="rect">
            <a:avLst/>
          </a:prstGeom>
          <a:noFill/>
        </p:spPr>
        <p:txBody>
          <a:bodyPr wrap="square" rtlCol="0">
            <a:spAutoFit/>
          </a:bodyPr>
          <a:lstStyle/>
          <a:p>
            <a:r>
              <a:rPr lang="en-GB" sz="3600" dirty="0" smtClean="0"/>
              <a:t>e(</a:t>
            </a:r>
            <a:r>
              <a:rPr lang="en-GB" sz="3600" dirty="0" err="1" smtClean="0"/>
              <a:t>i</a:t>
            </a:r>
            <a:r>
              <a:rPr lang="en-GB" sz="3600" dirty="0" smtClean="0"/>
              <a:t>)</a:t>
            </a:r>
            <a:endParaRPr lang="en-GB" sz="3600" dirty="0"/>
          </a:p>
        </p:txBody>
      </p:sp>
      <p:sp>
        <p:nvSpPr>
          <p:cNvPr id="22" name="TextBox 21"/>
          <p:cNvSpPr txBox="1"/>
          <p:nvPr/>
        </p:nvSpPr>
        <p:spPr>
          <a:xfrm>
            <a:off x="32764505" y="8280971"/>
            <a:ext cx="9648184" cy="11726287"/>
          </a:xfrm>
          <a:prstGeom prst="rect">
            <a:avLst/>
          </a:prstGeom>
          <a:noFill/>
        </p:spPr>
        <p:txBody>
          <a:bodyPr wrap="square" rtlCol="0">
            <a:spAutoFit/>
          </a:bodyPr>
          <a:lstStyle/>
          <a:p>
            <a:r>
              <a:rPr lang="en-GB" sz="3600" b="1" dirty="0" smtClean="0">
                <a:solidFill>
                  <a:schemeClr val="tx2"/>
                </a:solidFill>
              </a:rPr>
              <a:t>Optimized method</a:t>
            </a:r>
          </a:p>
          <a:p>
            <a:pPr marL="571500" indent="-571500">
              <a:buFont typeface="Arial" panose="020B0604020202020204" pitchFamily="34" charset="0"/>
              <a:buChar char="•"/>
            </a:pPr>
            <a:r>
              <a:rPr lang="en-GB" sz="3600" dirty="0" smtClean="0"/>
              <a:t>Set </a:t>
            </a:r>
            <a:r>
              <a:rPr lang="en-GB" sz="3600" dirty="0" err="1"/>
              <a:t>autoregulation</a:t>
            </a:r>
            <a:r>
              <a:rPr lang="en-GB" sz="3600" dirty="0"/>
              <a:t> </a:t>
            </a:r>
            <a:r>
              <a:rPr lang="en-GB" sz="3600" dirty="0" smtClean="0"/>
              <a:t>measure I</a:t>
            </a:r>
            <a:r>
              <a:rPr lang="en-GB" sz="3600" baseline="-25000" dirty="0" smtClean="0"/>
              <a:t>AR</a:t>
            </a:r>
            <a:r>
              <a:rPr lang="en-GB" sz="3600" dirty="0"/>
              <a:t/>
            </a:r>
            <a:br>
              <a:rPr lang="en-GB" sz="3600" dirty="0"/>
            </a:br>
            <a:r>
              <a:rPr lang="en-GB" sz="3600" dirty="0"/>
              <a:t>I</a:t>
            </a:r>
            <a:r>
              <a:rPr lang="en-GB" sz="3600" baseline="-25000" dirty="0"/>
              <a:t>AR</a:t>
            </a:r>
            <a:r>
              <a:rPr lang="en-GB" sz="3600" dirty="0"/>
              <a:t> = 0 for </a:t>
            </a:r>
            <a:r>
              <a:rPr lang="en-GB" sz="3600" dirty="0" err="1" smtClean="0"/>
              <a:t>normocapnia</a:t>
            </a:r>
            <a:r>
              <a:rPr lang="en-GB" sz="3600" dirty="0" smtClean="0"/>
              <a:t> (‘good </a:t>
            </a:r>
            <a:r>
              <a:rPr lang="en-GB" sz="3600" dirty="0" err="1" smtClean="0"/>
              <a:t>autoregulation</a:t>
            </a:r>
            <a:r>
              <a:rPr lang="en-GB" sz="3600" dirty="0" smtClean="0"/>
              <a:t>’)</a:t>
            </a:r>
            <a:r>
              <a:rPr lang="en-GB" sz="3600" dirty="0"/>
              <a:t/>
            </a:r>
            <a:br>
              <a:rPr lang="en-GB" sz="3600" dirty="0"/>
            </a:br>
            <a:r>
              <a:rPr lang="en-GB" sz="3600" dirty="0"/>
              <a:t>I</a:t>
            </a:r>
            <a:r>
              <a:rPr lang="en-GB" sz="3600" baseline="-25000" dirty="0"/>
              <a:t>AR</a:t>
            </a:r>
            <a:r>
              <a:rPr lang="en-GB" sz="3600" dirty="0"/>
              <a:t> </a:t>
            </a:r>
            <a:r>
              <a:rPr lang="en-GB" sz="3600" dirty="0"/>
              <a:t>= </a:t>
            </a:r>
            <a:r>
              <a:rPr lang="en-GB" sz="3600" dirty="0"/>
              <a:t>1 </a:t>
            </a:r>
            <a:r>
              <a:rPr lang="en-GB" sz="3600" dirty="0"/>
              <a:t>for </a:t>
            </a:r>
            <a:r>
              <a:rPr lang="en-GB" sz="3600" dirty="0" err="1"/>
              <a:t>hypercapnia</a:t>
            </a:r>
            <a:r>
              <a:rPr lang="en-GB" sz="3600" dirty="0"/>
              <a:t> </a:t>
            </a:r>
            <a:r>
              <a:rPr lang="en-GB" sz="3600" dirty="0" smtClean="0"/>
              <a:t>(‘poor </a:t>
            </a:r>
            <a:r>
              <a:rPr lang="en-GB" sz="3600" dirty="0" err="1" smtClean="0"/>
              <a:t>autoregulation</a:t>
            </a:r>
            <a:r>
              <a:rPr lang="en-GB" sz="3600" dirty="0" smtClean="0"/>
              <a:t>’)</a:t>
            </a:r>
          </a:p>
          <a:p>
            <a:pPr marL="571500" indent="-571500">
              <a:buFont typeface="Arial" panose="020B0604020202020204" pitchFamily="34" charset="0"/>
              <a:buChar char="•"/>
            </a:pPr>
            <a:r>
              <a:rPr lang="en-GB" sz="3600" dirty="0" smtClean="0"/>
              <a:t>Regress filter parameters against I</a:t>
            </a:r>
            <a:r>
              <a:rPr lang="en-GB" sz="3600" baseline="-25000" dirty="0" smtClean="0"/>
              <a:t>AR</a:t>
            </a:r>
            <a:br>
              <a:rPr lang="en-GB" sz="3600" baseline="-25000" dirty="0" smtClean="0"/>
            </a:br>
            <a:r>
              <a:rPr lang="en-GB" sz="3600" dirty="0" err="1" smtClean="0"/>
              <a:t>I</a:t>
            </a:r>
            <a:r>
              <a:rPr lang="en-GB" sz="3600" baseline="-25000" dirty="0" err="1" smtClean="0"/>
              <a:t>AR</a:t>
            </a:r>
            <a:r>
              <a:rPr lang="en-GB" sz="3600" dirty="0" smtClean="0"/>
              <a:t> = c(0).h(0) + c(1).h(1) + … + c(6).h(6) +e</a:t>
            </a:r>
            <a:br>
              <a:rPr lang="en-GB" sz="3600" dirty="0" smtClean="0"/>
            </a:br>
            <a:r>
              <a:rPr lang="en-GB" sz="3600" dirty="0" smtClean="0"/>
              <a:t>where c(k) are weights and e is the residual  error</a:t>
            </a:r>
          </a:p>
          <a:p>
            <a:pPr marL="571500" indent="-571500">
              <a:buFont typeface="Arial" panose="020B0604020202020204" pitchFamily="34" charset="0"/>
              <a:buChar char="•"/>
            </a:pPr>
            <a:endParaRPr lang="en-GB" sz="3600" dirty="0" smtClean="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smtClean="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smtClean="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smtClean="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solidFill>
                <a:schemeClr val="tx2"/>
              </a:solidFill>
            </a:endParaRPr>
          </a:p>
          <a:p>
            <a:pPr algn="ctr"/>
            <a:endParaRPr lang="en-GB" sz="3600" dirty="0" smtClean="0">
              <a:solidFill>
                <a:schemeClr val="tx2"/>
              </a:solidFill>
            </a:endParaRPr>
          </a:p>
          <a:p>
            <a:pPr algn="ctr"/>
            <a:endParaRPr lang="en-GB" sz="3600" dirty="0">
              <a:solidFill>
                <a:schemeClr val="tx2"/>
              </a:solidFill>
            </a:endParaRPr>
          </a:p>
          <a:p>
            <a:pPr marL="547688"/>
            <a:r>
              <a:rPr lang="en-GB" sz="3600" dirty="0" smtClean="0">
                <a:solidFill>
                  <a:schemeClr val="tx2"/>
                </a:solidFill>
              </a:rPr>
              <a:t>An e</a:t>
            </a:r>
            <a:r>
              <a:rPr lang="en-GB" sz="3600" dirty="0" smtClean="0">
                <a:solidFill>
                  <a:schemeClr val="tx2"/>
                </a:solidFill>
              </a:rPr>
              <a:t>stimated impulse and step response </a:t>
            </a:r>
            <a:endParaRPr lang="en-GB" sz="3600" dirty="0" smtClean="0">
              <a:solidFill>
                <a:schemeClr val="tx2"/>
              </a:solidFill>
            </a:endParaRPr>
          </a:p>
          <a:p>
            <a:pPr marL="1262063"/>
            <a:endParaRPr lang="en-GB" sz="3600" dirty="0" smtClean="0"/>
          </a:p>
        </p:txBody>
      </p:sp>
      <p:sp>
        <p:nvSpPr>
          <p:cNvPr id="21" name="TextBox 20"/>
          <p:cNvSpPr txBox="1"/>
          <p:nvPr/>
        </p:nvSpPr>
        <p:spPr>
          <a:xfrm>
            <a:off x="13269767" y="8134852"/>
            <a:ext cx="10280016" cy="11356955"/>
          </a:xfrm>
          <a:prstGeom prst="rect">
            <a:avLst/>
          </a:prstGeom>
          <a:noFill/>
        </p:spPr>
        <p:txBody>
          <a:bodyPr wrap="square" rtlCol="0">
            <a:spAutoFit/>
          </a:bodyPr>
          <a:lstStyle/>
          <a:p>
            <a:r>
              <a:rPr lang="en-GB" sz="4800" b="1" dirty="0" smtClean="0">
                <a:solidFill>
                  <a:schemeClr val="tx2"/>
                </a:solidFill>
              </a:rPr>
              <a:t>Methods</a:t>
            </a:r>
          </a:p>
          <a:p>
            <a:pPr marL="434975" indent="-434975">
              <a:buFont typeface="Arial" panose="020B0604020202020204" pitchFamily="34" charset="0"/>
              <a:buChar char="•"/>
            </a:pPr>
            <a:r>
              <a:rPr lang="en-GB" sz="3600" dirty="0" smtClean="0"/>
              <a:t>27</a:t>
            </a:r>
            <a:r>
              <a:rPr lang="en-GB" sz="3600" dirty="0" smtClean="0"/>
              <a:t> </a:t>
            </a:r>
            <a:r>
              <a:rPr lang="en-GB" sz="3600" dirty="0" smtClean="0"/>
              <a:t>healthy adult volunteers </a:t>
            </a:r>
            <a:r>
              <a:rPr lang="en-GB" sz="3600" dirty="0" smtClean="0"/>
              <a:t>(18-55 years), at rest. </a:t>
            </a:r>
            <a:endParaRPr lang="en-GB" sz="3600" dirty="0" smtClean="0"/>
          </a:p>
          <a:p>
            <a:pPr marL="434975" indent="-434975">
              <a:buFont typeface="Arial" panose="020B0604020202020204" pitchFamily="34" charset="0"/>
              <a:buChar char="•"/>
            </a:pPr>
            <a:r>
              <a:rPr lang="en-GB" sz="3600" dirty="0" err="1" smtClean="0"/>
              <a:t>Normo</a:t>
            </a:r>
            <a:r>
              <a:rPr lang="en-GB" sz="3600" dirty="0" smtClean="0"/>
              <a:t>- and </a:t>
            </a:r>
            <a:r>
              <a:rPr lang="en-GB" sz="3600" dirty="0" err="1" smtClean="0"/>
              <a:t>hypercapnia</a:t>
            </a:r>
            <a:r>
              <a:rPr lang="en-GB" sz="3600" dirty="0" smtClean="0"/>
              <a:t> (</a:t>
            </a:r>
            <a:r>
              <a:rPr lang="en-GB" sz="3600" dirty="0" err="1" smtClean="0"/>
              <a:t>beathing</a:t>
            </a:r>
            <a:r>
              <a:rPr lang="en-GB" sz="3600" dirty="0" smtClean="0"/>
              <a:t> 5% CO2 in air) </a:t>
            </a:r>
          </a:p>
          <a:p>
            <a:pPr marL="434975" indent="-434975">
              <a:buFont typeface="Arial" panose="020B0604020202020204" pitchFamily="34" charset="0"/>
              <a:buChar char="•"/>
            </a:pPr>
            <a:r>
              <a:rPr lang="en-GB" sz="3600" dirty="0" smtClean="0"/>
              <a:t>Simultaneously </a:t>
            </a:r>
            <a:r>
              <a:rPr lang="en-GB" sz="3600" dirty="0"/>
              <a:t>record  </a:t>
            </a:r>
          </a:p>
          <a:p>
            <a:pPr marL="1074738" lvl="1" indent="-434975">
              <a:buFont typeface="Arial" panose="020B0604020202020204" pitchFamily="34" charset="0"/>
              <a:buChar char="•"/>
            </a:pPr>
            <a:r>
              <a:rPr lang="en-GB" sz="3600" dirty="0" smtClean="0"/>
              <a:t>Cerebral </a:t>
            </a:r>
            <a:r>
              <a:rPr lang="en-GB" sz="3600" dirty="0"/>
              <a:t>blood flow velocity (CBFV)  via </a:t>
            </a:r>
            <a:r>
              <a:rPr lang="en-GB" sz="3600" dirty="0" err="1"/>
              <a:t>Transcranial</a:t>
            </a:r>
            <a:r>
              <a:rPr lang="en-GB" sz="3600" dirty="0"/>
              <a:t> Doppler in middle cerebral  artery</a:t>
            </a:r>
          </a:p>
          <a:p>
            <a:pPr marL="1074738" lvl="1" indent="-434975">
              <a:buFont typeface="Arial" panose="020B0604020202020204" pitchFamily="34" charset="0"/>
              <a:buChar char="•"/>
            </a:pPr>
            <a:r>
              <a:rPr lang="en-GB" sz="3600" dirty="0"/>
              <a:t>Arterial  blood pressure  (ABP ) via </a:t>
            </a:r>
            <a:r>
              <a:rPr lang="en-GB" sz="3600" dirty="0" err="1" smtClean="0"/>
              <a:t>Finometer</a:t>
            </a:r>
            <a:endParaRPr lang="en-GB" sz="3600" dirty="0" smtClean="0"/>
          </a:p>
          <a:p>
            <a:pPr marL="1074738" lvl="1" indent="-434975">
              <a:buFont typeface="Arial" panose="020B0604020202020204" pitchFamily="34" charset="0"/>
              <a:buChar char="•"/>
            </a:pPr>
            <a:r>
              <a:rPr lang="en-GB" sz="3600" dirty="0" smtClean="0"/>
              <a:t>Normalize CBFV and ABP </a:t>
            </a:r>
            <a:r>
              <a:rPr lang="en-GB" sz="3600" dirty="0" smtClean="0">
                <a:sym typeface="Wingdings"/>
              </a:rPr>
              <a:t> % change</a:t>
            </a:r>
          </a:p>
          <a:p>
            <a:pPr marL="1074738" lvl="1"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smtClean="0"/>
          </a:p>
          <a:p>
            <a:endParaRPr lang="en-GB" sz="3600" dirty="0" smtClean="0"/>
          </a:p>
          <a:p>
            <a:pPr marL="434975" indent="-434975">
              <a:buFont typeface="Arial" panose="020B0604020202020204" pitchFamily="34" charset="0"/>
              <a:buChar char="•"/>
            </a:pPr>
            <a:endParaRPr lang="en-GB" sz="3600" dirty="0" smtClean="0"/>
          </a:p>
          <a:p>
            <a:pPr marL="434975" indent="-434975">
              <a:buFont typeface="Arial" panose="020B0604020202020204" pitchFamily="34" charset="0"/>
              <a:buChar char="•"/>
            </a:pPr>
            <a:endParaRPr lang="en-GB" sz="3600" dirty="0" smtClean="0"/>
          </a:p>
          <a:p>
            <a:pPr marL="434975" indent="-434975">
              <a:buFont typeface="Arial" panose="020B0604020202020204" pitchFamily="34" charset="0"/>
              <a:buChar char="•"/>
            </a:pPr>
            <a:endParaRPr lang="en-GB" sz="3600" dirty="0" smtClean="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smtClean="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smtClean="0"/>
          </a:p>
          <a:p>
            <a:pPr algn="ctr"/>
            <a:endParaRPr lang="en-GB" sz="3600" dirty="0" smtClean="0">
              <a:solidFill>
                <a:schemeClr val="tx2"/>
              </a:solidFill>
            </a:endParaRPr>
          </a:p>
          <a:p>
            <a:pPr marL="1719263"/>
            <a:r>
              <a:rPr lang="en-GB" sz="3600" dirty="0" smtClean="0">
                <a:solidFill>
                  <a:schemeClr val="tx2"/>
                </a:solidFill>
              </a:rPr>
              <a:t>A segment of one recording</a:t>
            </a:r>
            <a:endParaRPr lang="en-GB" sz="3600" dirty="0">
              <a:solidFill>
                <a:schemeClr val="tx2"/>
              </a:solidFill>
            </a:endParaRPr>
          </a:p>
        </p:txBody>
      </p:sp>
      <p:sp>
        <p:nvSpPr>
          <p:cNvPr id="5" name="Rectangle 4"/>
          <p:cNvSpPr/>
          <p:nvPr/>
        </p:nvSpPr>
        <p:spPr>
          <a:xfrm>
            <a:off x="720057" y="-94609"/>
            <a:ext cx="30891432" cy="2800767"/>
          </a:xfrm>
          <a:prstGeom prst="rect">
            <a:avLst/>
          </a:prstGeom>
        </p:spPr>
        <p:txBody>
          <a:bodyPr wrap="square">
            <a:spAutoFit/>
          </a:bodyPr>
          <a:lstStyle/>
          <a:p>
            <a:pPr algn="ctr"/>
            <a:r>
              <a:rPr lang="en-GB" sz="8800" dirty="0">
                <a:solidFill>
                  <a:schemeClr val="bg1"/>
                </a:solidFill>
              </a:rPr>
              <a:t>Quantifying </a:t>
            </a:r>
            <a:r>
              <a:rPr lang="en-GB" sz="8800" dirty="0" err="1">
                <a:solidFill>
                  <a:schemeClr val="bg1"/>
                </a:solidFill>
              </a:rPr>
              <a:t>autoregulation</a:t>
            </a:r>
            <a:r>
              <a:rPr lang="en-GB" sz="8800" dirty="0">
                <a:solidFill>
                  <a:schemeClr val="bg1"/>
                </a:solidFill>
              </a:rPr>
              <a:t> from estimated model parameters: </a:t>
            </a:r>
            <a:r>
              <a:rPr lang="en-GB" sz="8800" dirty="0" smtClean="0">
                <a:solidFill>
                  <a:schemeClr val="bg1"/>
                </a:solidFill>
              </a:rPr>
              <a:t/>
            </a:r>
            <a:br>
              <a:rPr lang="en-GB" sz="8800" dirty="0" smtClean="0">
                <a:solidFill>
                  <a:schemeClr val="bg1"/>
                </a:solidFill>
              </a:rPr>
            </a:br>
            <a:r>
              <a:rPr lang="en-GB" sz="8800" dirty="0" smtClean="0">
                <a:solidFill>
                  <a:schemeClr val="bg1"/>
                </a:solidFill>
              </a:rPr>
              <a:t>an </a:t>
            </a:r>
            <a:r>
              <a:rPr lang="en-GB" sz="8800" dirty="0">
                <a:solidFill>
                  <a:schemeClr val="bg1"/>
                </a:solidFill>
              </a:rPr>
              <a:t>optimization approach</a:t>
            </a:r>
          </a:p>
        </p:txBody>
      </p:sp>
      <p:sp>
        <p:nvSpPr>
          <p:cNvPr id="6" name="Rectangle 5"/>
          <p:cNvSpPr/>
          <p:nvPr/>
        </p:nvSpPr>
        <p:spPr>
          <a:xfrm>
            <a:off x="720057" y="3385582"/>
            <a:ext cx="42345932" cy="3416320"/>
          </a:xfrm>
          <a:prstGeom prst="rect">
            <a:avLst/>
          </a:prstGeom>
        </p:spPr>
        <p:txBody>
          <a:bodyPr wrap="square">
            <a:spAutoFit/>
          </a:bodyPr>
          <a:lstStyle/>
          <a:p>
            <a:r>
              <a:rPr lang="en-GB" sz="5400" b="1" dirty="0">
                <a:solidFill>
                  <a:schemeClr val="bg1"/>
                </a:solidFill>
              </a:rPr>
              <a:t>David M. Simpson</a:t>
            </a:r>
            <a:r>
              <a:rPr lang="en-GB" sz="5400" b="1" baseline="30000" dirty="0">
                <a:solidFill>
                  <a:schemeClr val="bg1"/>
                </a:solidFill>
              </a:rPr>
              <a:t>1</a:t>
            </a:r>
            <a:r>
              <a:rPr lang="en-GB" sz="5400" b="1" dirty="0">
                <a:solidFill>
                  <a:schemeClr val="bg1"/>
                </a:solidFill>
              </a:rPr>
              <a:t>, </a:t>
            </a:r>
            <a:r>
              <a:rPr lang="en-GB" sz="5400" dirty="0">
                <a:solidFill>
                  <a:schemeClr val="bg1"/>
                </a:solidFill>
              </a:rPr>
              <a:t>Claudio </a:t>
            </a:r>
            <a:r>
              <a:rPr lang="en-GB" sz="5400" dirty="0" err="1">
                <a:solidFill>
                  <a:schemeClr val="bg1"/>
                </a:solidFill>
              </a:rPr>
              <a:t>Henriques</a:t>
            </a:r>
            <a:r>
              <a:rPr lang="en-GB" sz="5400" dirty="0">
                <a:solidFill>
                  <a:schemeClr val="bg1"/>
                </a:solidFill>
              </a:rPr>
              <a:t> Berroeta</a:t>
            </a:r>
            <a:r>
              <a:rPr lang="en-GB" sz="5400" baseline="30000" dirty="0">
                <a:solidFill>
                  <a:schemeClr val="bg1"/>
                </a:solidFill>
              </a:rPr>
              <a:t>2</a:t>
            </a:r>
            <a:r>
              <a:rPr lang="en-GB" sz="5400" dirty="0">
                <a:solidFill>
                  <a:schemeClr val="bg1"/>
                </a:solidFill>
              </a:rPr>
              <a:t>, Emmanuel Katsogridakis</a:t>
            </a:r>
            <a:r>
              <a:rPr lang="en-GB" sz="5400" baseline="30000" dirty="0">
                <a:solidFill>
                  <a:schemeClr val="bg1"/>
                </a:solidFill>
              </a:rPr>
              <a:t>3</a:t>
            </a:r>
            <a:r>
              <a:rPr lang="en-GB" sz="5400" dirty="0">
                <a:solidFill>
                  <a:schemeClr val="bg1"/>
                </a:solidFill>
              </a:rPr>
              <a:t>, </a:t>
            </a:r>
            <a:r>
              <a:rPr lang="en-GB" sz="5400" dirty="0" err="1">
                <a:solidFill>
                  <a:schemeClr val="bg1"/>
                </a:solidFill>
              </a:rPr>
              <a:t>Ronney</a:t>
            </a:r>
            <a:r>
              <a:rPr lang="en-GB" sz="5400" dirty="0">
                <a:solidFill>
                  <a:schemeClr val="bg1"/>
                </a:solidFill>
              </a:rPr>
              <a:t> B. </a:t>
            </a:r>
            <a:r>
              <a:rPr lang="en-GB" sz="5400" dirty="0" smtClean="0">
                <a:solidFill>
                  <a:schemeClr val="bg1"/>
                </a:solidFill>
              </a:rPr>
              <a:t>Panerai</a:t>
            </a:r>
            <a:r>
              <a:rPr lang="en-GB" sz="5400" baseline="30000" dirty="0" smtClean="0">
                <a:solidFill>
                  <a:schemeClr val="bg1"/>
                </a:solidFill>
              </a:rPr>
              <a:t>3</a:t>
            </a:r>
            <a:endParaRPr lang="en-GB" sz="5400" b="1" dirty="0">
              <a:solidFill>
                <a:schemeClr val="bg1"/>
              </a:solidFill>
            </a:endParaRPr>
          </a:p>
          <a:p>
            <a:r>
              <a:rPr lang="en-GB" sz="5400" baseline="30000" dirty="0">
                <a:solidFill>
                  <a:schemeClr val="bg1"/>
                </a:solidFill>
              </a:rPr>
              <a:t>1</a:t>
            </a:r>
            <a:r>
              <a:rPr lang="en-GB" sz="5400" dirty="0">
                <a:solidFill>
                  <a:schemeClr val="bg1"/>
                </a:solidFill>
              </a:rPr>
              <a:t> ISVR/FEE, University of Southampton, SO17 1BJ, </a:t>
            </a:r>
            <a:r>
              <a:rPr lang="en-GB" sz="5400" dirty="0" smtClean="0">
                <a:solidFill>
                  <a:schemeClr val="bg1"/>
                </a:solidFill>
              </a:rPr>
              <a:t>UK, ds@isvr.soton.ac.uk</a:t>
            </a:r>
          </a:p>
          <a:p>
            <a:r>
              <a:rPr lang="en-GB" sz="5400" baseline="30000" dirty="0">
                <a:solidFill>
                  <a:schemeClr val="bg1"/>
                </a:solidFill>
              </a:rPr>
              <a:t>2 </a:t>
            </a:r>
            <a:r>
              <a:rPr lang="en-GB" sz="5400" dirty="0">
                <a:solidFill>
                  <a:schemeClr val="bg1"/>
                </a:solidFill>
              </a:rPr>
              <a:t>Department of Computing, Central University, Santiago de Chile, Chile</a:t>
            </a:r>
            <a:endParaRPr lang="en-GB" sz="5400" dirty="0">
              <a:solidFill>
                <a:schemeClr val="bg1"/>
              </a:solidFill>
            </a:endParaRPr>
          </a:p>
          <a:p>
            <a:r>
              <a:rPr lang="en-GB" sz="5400" baseline="30000" dirty="0" smtClean="0">
                <a:solidFill>
                  <a:schemeClr val="bg1"/>
                </a:solidFill>
              </a:rPr>
              <a:t>3</a:t>
            </a:r>
            <a:r>
              <a:rPr lang="en-GB" sz="5400" dirty="0" smtClean="0">
                <a:solidFill>
                  <a:schemeClr val="bg1"/>
                </a:solidFill>
              </a:rPr>
              <a:t>Department </a:t>
            </a:r>
            <a:r>
              <a:rPr lang="en-GB" sz="5400" dirty="0">
                <a:solidFill>
                  <a:schemeClr val="bg1"/>
                </a:solidFill>
              </a:rPr>
              <a:t>of Cardiovascular Sciences, University of Leicester, </a:t>
            </a:r>
            <a:r>
              <a:rPr lang="en-GB" sz="5400" dirty="0" smtClean="0">
                <a:solidFill>
                  <a:schemeClr val="bg1"/>
                </a:solidFill>
              </a:rPr>
              <a:t>UK, rp9@leicester.ac.uk</a:t>
            </a:r>
            <a:endParaRPr lang="en-GB" sz="5400" dirty="0">
              <a:solidFill>
                <a:schemeClr val="bg1"/>
              </a:solidFill>
            </a:endParaRPr>
          </a:p>
        </p:txBody>
      </p:sp>
      <p:sp>
        <p:nvSpPr>
          <p:cNvPr id="7" name="Rectangle 6"/>
          <p:cNvSpPr/>
          <p:nvPr/>
        </p:nvSpPr>
        <p:spPr>
          <a:xfrm>
            <a:off x="720057" y="8208963"/>
            <a:ext cx="11881320" cy="9941183"/>
          </a:xfrm>
          <a:prstGeom prst="rect">
            <a:avLst/>
          </a:prstGeom>
          <a:ln>
            <a:noFill/>
          </a:ln>
        </p:spPr>
        <p:txBody>
          <a:bodyPr wrap="square">
            <a:spAutoFit/>
          </a:bodyPr>
          <a:lstStyle/>
          <a:p>
            <a:r>
              <a:rPr lang="en-GB" sz="3200" b="1" dirty="0" smtClean="0"/>
              <a:t>Abstract: </a:t>
            </a:r>
            <a:r>
              <a:rPr lang="en-GB" sz="3200" dirty="0" smtClean="0"/>
              <a:t>In </a:t>
            </a:r>
            <a:r>
              <a:rPr lang="en-GB" sz="3200" dirty="0"/>
              <a:t>order to quantify cerebral  </a:t>
            </a:r>
            <a:r>
              <a:rPr lang="en-GB" sz="3200" dirty="0" err="1"/>
              <a:t>autoregulation</a:t>
            </a:r>
            <a:r>
              <a:rPr lang="en-GB" sz="3200" dirty="0"/>
              <a:t> (CA), one of the most commonly used techniques is to fit a linear model to the recorded signals, with arterial blood pressure (ABP) as input and cerebral blood flow velocity (CBFV) as output. Then parameters are extracted from the model to quantify CA: for example average phase or gain in a narrow frequency band, or features of the predicted step-response. We propose an optimized method to distinguish between CA during </a:t>
            </a:r>
            <a:r>
              <a:rPr lang="en-GB" sz="3200" dirty="0" err="1"/>
              <a:t>normocapnia</a:t>
            </a:r>
            <a:r>
              <a:rPr lang="en-GB" sz="3200" dirty="0"/>
              <a:t> and </a:t>
            </a:r>
            <a:r>
              <a:rPr lang="en-GB" sz="3200" dirty="0" err="1"/>
              <a:t>hypercapnia</a:t>
            </a:r>
            <a:r>
              <a:rPr lang="en-GB" sz="3200" dirty="0"/>
              <a:t>. In 27 adults (18-55 years old) at rest, CBFV and ABP were recorded simultaneously during </a:t>
            </a:r>
            <a:r>
              <a:rPr lang="en-GB" sz="3200" dirty="0" err="1"/>
              <a:t>normocapnia</a:t>
            </a:r>
            <a:r>
              <a:rPr lang="en-GB" sz="3200" dirty="0"/>
              <a:t> and then </a:t>
            </a:r>
            <a:r>
              <a:rPr lang="en-GB" sz="3200" dirty="0" err="1"/>
              <a:t>hypercapnia</a:t>
            </a:r>
            <a:r>
              <a:rPr lang="en-GB" sz="3200" dirty="0"/>
              <a:t> induced by breathing 5% CO2 in air.  Recordings were repeated on a separate day, giving a total of 108 recordings of approximately 5 minutes each, each resampled at 1 Hz. The interrelationship between ABP and CBFV was modelled using a linear finite-impulse-response filter (7 coefficients). Multiple linear regression of these coefficients was used to predict </a:t>
            </a:r>
            <a:r>
              <a:rPr lang="en-GB" sz="3200" dirty="0" err="1"/>
              <a:t>normocapnia</a:t>
            </a:r>
            <a:r>
              <a:rPr lang="en-GB" sz="3200" dirty="0"/>
              <a:t> (1) or </a:t>
            </a:r>
            <a:r>
              <a:rPr lang="en-GB" sz="3200" dirty="0" err="1"/>
              <a:t>hypercapnia</a:t>
            </a:r>
            <a:r>
              <a:rPr lang="en-GB" sz="3200" dirty="0"/>
              <a:t> (0), achieving an area under the ROC curve of 0.91, considerably better than ARI (0.81) and slightly higher than for phase-lead at 0.1 Hz (0.88). The method provides a new, data-driven and optimized parameter for assessing </a:t>
            </a:r>
            <a:r>
              <a:rPr lang="en-GB" sz="3200" dirty="0" err="1"/>
              <a:t>autoregulation</a:t>
            </a:r>
            <a:r>
              <a:rPr lang="en-GB" sz="3200" dirty="0"/>
              <a:t>. This work is being extended to include non-linear classifiers (support vector machines). </a:t>
            </a:r>
            <a:endParaRPr lang="en-GB" sz="3200" dirty="0"/>
          </a:p>
        </p:txBody>
      </p:sp>
      <p:sp>
        <p:nvSpPr>
          <p:cNvPr id="12" name="TextBox 11"/>
          <p:cNvSpPr txBox="1"/>
          <p:nvPr/>
        </p:nvSpPr>
        <p:spPr>
          <a:xfrm>
            <a:off x="720057" y="19442211"/>
            <a:ext cx="11881320" cy="9664184"/>
          </a:xfrm>
          <a:prstGeom prst="rect">
            <a:avLst/>
          </a:prstGeom>
          <a:noFill/>
        </p:spPr>
        <p:txBody>
          <a:bodyPr wrap="square" rtlCol="0">
            <a:spAutoFit/>
          </a:bodyPr>
          <a:lstStyle/>
          <a:p>
            <a:r>
              <a:rPr lang="en-GB" sz="4800" b="1" dirty="0" smtClean="0">
                <a:solidFill>
                  <a:schemeClr val="tx2"/>
                </a:solidFill>
              </a:rPr>
              <a:t>Background</a:t>
            </a:r>
          </a:p>
          <a:p>
            <a:pPr marL="434975" indent="-434975">
              <a:buFont typeface="Arial" panose="020B0604020202020204" pitchFamily="34" charset="0"/>
              <a:buChar char="•"/>
            </a:pPr>
            <a:r>
              <a:rPr lang="en-GB" sz="3600" dirty="0" smtClean="0"/>
              <a:t>Cerebral </a:t>
            </a:r>
            <a:r>
              <a:rPr lang="en-GB" sz="3600" dirty="0" err="1" smtClean="0"/>
              <a:t>autoregulation</a:t>
            </a:r>
            <a:r>
              <a:rPr lang="en-GB" sz="3600" dirty="0" smtClean="0"/>
              <a:t>: mechanism that keeps  blood flow to the brain  approximately constant when blood pressure changes </a:t>
            </a:r>
          </a:p>
          <a:p>
            <a:pPr marL="434975" indent="-434975">
              <a:buFont typeface="Arial" panose="020B0604020202020204" pitchFamily="34" charset="0"/>
              <a:buChar char="•"/>
            </a:pPr>
            <a:r>
              <a:rPr lang="en-GB" sz="3600" dirty="0" smtClean="0"/>
              <a:t>Can be quantified from </a:t>
            </a:r>
            <a:r>
              <a:rPr lang="en-GB" sz="3600" dirty="0" smtClean="0"/>
              <a:t>dynamic response estimated from </a:t>
            </a:r>
            <a:r>
              <a:rPr lang="en-GB" sz="3600" dirty="0" smtClean="0"/>
              <a:t> </a:t>
            </a:r>
            <a:r>
              <a:rPr lang="en-GB" sz="3600" dirty="0" smtClean="0"/>
              <a:t>simultaneous recordings of blood flow and pressure</a:t>
            </a:r>
          </a:p>
          <a:p>
            <a:pPr marL="434975" indent="-434975">
              <a:buFont typeface="Arial" panose="020B0604020202020204" pitchFamily="34" charset="0"/>
              <a:buChar char="•"/>
            </a:pPr>
            <a:r>
              <a:rPr lang="en-GB" sz="3600" dirty="0" smtClean="0"/>
              <a:t>Commonly </a:t>
            </a:r>
            <a:r>
              <a:rPr lang="en-GB" sz="3600" dirty="0" smtClean="0"/>
              <a:t>a mathematical model is fitted between the input signal (arterial blood pressure) and the output (cerebral blood flow velocity). </a:t>
            </a:r>
            <a:r>
              <a:rPr lang="en-GB" sz="3600" dirty="0" err="1" smtClean="0"/>
              <a:t>Autoregulation</a:t>
            </a:r>
            <a:r>
              <a:rPr lang="en-GB" sz="3600" dirty="0" smtClean="0"/>
              <a:t> is then quantified by extracting some index from the model (e.g. phase or gain at 0.1 Hz) </a:t>
            </a:r>
          </a:p>
          <a:p>
            <a:pPr marL="434975" indent="-434975">
              <a:buFont typeface="Arial" panose="020B0604020202020204" pitchFamily="34" charset="0"/>
              <a:buChar char="•"/>
            </a:pPr>
            <a:r>
              <a:rPr lang="en-GB" sz="3600" dirty="0"/>
              <a:t>Which parameter is ‘best’ remains an open problem. </a:t>
            </a:r>
          </a:p>
          <a:p>
            <a:pPr marL="434975" indent="-434975">
              <a:buFont typeface="Arial" panose="020B0604020202020204" pitchFamily="34" charset="0"/>
              <a:buChar char="•"/>
            </a:pPr>
            <a:endParaRPr lang="en-GB" sz="1800" dirty="0" smtClean="0"/>
          </a:p>
          <a:p>
            <a:r>
              <a:rPr lang="en-GB" sz="4800" b="1" dirty="0" smtClean="0">
                <a:solidFill>
                  <a:schemeClr val="tx2"/>
                </a:solidFill>
              </a:rPr>
              <a:t>Objectives</a:t>
            </a:r>
          </a:p>
          <a:p>
            <a:pPr marL="457200" indent="-457200">
              <a:buFont typeface="Arial" panose="020B0604020202020204" pitchFamily="34" charset="0"/>
              <a:buChar char="•"/>
            </a:pPr>
            <a:r>
              <a:rPr lang="en-GB" sz="3600" dirty="0" smtClean="0"/>
              <a:t>What is the ‘optimal’ index to distinguish between </a:t>
            </a:r>
            <a:r>
              <a:rPr lang="en-GB" sz="3600" dirty="0" err="1" smtClean="0"/>
              <a:t>autoregulation</a:t>
            </a:r>
            <a:r>
              <a:rPr lang="en-GB" sz="3600" dirty="0" smtClean="0"/>
              <a:t> in </a:t>
            </a:r>
            <a:r>
              <a:rPr lang="en-GB" sz="3600" dirty="0" err="1" smtClean="0"/>
              <a:t>normo</a:t>
            </a:r>
            <a:r>
              <a:rPr lang="en-GB" sz="3600" dirty="0" smtClean="0"/>
              <a:t>- and </a:t>
            </a:r>
            <a:r>
              <a:rPr lang="en-GB" sz="3600" dirty="0" err="1" smtClean="0"/>
              <a:t>hypercapnia</a:t>
            </a:r>
            <a:r>
              <a:rPr lang="en-GB" sz="3600" dirty="0" smtClean="0"/>
              <a:t>? </a:t>
            </a:r>
          </a:p>
          <a:p>
            <a:pPr marL="1143000" indent="-1143000">
              <a:buFont typeface="Arial" panose="020B0604020202020204" pitchFamily="34" charset="0"/>
              <a:buChar char="•"/>
            </a:pPr>
            <a:endParaRPr lang="en-GB" sz="4000" dirty="0"/>
          </a:p>
        </p:txBody>
      </p:sp>
      <p:sp>
        <p:nvSpPr>
          <p:cNvPr id="14" name="TextBox 13"/>
          <p:cNvSpPr txBox="1"/>
          <p:nvPr/>
        </p:nvSpPr>
        <p:spPr>
          <a:xfrm>
            <a:off x="25644360" y="11369747"/>
            <a:ext cx="2016224" cy="1354217"/>
          </a:xfrm>
          <a:prstGeom prst="rect">
            <a:avLst/>
          </a:prstGeom>
          <a:noFill/>
          <a:ln w="38100">
            <a:solidFill>
              <a:schemeClr val="accent1"/>
            </a:solidFill>
          </a:ln>
        </p:spPr>
        <p:txBody>
          <a:bodyPr wrap="square" rtlCol="0">
            <a:spAutoFit/>
          </a:bodyPr>
          <a:lstStyle/>
          <a:p>
            <a:r>
              <a:rPr lang="en-GB" dirty="0" smtClean="0"/>
              <a:t> </a:t>
            </a:r>
            <a:endParaRPr lang="en-GB" sz="4500" dirty="0"/>
          </a:p>
        </p:txBody>
      </p:sp>
      <p:cxnSp>
        <p:nvCxnSpPr>
          <p:cNvPr id="16" name="Straight Arrow Connector 15"/>
          <p:cNvCxnSpPr>
            <a:endCxn id="14" idx="1"/>
          </p:cNvCxnSpPr>
          <p:nvPr/>
        </p:nvCxnSpPr>
        <p:spPr>
          <a:xfrm>
            <a:off x="24420224" y="12046855"/>
            <a:ext cx="122413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8308656" y="12933678"/>
            <a:ext cx="93610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Elbow Connector 18"/>
          <p:cNvCxnSpPr>
            <a:endCxn id="17" idx="0"/>
          </p:cNvCxnSpPr>
          <p:nvPr/>
        </p:nvCxnSpPr>
        <p:spPr>
          <a:xfrm>
            <a:off x="27660584" y="12032707"/>
            <a:ext cx="1116124" cy="900971"/>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24420224" y="13881913"/>
            <a:ext cx="4356484" cy="36004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38" name="Straight Arrow Connector 1037"/>
          <p:cNvCxnSpPr/>
          <p:nvPr/>
        </p:nvCxnSpPr>
        <p:spPr>
          <a:xfrm flipV="1">
            <a:off x="25932392" y="10873259"/>
            <a:ext cx="1492414" cy="25284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42" name="Straight Connector 1041"/>
          <p:cNvCxnSpPr/>
          <p:nvPr/>
        </p:nvCxnSpPr>
        <p:spPr>
          <a:xfrm>
            <a:off x="25932392" y="13413861"/>
            <a:ext cx="23762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49" name="TextBox 1048"/>
          <p:cNvSpPr txBox="1"/>
          <p:nvPr/>
        </p:nvSpPr>
        <p:spPr>
          <a:xfrm>
            <a:off x="28596688" y="12780951"/>
            <a:ext cx="379408" cy="584775"/>
          </a:xfrm>
          <a:prstGeom prst="rect">
            <a:avLst/>
          </a:prstGeom>
          <a:noFill/>
        </p:spPr>
        <p:txBody>
          <a:bodyPr wrap="square" rtlCol="0">
            <a:spAutoFit/>
          </a:bodyPr>
          <a:lstStyle/>
          <a:p>
            <a:pPr algn="ctr"/>
            <a:r>
              <a:rPr lang="en-GB" sz="3200" dirty="0" smtClean="0"/>
              <a:t>-</a:t>
            </a:r>
            <a:endParaRPr lang="en-GB" sz="3200" dirty="0"/>
          </a:p>
        </p:txBody>
      </p:sp>
      <p:sp>
        <p:nvSpPr>
          <p:cNvPr id="58" name="TextBox 57"/>
          <p:cNvSpPr txBox="1"/>
          <p:nvPr/>
        </p:nvSpPr>
        <p:spPr>
          <a:xfrm>
            <a:off x="28596688" y="13321531"/>
            <a:ext cx="389850" cy="584775"/>
          </a:xfrm>
          <a:prstGeom prst="rect">
            <a:avLst/>
          </a:prstGeom>
          <a:noFill/>
        </p:spPr>
        <p:txBody>
          <a:bodyPr wrap="none" rtlCol="0">
            <a:spAutoFit/>
          </a:bodyPr>
          <a:lstStyle/>
          <a:p>
            <a:r>
              <a:rPr lang="en-GB" sz="3200" dirty="0" smtClean="0"/>
              <a:t>+</a:t>
            </a:r>
            <a:endParaRPr lang="en-GB" sz="3200" dirty="0"/>
          </a:p>
        </p:txBody>
      </p:sp>
      <p:sp>
        <p:nvSpPr>
          <p:cNvPr id="1050" name="TextBox 1049"/>
          <p:cNvSpPr txBox="1"/>
          <p:nvPr/>
        </p:nvSpPr>
        <p:spPr>
          <a:xfrm>
            <a:off x="23628136" y="11723689"/>
            <a:ext cx="1512168" cy="646331"/>
          </a:xfrm>
          <a:prstGeom prst="rect">
            <a:avLst/>
          </a:prstGeom>
          <a:noFill/>
        </p:spPr>
        <p:txBody>
          <a:bodyPr wrap="square" rtlCol="0">
            <a:spAutoFit/>
          </a:bodyPr>
          <a:lstStyle/>
          <a:p>
            <a:r>
              <a:rPr lang="en-GB" sz="3600" dirty="0"/>
              <a:t>p</a:t>
            </a:r>
            <a:r>
              <a:rPr lang="en-GB" sz="3600" dirty="0" smtClean="0"/>
              <a:t>(</a:t>
            </a:r>
            <a:r>
              <a:rPr lang="en-GB" sz="3600" dirty="0" err="1" smtClean="0"/>
              <a:t>i</a:t>
            </a:r>
            <a:r>
              <a:rPr lang="en-GB" sz="3600" dirty="0" smtClean="0"/>
              <a:t>)</a:t>
            </a:r>
            <a:endParaRPr lang="en-GB" sz="3600" dirty="0"/>
          </a:p>
        </p:txBody>
      </p:sp>
      <p:sp>
        <p:nvSpPr>
          <p:cNvPr id="61" name="TextBox 60"/>
          <p:cNvSpPr txBox="1"/>
          <p:nvPr/>
        </p:nvSpPr>
        <p:spPr>
          <a:xfrm>
            <a:off x="23628136" y="13883654"/>
            <a:ext cx="1512168" cy="646331"/>
          </a:xfrm>
          <a:prstGeom prst="rect">
            <a:avLst/>
          </a:prstGeom>
          <a:noFill/>
        </p:spPr>
        <p:txBody>
          <a:bodyPr wrap="square" rtlCol="0">
            <a:spAutoFit/>
          </a:bodyPr>
          <a:lstStyle/>
          <a:p>
            <a:r>
              <a:rPr lang="en-GB" sz="3600" dirty="0" smtClean="0"/>
              <a:t>v(</a:t>
            </a:r>
            <a:r>
              <a:rPr lang="en-GB" sz="3600" dirty="0" err="1" smtClean="0"/>
              <a:t>i</a:t>
            </a:r>
            <a:r>
              <a:rPr lang="en-GB" sz="3600" dirty="0" smtClean="0"/>
              <a:t>)</a:t>
            </a:r>
            <a:endParaRPr lang="en-GB" sz="3600" dirty="0"/>
          </a:p>
        </p:txBody>
      </p:sp>
      <p:sp>
        <p:nvSpPr>
          <p:cNvPr id="69" name="TextBox 68"/>
          <p:cNvSpPr txBox="1"/>
          <p:nvPr/>
        </p:nvSpPr>
        <p:spPr>
          <a:xfrm>
            <a:off x="25788376" y="11709542"/>
            <a:ext cx="1512168" cy="646331"/>
          </a:xfrm>
          <a:prstGeom prst="rect">
            <a:avLst/>
          </a:prstGeom>
          <a:noFill/>
        </p:spPr>
        <p:txBody>
          <a:bodyPr wrap="square" rtlCol="0">
            <a:spAutoFit/>
          </a:bodyPr>
          <a:lstStyle/>
          <a:p>
            <a:r>
              <a:rPr lang="en-GB" sz="3600" dirty="0" smtClean="0"/>
              <a:t>h(</a:t>
            </a:r>
            <a:r>
              <a:rPr lang="en-GB" sz="3600" dirty="0" err="1" smtClean="0"/>
              <a:t>i</a:t>
            </a:r>
            <a:r>
              <a:rPr lang="en-GB" sz="3600" dirty="0" smtClean="0"/>
              <a:t>)</a:t>
            </a:r>
            <a:endParaRPr lang="en-GB" sz="3600" dirty="0"/>
          </a:p>
        </p:txBody>
      </p:sp>
      <p:sp>
        <p:nvSpPr>
          <p:cNvPr id="48" name="TextBox 47"/>
          <p:cNvSpPr txBox="1"/>
          <p:nvPr/>
        </p:nvSpPr>
        <p:spPr>
          <a:xfrm>
            <a:off x="23114545" y="8280971"/>
            <a:ext cx="9645696" cy="4124206"/>
          </a:xfrm>
          <a:prstGeom prst="rect">
            <a:avLst/>
          </a:prstGeom>
          <a:noFill/>
        </p:spPr>
        <p:txBody>
          <a:bodyPr wrap="square" rtlCol="0">
            <a:spAutoFit/>
          </a:bodyPr>
          <a:lstStyle/>
          <a:p>
            <a:pPr marL="571500" indent="-571500">
              <a:buFont typeface="Arial" panose="020B0604020202020204" pitchFamily="34" charset="0"/>
              <a:buChar char="•"/>
            </a:pPr>
            <a:r>
              <a:rPr lang="en-GB" sz="3600" dirty="0" smtClean="0"/>
              <a:t>Model input-output </a:t>
            </a:r>
            <a:r>
              <a:rPr lang="en-GB" sz="3600" dirty="0" smtClean="0"/>
              <a:t>system with </a:t>
            </a:r>
            <a:r>
              <a:rPr lang="en-GB" sz="3600" dirty="0" smtClean="0"/>
              <a:t>an FIR filter</a:t>
            </a:r>
          </a:p>
          <a:p>
            <a:pPr marL="1093788" lvl="1" indent="-571500">
              <a:buFont typeface="Arial" panose="020B0604020202020204" pitchFamily="34" charset="0"/>
              <a:buChar char="•"/>
            </a:pPr>
            <a:r>
              <a:rPr lang="en-GB" sz="3600" dirty="0" smtClean="0"/>
              <a:t>v(</a:t>
            </a:r>
            <a:r>
              <a:rPr lang="en-GB" sz="3600" dirty="0" err="1" smtClean="0"/>
              <a:t>i</a:t>
            </a:r>
            <a:r>
              <a:rPr lang="en-GB" sz="3600" dirty="0" smtClean="0"/>
              <a:t>)=h(0)p(</a:t>
            </a:r>
            <a:r>
              <a:rPr lang="en-GB" sz="3600" dirty="0" err="1" smtClean="0"/>
              <a:t>i</a:t>
            </a:r>
            <a:r>
              <a:rPr lang="en-GB" sz="3600" dirty="0" smtClean="0"/>
              <a:t>)+h(1)p(i-1</a:t>
            </a:r>
            <a:r>
              <a:rPr lang="en-GB" sz="3600" dirty="0" smtClean="0"/>
              <a:t>)+ … +  h(6)p(i-6) + e(</a:t>
            </a:r>
            <a:r>
              <a:rPr lang="en-GB" sz="3600" dirty="0" err="1" smtClean="0"/>
              <a:t>i</a:t>
            </a:r>
            <a:r>
              <a:rPr lang="en-GB" sz="3600" dirty="0" smtClean="0"/>
              <a:t>), </a:t>
            </a:r>
            <a:br>
              <a:rPr lang="en-GB" sz="3600" dirty="0" smtClean="0"/>
            </a:br>
            <a:r>
              <a:rPr lang="en-GB" sz="3600" dirty="0" smtClean="0"/>
              <a:t>where </a:t>
            </a:r>
            <a:r>
              <a:rPr lang="en-GB" sz="3600" dirty="0" err="1" smtClean="0"/>
              <a:t>i</a:t>
            </a:r>
            <a:r>
              <a:rPr lang="en-GB" sz="3600" dirty="0" smtClean="0"/>
              <a:t> is sample index</a:t>
            </a:r>
            <a:r>
              <a:rPr lang="en-GB" sz="3600" dirty="0" smtClean="0"/>
              <a:t>, v </a:t>
            </a:r>
            <a:r>
              <a:rPr lang="en-GB" sz="3600" dirty="0" smtClean="0"/>
              <a:t>is CBFV</a:t>
            </a:r>
            <a:br>
              <a:rPr lang="en-GB" sz="3600" dirty="0" smtClean="0"/>
            </a:br>
            <a:r>
              <a:rPr lang="en-GB" sz="3600" dirty="0" smtClean="0"/>
              <a:t>p is </a:t>
            </a:r>
            <a:r>
              <a:rPr lang="en-GB" sz="3600" dirty="0" smtClean="0"/>
              <a:t>ABP and h </a:t>
            </a:r>
            <a:r>
              <a:rPr lang="en-GB" sz="3600" dirty="0" smtClean="0"/>
              <a:t>is </a:t>
            </a:r>
            <a:r>
              <a:rPr lang="en-GB" sz="3600" dirty="0" smtClean="0"/>
              <a:t>the impulse </a:t>
            </a:r>
            <a:r>
              <a:rPr lang="en-GB" sz="3600" dirty="0" smtClean="0"/>
              <a:t>response</a:t>
            </a:r>
          </a:p>
          <a:p>
            <a:pPr marL="1093788" lvl="1" indent="-571500">
              <a:buFont typeface="Arial" panose="020B0604020202020204" pitchFamily="34" charset="0"/>
              <a:buChar char="•"/>
            </a:pPr>
            <a:endParaRPr lang="en-GB" sz="3600" dirty="0" smtClean="0"/>
          </a:p>
          <a:p>
            <a:endParaRPr lang="en-GB" dirty="0"/>
          </a:p>
        </p:txBody>
      </p:sp>
      <p:sp>
        <p:nvSpPr>
          <p:cNvPr id="53" name="Rectangle 52"/>
          <p:cNvSpPr/>
          <p:nvPr/>
        </p:nvSpPr>
        <p:spPr>
          <a:xfrm>
            <a:off x="13208796" y="8208963"/>
            <a:ext cx="29131885" cy="11737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3254355" y="19946267"/>
            <a:ext cx="2155334" cy="830997"/>
          </a:xfrm>
          <a:prstGeom prst="rect">
            <a:avLst/>
          </a:prstGeom>
          <a:noFill/>
        </p:spPr>
        <p:txBody>
          <a:bodyPr wrap="none" rtlCol="0">
            <a:spAutoFit/>
          </a:bodyPr>
          <a:lstStyle/>
          <a:p>
            <a:r>
              <a:rPr lang="en-GB" sz="4800" b="1" dirty="0" smtClean="0">
                <a:solidFill>
                  <a:schemeClr val="tx2"/>
                </a:solidFill>
              </a:rPr>
              <a:t>Results </a:t>
            </a:r>
            <a:endParaRPr lang="en-GB" sz="4800" b="1" dirty="0">
              <a:solidFill>
                <a:schemeClr val="tx2"/>
              </a:solidFill>
            </a:endParaRPr>
          </a:p>
        </p:txBody>
      </p:sp>
      <p:sp>
        <p:nvSpPr>
          <p:cNvPr id="54" name="TextBox 53"/>
          <p:cNvSpPr txBox="1"/>
          <p:nvPr/>
        </p:nvSpPr>
        <p:spPr>
          <a:xfrm>
            <a:off x="13297911" y="26561125"/>
            <a:ext cx="10320690" cy="3231654"/>
          </a:xfrm>
          <a:prstGeom prst="rect">
            <a:avLst/>
          </a:prstGeom>
          <a:noFill/>
        </p:spPr>
        <p:txBody>
          <a:bodyPr wrap="square" rtlCol="0">
            <a:spAutoFit/>
          </a:bodyPr>
          <a:lstStyle/>
          <a:p>
            <a:pPr marL="885825"/>
            <a:r>
              <a:rPr lang="en-GB" sz="3600" dirty="0" smtClean="0">
                <a:solidFill>
                  <a:schemeClr val="tx2"/>
                </a:solidFill>
              </a:rPr>
              <a:t>          Regression coefficients</a:t>
            </a:r>
          </a:p>
          <a:p>
            <a:pPr marL="428625" indent="-428625">
              <a:buFont typeface="Arial" panose="020B0604020202020204" pitchFamily="34" charset="0"/>
              <a:buChar char="•"/>
            </a:pPr>
            <a:endParaRPr lang="en-GB" sz="1600" dirty="0">
              <a:solidFill>
                <a:schemeClr val="tx2"/>
              </a:solidFill>
            </a:endParaRPr>
          </a:p>
          <a:p>
            <a:pPr marL="428625" indent="-428625">
              <a:buFont typeface="Arial" panose="020B0604020202020204" pitchFamily="34" charset="0"/>
              <a:buChar char="•"/>
            </a:pPr>
            <a:r>
              <a:rPr lang="en-GB" sz="3600" dirty="0" smtClean="0"/>
              <a:t>Linear regression shows weighting to ‘best’ distinguish between </a:t>
            </a:r>
            <a:r>
              <a:rPr lang="en-GB" sz="3600" dirty="0" err="1" smtClean="0"/>
              <a:t>normo</a:t>
            </a:r>
            <a:r>
              <a:rPr lang="en-GB" sz="3600" dirty="0" smtClean="0"/>
              <a:t>- and </a:t>
            </a:r>
            <a:r>
              <a:rPr lang="en-GB" sz="3600" dirty="0" err="1" smtClean="0"/>
              <a:t>hypercapnia</a:t>
            </a:r>
            <a:r>
              <a:rPr lang="en-GB" sz="3600" dirty="0" smtClean="0"/>
              <a:t>.</a:t>
            </a:r>
            <a:endParaRPr lang="en-GB" sz="3600" dirty="0"/>
          </a:p>
          <a:p>
            <a:pPr marL="428625" indent="-428625">
              <a:buFont typeface="Arial" panose="020B0604020202020204" pitchFamily="34" charset="0"/>
              <a:buChar char="•"/>
            </a:pPr>
            <a:r>
              <a:rPr lang="en-GB" sz="3600" dirty="0" smtClean="0"/>
              <a:t>Bootstrap tests show good consistency in results.</a:t>
            </a:r>
            <a:endParaRPr lang="en-GB" sz="3600" dirty="0"/>
          </a:p>
          <a:p>
            <a:pPr marL="428625" indent="-428625">
              <a:buFont typeface="Arial" panose="020B0604020202020204" pitchFamily="34" charset="0"/>
              <a:buChar char="•"/>
            </a:pPr>
            <a:endParaRPr lang="en-GB" sz="3600" dirty="0"/>
          </a:p>
        </p:txBody>
      </p:sp>
      <p:sp>
        <p:nvSpPr>
          <p:cNvPr id="82" name="TextBox 81"/>
          <p:cNvSpPr txBox="1"/>
          <p:nvPr/>
        </p:nvSpPr>
        <p:spPr>
          <a:xfrm>
            <a:off x="32978473" y="19946267"/>
            <a:ext cx="9218192" cy="12403395"/>
          </a:xfrm>
          <a:prstGeom prst="rect">
            <a:avLst/>
          </a:prstGeom>
          <a:noFill/>
        </p:spPr>
        <p:txBody>
          <a:bodyPr wrap="square" rtlCol="0">
            <a:spAutoFit/>
          </a:bodyPr>
          <a:lstStyle/>
          <a:p>
            <a:r>
              <a:rPr lang="en-GB" sz="4800" b="1" dirty="0" smtClean="0">
                <a:solidFill>
                  <a:schemeClr val="tx2"/>
                </a:solidFill>
              </a:rPr>
              <a:t>Discussion and Conclusions</a:t>
            </a:r>
          </a:p>
          <a:p>
            <a:pPr marL="457200" indent="-457200">
              <a:buFont typeface="Arial" panose="020B0604020202020204" pitchFamily="34" charset="0"/>
              <a:buChar char="•"/>
            </a:pPr>
            <a:r>
              <a:rPr lang="en-GB" sz="3600" dirty="0" smtClean="0"/>
              <a:t>Optimized method leads to improved prediction of experimental condition (area under the ROC curve)</a:t>
            </a:r>
            <a:r>
              <a:rPr lang="en-GB" sz="3600" dirty="0"/>
              <a:t> </a:t>
            </a:r>
            <a:endParaRPr lang="en-GB" sz="3600" dirty="0" smtClean="0"/>
          </a:p>
          <a:p>
            <a:pPr marL="457200" indent="-457200">
              <a:buFont typeface="Arial" panose="020B0604020202020204" pitchFamily="34" charset="0"/>
              <a:buChar char="•"/>
            </a:pPr>
            <a:r>
              <a:rPr lang="en-GB" sz="3600" dirty="0" smtClean="0"/>
              <a:t>Further </a:t>
            </a:r>
            <a:r>
              <a:rPr lang="en-GB" sz="3600" dirty="0"/>
              <a:t>statistical analysis (e.g. cross-validation) is required to remove bias in performance measure </a:t>
            </a:r>
            <a:endParaRPr lang="en-GB" sz="3600" dirty="0" smtClean="0"/>
          </a:p>
          <a:p>
            <a:pPr marL="457200" indent="-457200">
              <a:buFont typeface="Arial" panose="020B0604020202020204" pitchFamily="34" charset="0"/>
              <a:buChar char="•"/>
            </a:pPr>
            <a:r>
              <a:rPr lang="en-GB" sz="3600" dirty="0" smtClean="0"/>
              <a:t>The weights (c(k)) can be interpreted as the (time-reversed) optimal input.</a:t>
            </a:r>
          </a:p>
          <a:p>
            <a:pPr marL="457200" indent="-457200">
              <a:buFont typeface="Arial" panose="020B0604020202020204" pitchFamily="34" charset="0"/>
              <a:buChar char="•"/>
            </a:pPr>
            <a:r>
              <a:rPr lang="en-GB" sz="3600" dirty="0" smtClean="0"/>
              <a:t>The use of </a:t>
            </a:r>
            <a:r>
              <a:rPr lang="en-GB" sz="3600" dirty="0" err="1" smtClean="0"/>
              <a:t>hypercapnia</a:t>
            </a:r>
            <a:r>
              <a:rPr lang="en-GB" sz="3600" dirty="0" smtClean="0"/>
              <a:t> as a proxy for impaired </a:t>
            </a:r>
            <a:r>
              <a:rPr lang="en-GB" sz="3600" dirty="0" err="1" smtClean="0"/>
              <a:t>autoregulation</a:t>
            </a:r>
            <a:r>
              <a:rPr lang="en-GB" sz="3600" dirty="0" smtClean="0"/>
              <a:t> is open to question.</a:t>
            </a:r>
          </a:p>
          <a:p>
            <a:pPr marL="457200" indent="-457200">
              <a:buFont typeface="Arial" panose="020B0604020202020204" pitchFamily="34" charset="0"/>
              <a:buChar char="•"/>
            </a:pPr>
            <a:r>
              <a:rPr lang="en-GB" sz="3600" dirty="0" smtClean="0"/>
              <a:t>The method presented can be used with alternative outcome measures (e.g. clinical outcome). </a:t>
            </a:r>
          </a:p>
          <a:p>
            <a:pPr marL="457200" indent="-457200">
              <a:buFont typeface="Arial" panose="020B0604020202020204" pitchFamily="34" charset="0"/>
              <a:buChar char="•"/>
            </a:pPr>
            <a:r>
              <a:rPr lang="en-GB" sz="3600" dirty="0" smtClean="0"/>
              <a:t>The method provides an optimized link between mathematical modelling and clinical inference. </a:t>
            </a:r>
          </a:p>
          <a:p>
            <a:pPr marL="457200" indent="-457200">
              <a:buFont typeface="Arial" panose="020B0604020202020204" pitchFamily="34" charset="0"/>
              <a:buChar char="•"/>
            </a:pPr>
            <a:endParaRPr lang="en-GB" sz="3600" dirty="0" smtClean="0"/>
          </a:p>
          <a:p>
            <a:pPr marL="457200" indent="-457200">
              <a:buFont typeface="Arial" panose="020B0604020202020204" pitchFamily="34" charset="0"/>
              <a:buChar char="•"/>
            </a:pPr>
            <a:endParaRPr lang="en-GB" sz="3600" dirty="0" smtClean="0"/>
          </a:p>
          <a:p>
            <a:pPr marL="457200" indent="-457200">
              <a:buFont typeface="Arial" panose="020B0604020202020204" pitchFamily="34" charset="0"/>
              <a:buChar char="•"/>
            </a:pPr>
            <a:endParaRPr lang="en-GB" sz="3600" dirty="0" smtClean="0"/>
          </a:p>
          <a:p>
            <a:pPr marL="457200" indent="-457200">
              <a:buFont typeface="Arial" panose="020B0604020202020204" pitchFamily="34" charset="0"/>
              <a:buChar char="•"/>
            </a:pPr>
            <a:endParaRPr lang="en-GB" sz="2000" dirty="0" smtClean="0"/>
          </a:p>
          <a:p>
            <a:r>
              <a:rPr lang="en-GB" sz="4800" b="1" dirty="0" smtClean="0">
                <a:solidFill>
                  <a:schemeClr val="tx2"/>
                </a:solidFill>
              </a:rPr>
              <a:t> </a:t>
            </a:r>
            <a:endParaRPr lang="en-GB" sz="4800" b="1" dirty="0">
              <a:solidFill>
                <a:schemeClr val="tx2"/>
              </a:solidFill>
            </a:endParaRPr>
          </a:p>
        </p:txBody>
      </p:sp>
      <p:sp>
        <p:nvSpPr>
          <p:cNvPr id="104" name="TextBox 103"/>
          <p:cNvSpPr txBox="1"/>
          <p:nvPr/>
        </p:nvSpPr>
        <p:spPr>
          <a:xfrm>
            <a:off x="27948616" y="11349502"/>
            <a:ext cx="2518105" cy="1200329"/>
          </a:xfrm>
          <a:prstGeom prst="rect">
            <a:avLst/>
          </a:prstGeom>
          <a:noFill/>
        </p:spPr>
        <p:txBody>
          <a:bodyPr wrap="square" rtlCol="0">
            <a:spAutoFit/>
          </a:bodyPr>
          <a:lstStyle/>
          <a:p>
            <a:pPr algn="ctr"/>
            <a:r>
              <a:rPr lang="en-GB" sz="3600" dirty="0" smtClean="0"/>
              <a:t>estimated </a:t>
            </a:r>
          </a:p>
          <a:p>
            <a:pPr algn="ctr"/>
            <a:r>
              <a:rPr lang="en-GB" sz="3600" dirty="0" smtClean="0"/>
              <a:t>v(</a:t>
            </a:r>
            <a:r>
              <a:rPr lang="en-GB" sz="3600" dirty="0" err="1" smtClean="0"/>
              <a:t>i</a:t>
            </a:r>
            <a:r>
              <a:rPr lang="en-GB" sz="3600" dirty="0" smtClean="0"/>
              <a:t>)</a:t>
            </a:r>
            <a:endParaRPr lang="en-GB" sz="3600" dirty="0"/>
          </a:p>
        </p:txBody>
      </p:sp>
      <p:sp>
        <p:nvSpPr>
          <p:cNvPr id="15" name="TextBox 14"/>
          <p:cNvSpPr txBox="1"/>
          <p:nvPr/>
        </p:nvSpPr>
        <p:spPr>
          <a:xfrm>
            <a:off x="29655423" y="13058864"/>
            <a:ext cx="2731069" cy="646331"/>
          </a:xfrm>
          <a:prstGeom prst="rect">
            <a:avLst/>
          </a:prstGeom>
          <a:noFill/>
        </p:spPr>
        <p:txBody>
          <a:bodyPr wrap="none" rtlCol="0">
            <a:spAutoFit/>
          </a:bodyPr>
          <a:lstStyle/>
          <a:p>
            <a:r>
              <a:rPr lang="en-GB" sz="3600" dirty="0"/>
              <a:t>Minimize </a:t>
            </a:r>
            <a:r>
              <a:rPr lang="en-GB" sz="3600" dirty="0" smtClean="0"/>
              <a:t>e(</a:t>
            </a:r>
            <a:r>
              <a:rPr lang="en-GB" sz="3600" dirty="0" err="1" smtClean="0"/>
              <a:t>i</a:t>
            </a:r>
            <a:r>
              <a:rPr lang="en-GB" sz="3600" dirty="0" smtClean="0"/>
              <a:t>) </a:t>
            </a:r>
            <a:endParaRPr lang="en-GB" sz="3600" dirty="0"/>
          </a:p>
        </p:txBody>
      </p:sp>
      <p:sp>
        <p:nvSpPr>
          <p:cNvPr id="117" name="Rectangle 116"/>
          <p:cNvSpPr/>
          <p:nvPr/>
        </p:nvSpPr>
        <p:spPr>
          <a:xfrm>
            <a:off x="13208796" y="19946267"/>
            <a:ext cx="29131885" cy="9793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504032" y="19442211"/>
            <a:ext cx="12313369" cy="10297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541464" y="8208963"/>
            <a:ext cx="12313369" cy="994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2228" y="12718848"/>
            <a:ext cx="8300150" cy="614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34457" y="12513989"/>
            <a:ext cx="8751566" cy="620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130"/>
          <p:cNvSpPr txBox="1"/>
          <p:nvPr/>
        </p:nvSpPr>
        <p:spPr>
          <a:xfrm flipH="1">
            <a:off x="23114545" y="14878878"/>
            <a:ext cx="8496944" cy="5632311"/>
          </a:xfrm>
          <a:prstGeom prst="rect">
            <a:avLst/>
          </a:prstGeom>
          <a:noFill/>
        </p:spPr>
        <p:txBody>
          <a:bodyPr wrap="square" rtlCol="0">
            <a:spAutoFit/>
          </a:bodyPr>
          <a:lstStyle/>
          <a:p>
            <a:r>
              <a:rPr lang="en-GB" sz="3600" dirty="0" smtClean="0"/>
              <a:t>V(f)=H(f).P(f)+E(f</a:t>
            </a:r>
            <a:r>
              <a:rPr lang="en-GB" sz="3600" dirty="0" smtClean="0"/>
              <a:t>) </a:t>
            </a:r>
            <a:r>
              <a:rPr lang="en-GB" sz="3600" dirty="0" smtClean="0">
                <a:sym typeface="Wingdings"/>
              </a:rPr>
              <a:t> </a:t>
            </a:r>
            <a:r>
              <a:rPr lang="en-GB" sz="3600" dirty="0"/>
              <a:t>H(f)=|H(f)|e</a:t>
            </a:r>
            <a:r>
              <a:rPr lang="en-GB" sz="3600" baseline="30000" dirty="0"/>
              <a:t>-j</a:t>
            </a:r>
            <a:r>
              <a:rPr lang="en-GB" sz="3600" baseline="30000" dirty="0">
                <a:sym typeface="Symbol"/>
              </a:rPr>
              <a:t>(f</a:t>
            </a:r>
            <a:r>
              <a:rPr lang="en-GB" sz="3600" baseline="30000" dirty="0" smtClean="0">
                <a:sym typeface="Symbol"/>
              </a:rPr>
              <a:t>)</a:t>
            </a:r>
          </a:p>
          <a:p>
            <a:endParaRPr lang="en-GB" sz="3600" dirty="0" smtClean="0"/>
          </a:p>
          <a:p>
            <a:pPr marL="571500" indent="-571500">
              <a:buFont typeface="Arial" panose="020B0604020202020204" pitchFamily="34" charset="0"/>
              <a:buChar char="•"/>
            </a:pPr>
            <a:r>
              <a:rPr lang="en-GB" sz="3600" dirty="0" smtClean="0"/>
              <a:t>Estimate </a:t>
            </a:r>
            <a:r>
              <a:rPr lang="en-GB" sz="3600" dirty="0" err="1" smtClean="0"/>
              <a:t>autoregulation</a:t>
            </a:r>
            <a:r>
              <a:rPr lang="en-GB" sz="3600" dirty="0" smtClean="0"/>
              <a:t> from </a:t>
            </a:r>
          </a:p>
          <a:p>
            <a:pPr marL="1162050" lvl="1" indent="-571500">
              <a:buFont typeface="Arial" panose="020B0604020202020204" pitchFamily="34" charset="0"/>
              <a:buChar char="•"/>
            </a:pPr>
            <a:r>
              <a:rPr lang="en-GB" sz="3600" dirty="0" smtClean="0"/>
              <a:t>Phase at 0.1 Hz</a:t>
            </a:r>
          </a:p>
          <a:p>
            <a:pPr marL="1171575" lvl="1" indent="-571500">
              <a:buFont typeface="Arial" panose="020B0604020202020204" pitchFamily="34" charset="0"/>
              <a:buChar char="•"/>
            </a:pPr>
            <a:r>
              <a:rPr lang="en-GB" sz="3600" dirty="0" smtClean="0"/>
              <a:t>ARI (from best-fit </a:t>
            </a:r>
            <a:r>
              <a:rPr lang="en-GB" sz="3600" dirty="0" err="1" smtClean="0"/>
              <a:t>Tiecks</a:t>
            </a:r>
            <a:r>
              <a:rPr lang="en-GB" sz="3600" dirty="0" smtClean="0"/>
              <a:t>’ model)</a:t>
            </a:r>
          </a:p>
          <a:p>
            <a:pPr marL="1171575" lvl="1" indent="-571500">
              <a:buFont typeface="Arial" panose="020B0604020202020204" pitchFamily="34" charset="0"/>
              <a:buChar char="•"/>
            </a:pPr>
            <a:r>
              <a:rPr lang="en-GB" sz="3600" dirty="0" smtClean="0"/>
              <a:t>Optimized method</a:t>
            </a:r>
            <a:endParaRPr lang="en-GB" sz="3600" dirty="0"/>
          </a:p>
          <a:p>
            <a:pPr marL="571500" indent="-571500">
              <a:buFont typeface="Arial" panose="020B0604020202020204" pitchFamily="34" charset="0"/>
              <a:buChar char="•"/>
            </a:pPr>
            <a:r>
              <a:rPr lang="en-GB" sz="3600" dirty="0"/>
              <a:t>In the absence of a gold-standard measure for </a:t>
            </a:r>
            <a:r>
              <a:rPr lang="en-GB" sz="3600" dirty="0" err="1"/>
              <a:t>autoregulation</a:t>
            </a:r>
            <a:r>
              <a:rPr lang="en-GB" sz="3600" dirty="0"/>
              <a:t>, </a:t>
            </a:r>
            <a:r>
              <a:rPr lang="en-GB" sz="3600" dirty="0" err="1"/>
              <a:t>hypercapnia</a:t>
            </a:r>
            <a:r>
              <a:rPr lang="en-GB" sz="3600" dirty="0"/>
              <a:t> is often </a:t>
            </a:r>
            <a:r>
              <a:rPr lang="en-GB" sz="3600" dirty="0" smtClean="0"/>
              <a:t>used to provoke impairment</a:t>
            </a:r>
            <a:r>
              <a:rPr lang="en-GB" sz="3600" dirty="0"/>
              <a:t>. </a:t>
            </a:r>
          </a:p>
          <a:p>
            <a:endParaRPr lang="en-GB" sz="3600" dirty="0" smtClean="0"/>
          </a:p>
        </p:txBody>
      </p:sp>
      <p:pic>
        <p:nvPicPr>
          <p:cNvPr id="104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54355" y="20279925"/>
            <a:ext cx="8727904" cy="64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 name="TextBox 136"/>
          <p:cNvSpPr txBox="1"/>
          <p:nvPr/>
        </p:nvSpPr>
        <p:spPr>
          <a:xfrm>
            <a:off x="23258561" y="26539059"/>
            <a:ext cx="10320690" cy="3170099"/>
          </a:xfrm>
          <a:prstGeom prst="rect">
            <a:avLst/>
          </a:prstGeom>
          <a:noFill/>
        </p:spPr>
        <p:txBody>
          <a:bodyPr wrap="square" rtlCol="0">
            <a:spAutoFit/>
          </a:bodyPr>
          <a:lstStyle/>
          <a:p>
            <a:pPr marL="1343025"/>
            <a:r>
              <a:rPr lang="en-GB" sz="3600" dirty="0" smtClean="0">
                <a:solidFill>
                  <a:schemeClr val="tx2"/>
                </a:solidFill>
              </a:rPr>
              <a:t>ROC curves for </a:t>
            </a:r>
            <a:r>
              <a:rPr lang="en-GB" sz="3600" dirty="0" err="1" smtClean="0">
                <a:solidFill>
                  <a:schemeClr val="tx2"/>
                </a:solidFill>
              </a:rPr>
              <a:t>autoregulation</a:t>
            </a:r>
            <a:r>
              <a:rPr lang="en-GB" sz="3600" dirty="0" smtClean="0">
                <a:solidFill>
                  <a:schemeClr val="tx2"/>
                </a:solidFill>
              </a:rPr>
              <a:t> measures</a:t>
            </a:r>
          </a:p>
          <a:p>
            <a:pPr marL="428625" indent="-428625">
              <a:buFont typeface="Arial" panose="020B0604020202020204" pitchFamily="34" charset="0"/>
              <a:buChar char="•"/>
            </a:pPr>
            <a:endParaRPr lang="en-GB" sz="2000" dirty="0">
              <a:solidFill>
                <a:schemeClr val="tx2"/>
              </a:solidFill>
            </a:endParaRPr>
          </a:p>
          <a:p>
            <a:pPr marL="428625" indent="-428625">
              <a:buFont typeface="Arial" panose="020B0604020202020204" pitchFamily="34" charset="0"/>
              <a:buChar char="•"/>
            </a:pPr>
            <a:r>
              <a:rPr lang="en-GB" sz="3600" dirty="0" smtClean="0"/>
              <a:t>Optimized method gives highest area under ROC curve </a:t>
            </a:r>
          </a:p>
          <a:p>
            <a:pPr marL="428625" indent="-428625">
              <a:buFont typeface="Arial" panose="020B0604020202020204" pitchFamily="34" charset="0"/>
              <a:buChar char="•"/>
            </a:pPr>
            <a:r>
              <a:rPr lang="en-GB" sz="3600" dirty="0" smtClean="0"/>
              <a:t>Nonlinear methods  (e.g. neural networks) did not yield  major improvements</a:t>
            </a:r>
            <a:endParaRPr lang="en-GB" sz="3600" dirty="0"/>
          </a:p>
        </p:txBody>
      </p:sp>
      <p:pic>
        <p:nvPicPr>
          <p:cNvPr id="104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0879" y="20279925"/>
            <a:ext cx="8727905" cy="64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 name="TextBox 138"/>
          <p:cNvSpPr txBox="1"/>
          <p:nvPr/>
        </p:nvSpPr>
        <p:spPr>
          <a:xfrm>
            <a:off x="26598466" y="22704642"/>
            <a:ext cx="10320690" cy="2862322"/>
          </a:xfrm>
          <a:prstGeom prst="rect">
            <a:avLst/>
          </a:prstGeom>
          <a:noFill/>
        </p:spPr>
        <p:txBody>
          <a:bodyPr wrap="square" rtlCol="0">
            <a:spAutoFit/>
          </a:bodyPr>
          <a:lstStyle/>
          <a:p>
            <a:r>
              <a:rPr lang="en-GB" sz="3600" dirty="0" smtClean="0"/>
              <a:t>Area under the ROC curve</a:t>
            </a:r>
          </a:p>
          <a:p>
            <a:pPr marL="571500" indent="-571500">
              <a:buFont typeface="Arial" panose="020B0604020202020204" pitchFamily="34" charset="0"/>
              <a:buChar char="•"/>
            </a:pPr>
            <a:r>
              <a:rPr lang="en-GB" sz="3600" dirty="0"/>
              <a:t>Optimized: </a:t>
            </a:r>
            <a:r>
              <a:rPr lang="en-GB" sz="3600" dirty="0" smtClean="0"/>
              <a:t>0.91</a:t>
            </a:r>
          </a:p>
          <a:p>
            <a:pPr marL="571500" indent="-571500">
              <a:buFont typeface="Arial" panose="020B0604020202020204" pitchFamily="34" charset="0"/>
              <a:buChar char="•"/>
            </a:pPr>
            <a:r>
              <a:rPr lang="en-GB" sz="3600" dirty="0" smtClean="0"/>
              <a:t>ARI: 0.81</a:t>
            </a:r>
          </a:p>
          <a:p>
            <a:pPr marL="571500" indent="-571500">
              <a:buFont typeface="Arial" panose="020B0604020202020204" pitchFamily="34" charset="0"/>
              <a:buChar char="•"/>
            </a:pPr>
            <a:r>
              <a:rPr lang="en-GB" sz="3600" dirty="0" smtClean="0"/>
              <a:t>Phase: 0.88</a:t>
            </a:r>
            <a:endParaRPr lang="en-GB" sz="3600" dirty="0"/>
          </a:p>
          <a:p>
            <a:pPr marL="428625" indent="-428625">
              <a:buFont typeface="Arial" panose="020B0604020202020204" pitchFamily="34" charset="0"/>
              <a:buChar char="•"/>
            </a:pPr>
            <a:endParaRPr lang="en-GB" sz="3600" dirty="0"/>
          </a:p>
        </p:txBody>
      </p:sp>
      <p:sp>
        <p:nvSpPr>
          <p:cNvPr id="47" name="Rectangle 46"/>
          <p:cNvSpPr/>
          <p:nvPr/>
        </p:nvSpPr>
        <p:spPr>
          <a:xfrm>
            <a:off x="42312244" y="0"/>
            <a:ext cx="2548717" cy="6801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779841" y="4608564"/>
            <a:ext cx="9449690" cy="2579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668273" y="5904707"/>
            <a:ext cx="3677636" cy="1468295"/>
          </a:xfrm>
          <a:prstGeom prst="rect">
            <a:avLst/>
          </a:prstGeom>
        </p:spPr>
      </p:pic>
      <p:sp>
        <p:nvSpPr>
          <p:cNvPr id="8" name="TextBox 7"/>
          <p:cNvSpPr txBox="1"/>
          <p:nvPr/>
        </p:nvSpPr>
        <p:spPr>
          <a:xfrm>
            <a:off x="32760241" y="6264747"/>
            <a:ext cx="5620000" cy="923330"/>
          </a:xfrm>
          <a:prstGeom prst="rect">
            <a:avLst/>
          </a:prstGeom>
          <a:noFill/>
        </p:spPr>
        <p:txBody>
          <a:bodyPr wrap="none" rtlCol="0">
            <a:spAutoFit/>
          </a:bodyPr>
          <a:lstStyle/>
          <a:p>
            <a:r>
              <a:rPr lang="en-GB" sz="5400" dirty="0">
                <a:solidFill>
                  <a:schemeClr val="bg1"/>
                </a:solidFill>
              </a:rPr>
              <a:t>Acknowledgement:</a:t>
            </a:r>
          </a:p>
        </p:txBody>
      </p:sp>
      <p:sp>
        <p:nvSpPr>
          <p:cNvPr id="52" name="Rectangle 51"/>
          <p:cNvSpPr/>
          <p:nvPr/>
        </p:nvSpPr>
        <p:spPr>
          <a:xfrm>
            <a:off x="34995865" y="1944266"/>
            <a:ext cx="9865096" cy="30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p:cNvSpPr/>
          <p:nvPr/>
        </p:nvSpPr>
        <p:spPr>
          <a:xfrm>
            <a:off x="29847292" y="2096612"/>
            <a:ext cx="7071863" cy="2664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1" name="Picture 9" descr="D:\new Ppt 97 templates\biglogoblugrad.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60202" y="4349482"/>
            <a:ext cx="5952042" cy="141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local\current\Admin\Logos\University of Southampton 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27913" y="143273"/>
            <a:ext cx="6953838" cy="180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154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4776</TotalTime>
  <Words>730</Words>
  <Application>Microsoft Office PowerPoint</Application>
  <PresentationFormat>Custom</PresentationFormat>
  <Paragraphs>94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Simpson D.M.</dc:creator>
  <cp:lastModifiedBy>Simpson D.M.</cp:lastModifiedBy>
  <cp:revision>56</cp:revision>
  <cp:lastPrinted>2014-04-14T16:48:52Z</cp:lastPrinted>
  <dcterms:created xsi:type="dcterms:W3CDTF">2014-04-10T11:45:38Z</dcterms:created>
  <dcterms:modified xsi:type="dcterms:W3CDTF">2014-04-14T17:16:18Z</dcterms:modified>
</cp:coreProperties>
</file>