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82" r:id="rId4"/>
    <p:sldId id="286" r:id="rId5"/>
    <p:sldId id="287" r:id="rId6"/>
    <p:sldId id="283" r:id="rId7"/>
    <p:sldId id="289" r:id="rId8"/>
    <p:sldId id="259" r:id="rId9"/>
    <p:sldId id="285" r:id="rId10"/>
    <p:sldId id="284" r:id="rId11"/>
    <p:sldId id="260" r:id="rId12"/>
    <p:sldId id="290" r:id="rId13"/>
    <p:sldId id="291" r:id="rId14"/>
    <p:sldId id="292" r:id="rId15"/>
    <p:sldId id="281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 autoAdjust="0"/>
  </p:normalViewPr>
  <p:slideViewPr>
    <p:cSldViewPr snapToGrid="0" snapToObjects="1">
      <p:cViewPr varScale="1">
        <p:scale>
          <a:sx n="100" d="100"/>
          <a:sy n="100" d="100"/>
        </p:scale>
        <p:origin x="-13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B851-37DE-4F2E-8B39-E0EEB49AED48}" type="datetimeFigureOut">
              <a:rPr lang="es-CL" smtClean="0"/>
              <a:pPr/>
              <a:t>27-09-12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93901-6C43-4570-ABDF-A6BDE3496185}" type="slidenum">
              <a:rPr lang="es-CL" smtClean="0"/>
              <a:pPr/>
              <a:t>‹Nr.›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177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6B80318-8354-41FC-8EEC-5698F430F488}" type="datetime1">
              <a:rPr lang="en-US" smtClean="0"/>
              <a:pPr/>
              <a:t>27-09-12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14898A9-1AE3-42F5-AE4D-5400A6C7CFA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366FF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3366F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3366F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3366F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3366F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file:///\\localhost\Users\claudiohenriquez\Downloads\Macintosh%20HD:Users:claudiohenriquez:Downloads:Tesis%20Claudio%20Henriquez.doc!OLE_LINK2" TargetMode="External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3400" y="1113955"/>
            <a:ext cx="7523748" cy="470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solidFill>
                  <a:srgbClr val="3366FF"/>
                </a:solidFill>
              </a:rPr>
              <a:t>Terceras </a:t>
            </a:r>
            <a:r>
              <a:rPr lang="es-CL" sz="2400" dirty="0">
                <a:solidFill>
                  <a:srgbClr val="3366FF"/>
                </a:solidFill>
              </a:rPr>
              <a:t>Jornadas Chilenas de Ingeniería Biomédica</a:t>
            </a:r>
            <a:r>
              <a:rPr lang="es-CL" sz="2400" dirty="0" smtClean="0">
                <a:solidFill>
                  <a:srgbClr val="3366FF"/>
                </a:solidFill>
              </a:rPr>
              <a:t>:</a:t>
            </a:r>
          </a:p>
          <a:p>
            <a:r>
              <a:rPr lang="es-ES_tradnl" sz="2800" b="1" cap="all" dirty="0">
                <a:solidFill>
                  <a:schemeClr val="accent6">
                    <a:lumMod val="75000"/>
                  </a:schemeClr>
                </a:solidFill>
              </a:rPr>
              <a:t>Producto Resistencia-</a:t>
            </a:r>
            <a:r>
              <a:rPr lang="es-ES_tradnl" sz="2800" b="1" cap="all" dirty="0" err="1">
                <a:solidFill>
                  <a:schemeClr val="accent6">
                    <a:lumMod val="75000"/>
                  </a:schemeClr>
                </a:solidFill>
              </a:rPr>
              <a:t>Area</a:t>
            </a:r>
            <a:r>
              <a:rPr lang="es-ES_tradnl" sz="2800" b="1" cap="all" dirty="0">
                <a:solidFill>
                  <a:schemeClr val="accent6">
                    <a:lumMod val="75000"/>
                  </a:schemeClr>
                </a:solidFill>
              </a:rPr>
              <a:t> para evaluar  la influencia de </a:t>
            </a:r>
            <a:r>
              <a:rPr lang="es-ES_tradnl" sz="2800" b="1" cap="all" dirty="0" err="1">
                <a:solidFill>
                  <a:schemeClr val="accent6">
                    <a:lumMod val="75000"/>
                  </a:schemeClr>
                </a:solidFill>
              </a:rPr>
              <a:t>estimulos</a:t>
            </a:r>
            <a:r>
              <a:rPr lang="es-ES_tradnl" sz="2800" b="1" cap="all" dirty="0">
                <a:solidFill>
                  <a:schemeClr val="accent6">
                    <a:lumMod val="75000"/>
                  </a:schemeClr>
                </a:solidFill>
              </a:rPr>
              <a:t> SONOROS en hemodinámica cerebral</a:t>
            </a:r>
          </a:p>
          <a:p>
            <a:r>
              <a:rPr lang="es-ES" sz="2000" dirty="0">
                <a:solidFill>
                  <a:srgbClr val="3366FF"/>
                </a:solidFill>
              </a:rPr>
              <a:t>Max Chacón</a:t>
            </a:r>
            <a:r>
              <a:rPr lang="es-ES" sz="2000" baseline="30000" dirty="0">
                <a:solidFill>
                  <a:srgbClr val="3366FF"/>
                </a:solidFill>
              </a:rPr>
              <a:t>1</a:t>
            </a:r>
            <a:r>
              <a:rPr lang="es-ES" sz="2000" dirty="0">
                <a:solidFill>
                  <a:srgbClr val="3366FF"/>
                </a:solidFill>
              </a:rPr>
              <a:t>, Claudio Henríquez</a:t>
            </a:r>
            <a:r>
              <a:rPr lang="es-ES" sz="2000" baseline="30000" dirty="0">
                <a:solidFill>
                  <a:srgbClr val="3366FF"/>
                </a:solidFill>
              </a:rPr>
              <a:t>2</a:t>
            </a:r>
            <a:r>
              <a:rPr lang="es-ES" sz="2000" dirty="0">
                <a:solidFill>
                  <a:srgbClr val="3366FF"/>
                </a:solidFill>
              </a:rPr>
              <a:t> y Jean Landerretche</a:t>
            </a:r>
            <a:r>
              <a:rPr lang="es-ES" sz="2000" baseline="30000" dirty="0">
                <a:solidFill>
                  <a:srgbClr val="3366FF"/>
                </a:solidFill>
              </a:rPr>
              <a:t>3  </a:t>
            </a:r>
            <a:endParaRPr lang="es-ES" sz="2000" baseline="30000" dirty="0" smtClean="0">
              <a:solidFill>
                <a:srgbClr val="3366FF"/>
              </a:solidFill>
            </a:endParaRPr>
          </a:p>
          <a:p>
            <a:endParaRPr lang="es-ES" sz="2000" baseline="30000" dirty="0" smtClean="0">
              <a:solidFill>
                <a:srgbClr val="3366FF"/>
              </a:solidFill>
            </a:endParaRPr>
          </a:p>
          <a:p>
            <a:endParaRPr lang="es-ES" sz="2000" baseline="30000" dirty="0">
              <a:solidFill>
                <a:srgbClr val="3366FF"/>
              </a:solidFill>
            </a:endParaRPr>
          </a:p>
          <a:p>
            <a:endParaRPr lang="es-ES" sz="2000" baseline="30000" dirty="0">
              <a:solidFill>
                <a:srgbClr val="3366FF"/>
              </a:solidFill>
            </a:endParaRPr>
          </a:p>
          <a:p>
            <a:endParaRPr lang="es-ES_tradnl" sz="2000" dirty="0">
              <a:solidFill>
                <a:srgbClr val="3366FF"/>
              </a:solidFill>
            </a:endParaRPr>
          </a:p>
          <a:p>
            <a:pPr algn="r"/>
            <a:r>
              <a:rPr lang="es-ES" sz="1600" baseline="30000" dirty="0">
                <a:solidFill>
                  <a:srgbClr val="3366FF"/>
                </a:solidFill>
              </a:rPr>
              <a:t>1</a:t>
            </a:r>
            <a:r>
              <a:rPr lang="es-ES" sz="1600" i="1" dirty="0">
                <a:solidFill>
                  <a:srgbClr val="3366FF"/>
                </a:solidFill>
              </a:rPr>
              <a:t>Depto de Ingeniería Informática, Facultad de Ingeniería, </a:t>
            </a:r>
            <a:endParaRPr lang="es-ES" sz="1600" i="1" dirty="0" smtClean="0">
              <a:solidFill>
                <a:srgbClr val="3366FF"/>
              </a:solidFill>
            </a:endParaRPr>
          </a:p>
          <a:p>
            <a:pPr algn="r"/>
            <a:r>
              <a:rPr lang="es-ES" sz="1600" i="1" dirty="0" smtClean="0">
                <a:solidFill>
                  <a:srgbClr val="3366FF"/>
                </a:solidFill>
              </a:rPr>
              <a:t>Universidad </a:t>
            </a:r>
            <a:r>
              <a:rPr lang="es-ES" sz="1600" i="1" dirty="0">
                <a:solidFill>
                  <a:srgbClr val="3366FF"/>
                </a:solidFill>
              </a:rPr>
              <a:t>de Santiago de Chile, Santiago, Chile.</a:t>
            </a:r>
            <a:endParaRPr lang="es-ES_tradnl" sz="1600" i="1" dirty="0">
              <a:solidFill>
                <a:srgbClr val="3366FF"/>
              </a:solidFill>
            </a:endParaRPr>
          </a:p>
          <a:p>
            <a:pPr algn="r"/>
            <a:r>
              <a:rPr lang="es-ES_tradnl" sz="1600" i="1" baseline="30000" dirty="0">
                <a:solidFill>
                  <a:srgbClr val="3366FF"/>
                </a:solidFill>
              </a:rPr>
              <a:t>2</a:t>
            </a:r>
            <a:r>
              <a:rPr lang="es-ES" sz="1600" i="1" dirty="0">
                <a:solidFill>
                  <a:srgbClr val="3366FF"/>
                </a:solidFill>
              </a:rPr>
              <a:t>Escuela de Ingeniería Civil en Computación e Informática </a:t>
            </a:r>
            <a:endParaRPr lang="es-ES" sz="1600" i="1" dirty="0" smtClean="0">
              <a:solidFill>
                <a:srgbClr val="3366FF"/>
              </a:solidFill>
            </a:endParaRPr>
          </a:p>
          <a:p>
            <a:pPr algn="r"/>
            <a:r>
              <a:rPr lang="es-ES" sz="1600" i="1" dirty="0" smtClean="0">
                <a:solidFill>
                  <a:srgbClr val="3366FF"/>
                </a:solidFill>
              </a:rPr>
              <a:t>Universidad Central de Chile, </a:t>
            </a:r>
            <a:r>
              <a:rPr lang="es-ES" sz="1600" i="1" dirty="0">
                <a:solidFill>
                  <a:srgbClr val="3366FF"/>
                </a:solidFill>
              </a:rPr>
              <a:t>Santiago, Chile.</a:t>
            </a:r>
            <a:endParaRPr lang="es-ES_tradnl" sz="1600" i="1" dirty="0">
              <a:solidFill>
                <a:srgbClr val="3366FF"/>
              </a:solidFill>
            </a:endParaRPr>
          </a:p>
          <a:p>
            <a:pPr algn="r"/>
            <a:r>
              <a:rPr lang="es-ES" sz="1600" baseline="30000" dirty="0">
                <a:solidFill>
                  <a:srgbClr val="3366FF"/>
                </a:solidFill>
              </a:rPr>
              <a:t>3</a:t>
            </a:r>
            <a:r>
              <a:rPr lang="es-ES" sz="1600" i="1" dirty="0">
                <a:solidFill>
                  <a:srgbClr val="3366FF"/>
                </a:solidFill>
              </a:rPr>
              <a:t>Depto de Neurología, Facultad de Ciencias Médicas,  </a:t>
            </a:r>
            <a:endParaRPr lang="es-ES" sz="1600" i="1" dirty="0" smtClean="0">
              <a:solidFill>
                <a:srgbClr val="3366FF"/>
              </a:solidFill>
            </a:endParaRPr>
          </a:p>
          <a:p>
            <a:pPr algn="r"/>
            <a:r>
              <a:rPr lang="es-ES" sz="1600" i="1" dirty="0" smtClean="0">
                <a:solidFill>
                  <a:srgbClr val="3366FF"/>
                </a:solidFill>
              </a:rPr>
              <a:t>Universidad </a:t>
            </a:r>
            <a:r>
              <a:rPr lang="es-ES" sz="1600" i="1" dirty="0">
                <a:solidFill>
                  <a:srgbClr val="3366FF"/>
                </a:solidFill>
              </a:rPr>
              <a:t>de Santiago de Chile, Santiago, Chile.</a:t>
            </a:r>
            <a:endParaRPr lang="es-ES_tradnl" sz="1600" i="1" dirty="0">
              <a:solidFill>
                <a:srgbClr val="3366FF"/>
              </a:solidFill>
            </a:endParaRPr>
          </a:p>
          <a:p>
            <a:pPr algn="r"/>
            <a:r>
              <a:rPr lang="es-ES" sz="1600" i="1" dirty="0">
                <a:solidFill>
                  <a:srgbClr val="3366FF"/>
                </a:solidFill>
              </a:rPr>
              <a:t>{</a:t>
            </a:r>
            <a:r>
              <a:rPr lang="es-ES" sz="1600" i="1" dirty="0" err="1">
                <a:solidFill>
                  <a:srgbClr val="3366FF"/>
                </a:solidFill>
              </a:rPr>
              <a:t>max.chacón</a:t>
            </a:r>
            <a:r>
              <a:rPr lang="es-ES" sz="1600" i="1" dirty="0">
                <a:solidFill>
                  <a:srgbClr val="3366FF"/>
                </a:solidFill>
              </a:rPr>
              <a:t>, </a:t>
            </a:r>
            <a:r>
              <a:rPr lang="es-ES" sz="1600" i="1" dirty="0" err="1">
                <a:solidFill>
                  <a:srgbClr val="3366FF"/>
                </a:solidFill>
              </a:rPr>
              <a:t>jean.landeretche</a:t>
            </a:r>
            <a:r>
              <a:rPr lang="es-ES" sz="1600" i="1" dirty="0">
                <a:solidFill>
                  <a:srgbClr val="3366FF"/>
                </a:solidFill>
              </a:rPr>
              <a:t>}@</a:t>
            </a:r>
            <a:r>
              <a:rPr lang="es-ES" sz="1600" i="1" dirty="0" err="1">
                <a:solidFill>
                  <a:srgbClr val="3366FF"/>
                </a:solidFill>
              </a:rPr>
              <a:t>usach.cl</a:t>
            </a:r>
            <a:r>
              <a:rPr lang="es-ES" sz="1600" i="1" dirty="0">
                <a:solidFill>
                  <a:srgbClr val="3366FF"/>
                </a:solidFill>
              </a:rPr>
              <a:t>, </a:t>
            </a:r>
            <a:r>
              <a:rPr lang="es-ES" sz="1600" i="1" dirty="0" err="1">
                <a:solidFill>
                  <a:srgbClr val="3366FF"/>
                </a:solidFill>
              </a:rPr>
              <a:t>chenriquezb@ucentral.cl</a:t>
            </a:r>
            <a:r>
              <a:rPr lang="es-ES" sz="1600" i="1" dirty="0">
                <a:solidFill>
                  <a:srgbClr val="3366FF"/>
                </a:solidFill>
              </a:rPr>
              <a:t>. </a:t>
            </a:r>
            <a:endParaRPr lang="es-ES_tradnl" sz="1600" i="1" dirty="0">
              <a:solidFill>
                <a:srgbClr val="3366FF"/>
              </a:solidFill>
            </a:endParaRPr>
          </a:p>
        </p:txBody>
      </p:sp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3857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</a:t>
                      </a:r>
                      <a:r>
                        <a:rPr lang="es-ES" dirty="0" smtClean="0"/>
                        <a:t>ímulo Sonoro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VFSC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Base 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0,975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64,68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Silencio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1,026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63,99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Ruido Blanco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1,054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64,55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</a:t>
                      </a:r>
                      <a:r>
                        <a:rPr lang="es-ES" dirty="0" smtClean="0"/>
                        <a:t>úsica Indiferente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1,115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64,92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</a:t>
                      </a:r>
                      <a:r>
                        <a:rPr lang="es-ES" dirty="0" smtClean="0"/>
                        <a:t>úsica emocional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1,133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65,44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57200" y="43815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 de promedios RAP calculado mediante el m</a:t>
            </a:r>
            <a:r>
              <a:rPr lang="es-ES" dirty="0" smtClean="0"/>
              <a:t>étodo 2pm </a:t>
            </a:r>
            <a:r>
              <a:rPr lang="es-ES" dirty="0" smtClean="0"/>
              <a:t>y promedio de VFSC para cada est</a:t>
            </a:r>
            <a:r>
              <a:rPr lang="es-ES" dirty="0" smtClean="0"/>
              <a:t>ímulo sonoro.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74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584580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  <a:gridCol w="1257300"/>
                <a:gridCol w="1244600"/>
                <a:gridCol w="1270000"/>
                <a:gridCol w="1244600"/>
                <a:gridCol w="12573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Estímulo Sonoro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Música emocional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Música Indiferente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Ruido 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Silencio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Base Inicial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Base 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0,00098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0,00140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0,01200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0,46030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Silencio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0,02620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0,00310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0,09900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Ruido Blanco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0,04880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8000"/>
                          </a:solidFill>
                        </a:rPr>
                        <a:t>0,03340</a:t>
                      </a:r>
                      <a:endParaRPr lang="es-E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Música Indiferente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0,60900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Música emocional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---------------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---------------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57200" y="44577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 test de </a:t>
            </a:r>
            <a:r>
              <a:rPr lang="es-ES" dirty="0" err="1" smtClean="0"/>
              <a:t>Wilcoxon</a:t>
            </a:r>
            <a:r>
              <a:rPr lang="es-ES" dirty="0" smtClean="0"/>
              <a:t>: diferencias significativas representadas en verde, sin </a:t>
            </a:r>
          </a:p>
          <a:p>
            <a:pPr algn="ctr"/>
            <a:r>
              <a:rPr lang="es-ES" dirty="0" smtClean="0"/>
              <a:t>diferencias significativas se representa en rojo.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33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Se puede </a:t>
            </a:r>
            <a:r>
              <a:rPr lang="es-ES_tradnl" dirty="0"/>
              <a:t>observar que estos parámetros aportan condiciones </a:t>
            </a:r>
            <a:r>
              <a:rPr lang="es-ES_tradnl" dirty="0" smtClean="0"/>
              <a:t>fisiológicas </a:t>
            </a:r>
            <a:r>
              <a:rPr lang="es-ES_tradnl" dirty="0"/>
              <a:t>diferentes a las variaciones de </a:t>
            </a:r>
            <a:r>
              <a:rPr lang="es-ES_tradnl" dirty="0" smtClean="0"/>
              <a:t>VFSC:</a:t>
            </a:r>
          </a:p>
          <a:p>
            <a:pPr lvl="1" algn="just"/>
            <a:r>
              <a:rPr lang="es-ES_tradnl" dirty="0" smtClean="0"/>
              <a:t>PCC </a:t>
            </a:r>
            <a:r>
              <a:rPr lang="es-ES" dirty="0" smtClean="0">
                <a:sym typeface="Wingdings"/>
              </a:rPr>
              <a:t></a:t>
            </a:r>
            <a:r>
              <a:rPr lang="es-ES_tradnl" dirty="0" smtClean="0"/>
              <a:t>componente  metabólico: la </a:t>
            </a:r>
            <a:r>
              <a:rPr lang="es-ES_tradnl" dirty="0"/>
              <a:t>PCC presenta valores más </a:t>
            </a:r>
            <a:r>
              <a:rPr lang="es-ES_tradnl" dirty="0" smtClean="0"/>
              <a:t>bajos en condiciones de deterioro como la diabetes.</a:t>
            </a:r>
          </a:p>
          <a:p>
            <a:pPr lvl="1" algn="just"/>
            <a:r>
              <a:rPr lang="es-ES_tradnl" dirty="0" smtClean="0"/>
              <a:t>RAP</a:t>
            </a:r>
            <a:r>
              <a:rPr lang="es-ES" dirty="0" smtClean="0">
                <a:sym typeface="Wingdings"/>
              </a:rPr>
              <a:t></a:t>
            </a:r>
            <a:r>
              <a:rPr lang="es-ES_tradnl" dirty="0" smtClean="0"/>
              <a:t>componente neurológico, estas condiciones </a:t>
            </a:r>
            <a:r>
              <a:rPr lang="es-ES_tradnl" dirty="0"/>
              <a:t>se ven </a:t>
            </a:r>
            <a:r>
              <a:rPr lang="es-ES_tradnl" dirty="0" smtClean="0"/>
              <a:t>m</a:t>
            </a:r>
            <a:r>
              <a:rPr lang="es-ES_tradnl" dirty="0" smtClean="0"/>
              <a:t>á</a:t>
            </a:r>
            <a:r>
              <a:rPr lang="es-ES_tradnl" dirty="0" smtClean="0"/>
              <a:t>s deterioradas cuando </a:t>
            </a:r>
            <a:r>
              <a:rPr lang="es-ES_tradnl" dirty="0"/>
              <a:t>los valores de RAP son más elevados. 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0895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De la tabla </a:t>
            </a:r>
            <a:r>
              <a:rPr lang="es-ES_tradnl" dirty="0" smtClean="0"/>
              <a:t>de diferencias </a:t>
            </a:r>
            <a:r>
              <a:rPr lang="es-ES_tradnl" dirty="0"/>
              <a:t>significativas </a:t>
            </a:r>
            <a:r>
              <a:rPr lang="es-ES_tradnl" dirty="0" smtClean="0"/>
              <a:t>se observan 2 grupos entre </a:t>
            </a:r>
            <a:r>
              <a:rPr lang="es-ES_tradnl" dirty="0"/>
              <a:t>los </a:t>
            </a:r>
            <a:r>
              <a:rPr lang="es-ES_tradnl" dirty="0" smtClean="0"/>
              <a:t>5 distintos est</a:t>
            </a:r>
            <a:r>
              <a:rPr lang="es-ES_tradnl" dirty="0" smtClean="0"/>
              <a:t>ímulos:</a:t>
            </a:r>
          </a:p>
          <a:p>
            <a:pPr lvl="1" algn="just"/>
            <a:r>
              <a:rPr lang="es-ES_tradnl" dirty="0"/>
              <a:t>G</a:t>
            </a:r>
            <a:r>
              <a:rPr lang="es-ES_tradnl" dirty="0" smtClean="0"/>
              <a:t>rupo 1: </a:t>
            </a:r>
            <a:r>
              <a:rPr lang="es-ES_tradnl" dirty="0" smtClean="0"/>
              <a:t>estados </a:t>
            </a:r>
            <a:r>
              <a:rPr lang="es-ES_tradnl" dirty="0"/>
              <a:t>de base, </a:t>
            </a:r>
            <a:r>
              <a:rPr lang="es-ES_tradnl" dirty="0" smtClean="0"/>
              <a:t>silencio y ruido blanco.</a:t>
            </a:r>
          </a:p>
          <a:p>
            <a:pPr lvl="1" algn="just"/>
            <a:r>
              <a:rPr lang="es-ES" dirty="0" smtClean="0"/>
              <a:t>G</a:t>
            </a:r>
            <a:r>
              <a:rPr lang="es-ES_tradnl" dirty="0" err="1" smtClean="0"/>
              <a:t>rupo</a:t>
            </a:r>
            <a:r>
              <a:rPr lang="es-ES_tradnl" dirty="0" smtClean="0"/>
              <a:t> 2: música indiferente, m</a:t>
            </a:r>
            <a:r>
              <a:rPr lang="es-ES_tradnl" dirty="0" smtClean="0"/>
              <a:t>ú</a:t>
            </a:r>
            <a:r>
              <a:rPr lang="es-ES_tradnl" dirty="0" smtClean="0"/>
              <a:t>sica emocional.</a:t>
            </a:r>
          </a:p>
          <a:p>
            <a:pPr algn="just"/>
            <a:r>
              <a:rPr lang="es-ES_tradnl" dirty="0" smtClean="0"/>
              <a:t>Al contrastar </a:t>
            </a:r>
            <a:r>
              <a:rPr lang="es-ES_tradnl" dirty="0"/>
              <a:t>los </a:t>
            </a:r>
            <a:r>
              <a:rPr lang="es-ES_tradnl" dirty="0" smtClean="0"/>
              <a:t>dos grupos se obtienen diferencias significativas, </a:t>
            </a:r>
            <a:r>
              <a:rPr lang="es-ES_tradnl" dirty="0"/>
              <a:t>i</a:t>
            </a:r>
            <a:r>
              <a:rPr lang="es-ES_tradnl" dirty="0" smtClean="0"/>
              <a:t>ndicando </a:t>
            </a:r>
            <a:r>
              <a:rPr lang="es-ES_tradnl" dirty="0"/>
              <a:t>una condición neurológica aparentemente más </a:t>
            </a:r>
            <a:r>
              <a:rPr lang="es-ES_tradnl" dirty="0" smtClean="0"/>
              <a:t>deteriorada</a:t>
            </a:r>
            <a:r>
              <a:rPr lang="es-ES_tradnl" dirty="0"/>
              <a:t> </a:t>
            </a:r>
            <a:r>
              <a:rPr lang="es-ES_tradnl" dirty="0" smtClean="0"/>
              <a:t>mientras escuchan m</a:t>
            </a:r>
            <a:r>
              <a:rPr lang="es-ES_tradnl" dirty="0" smtClean="0"/>
              <a:t>úsica.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97248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No se aprecian diferencias significativas en los valores de VFSC en la comparación de estímulos sonoros.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41303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872916" y="1533055"/>
            <a:ext cx="6184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/>
            </a:r>
            <a:br>
              <a:rPr lang="es-CL" sz="2400" dirty="0"/>
            </a:br>
            <a:r>
              <a:rPr lang="es-CL" sz="2000" dirty="0"/>
              <a:t>Terceras Jornadas Chilenas de Ingeniería Biomédica:</a:t>
            </a:r>
            <a:br>
              <a:rPr lang="es-CL" sz="2000" dirty="0"/>
            </a:br>
            <a:endParaRPr lang="es-CL" sz="2000" dirty="0"/>
          </a:p>
        </p:txBody>
      </p:sp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9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Introducci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ón(1)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Sistema de </a:t>
            </a:r>
            <a:r>
              <a:rPr lang="es-ES" dirty="0" err="1" smtClean="0"/>
              <a:t>Autoregulaci</a:t>
            </a:r>
            <a:r>
              <a:rPr lang="es-ES" dirty="0" err="1" smtClean="0"/>
              <a:t>ón</a:t>
            </a:r>
            <a:r>
              <a:rPr lang="es-ES" dirty="0" smtClean="0"/>
              <a:t> Cerebral (SAC)</a:t>
            </a:r>
          </a:p>
          <a:p>
            <a:endParaRPr lang="es-ES" dirty="0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22955"/>
              </p:ext>
            </p:extLst>
          </p:nvPr>
        </p:nvGraphicFramePr>
        <p:xfrm>
          <a:off x="1020665" y="2387599"/>
          <a:ext cx="7183535" cy="398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o" r:id="rId5" imgW="5613400" imgH="3111500" progId="Word.Document.12">
                  <p:link updateAutomatic="1"/>
                </p:oleObj>
              </mc:Choice>
              <mc:Fallback>
                <p:oleObj name="Documento" r:id="rId5" imgW="5613400" imgH="3111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665" y="2387599"/>
                        <a:ext cx="7183535" cy="398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7"/>
          <a:srcRect l="25968" r="25968"/>
          <a:stretch/>
        </p:blipFill>
        <p:spPr>
          <a:xfrm>
            <a:off x="233265" y="5055620"/>
            <a:ext cx="1574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6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</a:t>
            </a:r>
            <a:r>
              <a:rPr lang="es-ES" dirty="0" smtClean="0"/>
              <a:t>ón(2)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Relaci</a:t>
            </a:r>
            <a:r>
              <a:rPr lang="es-ES" dirty="0" smtClean="0"/>
              <a:t>ón Velocidad de Flujo Sanguíneo Cerebral (VFSC) y Presión Sanguínea Arterial (PSA)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Producto Resistencia-</a:t>
            </a:r>
            <a:r>
              <a:rPr lang="es-ES" dirty="0" smtClean="0"/>
              <a:t>Área(RAP) y Presión Crítica de Cierre (PCC)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935" y="2857500"/>
            <a:ext cx="2458065" cy="76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572000"/>
            <a:ext cx="24476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0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Sujetos y mediciones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Se utilizaron señales de VFSC y PSA de 15 sujetos sanos en condiciones de </a:t>
            </a:r>
            <a:r>
              <a:rPr lang="es-ES_tradnl" dirty="0" smtClean="0"/>
              <a:t>reposo</a:t>
            </a:r>
          </a:p>
          <a:p>
            <a:pPr algn="just"/>
            <a:r>
              <a:rPr lang="es-ES_tradnl" dirty="0" smtClean="0"/>
              <a:t>5 est</a:t>
            </a:r>
            <a:r>
              <a:rPr lang="es-ES_tradnl" dirty="0" smtClean="0"/>
              <a:t>ímulos sonoros</a:t>
            </a:r>
            <a:r>
              <a:rPr lang="es-ES_tradnl" dirty="0" smtClean="0"/>
              <a:t>:</a:t>
            </a:r>
          </a:p>
          <a:p>
            <a:pPr lvl="1" algn="just"/>
            <a:r>
              <a:rPr lang="es-ES_tradnl" dirty="0"/>
              <a:t>E</a:t>
            </a:r>
            <a:r>
              <a:rPr lang="es-ES_tradnl" dirty="0" smtClean="0"/>
              <a:t>stado </a:t>
            </a:r>
            <a:r>
              <a:rPr lang="es-ES_tradnl" dirty="0"/>
              <a:t>base (ruido ambiente</a:t>
            </a:r>
            <a:r>
              <a:rPr lang="es-ES_tradnl" dirty="0" smtClean="0"/>
              <a:t>)</a:t>
            </a:r>
          </a:p>
          <a:p>
            <a:pPr lvl="1" algn="just"/>
            <a:r>
              <a:rPr lang="es-ES_tradnl" dirty="0"/>
              <a:t>S</a:t>
            </a:r>
            <a:r>
              <a:rPr lang="es-ES_tradnl" dirty="0" smtClean="0"/>
              <a:t>ilencio </a:t>
            </a:r>
            <a:r>
              <a:rPr lang="es-ES_tradnl" dirty="0"/>
              <a:t>(estado de meditación sin escuchar ruido ambiente</a:t>
            </a:r>
            <a:r>
              <a:rPr lang="es-ES_tradnl" dirty="0" smtClean="0"/>
              <a:t>)</a:t>
            </a:r>
          </a:p>
          <a:p>
            <a:pPr lvl="1" algn="just"/>
            <a:r>
              <a:rPr lang="es-ES_tradnl" dirty="0"/>
              <a:t>R</a:t>
            </a:r>
            <a:r>
              <a:rPr lang="es-ES_tradnl" dirty="0" smtClean="0"/>
              <a:t>uido blanco</a:t>
            </a:r>
          </a:p>
          <a:p>
            <a:pPr lvl="1" algn="just"/>
            <a:r>
              <a:rPr lang="es-ES" dirty="0" smtClean="0"/>
              <a:t>M</a:t>
            </a:r>
            <a:r>
              <a:rPr lang="es-ES_tradnl" dirty="0" err="1" smtClean="0"/>
              <a:t>úsica</a:t>
            </a:r>
            <a:r>
              <a:rPr lang="es-ES_tradnl" dirty="0" smtClean="0"/>
              <a:t> indiferente</a:t>
            </a:r>
          </a:p>
          <a:p>
            <a:pPr lvl="1" algn="just"/>
            <a:r>
              <a:rPr lang="es-ES_tradnl" dirty="0"/>
              <a:t>M</a:t>
            </a:r>
            <a:r>
              <a:rPr lang="es-ES_tradnl" dirty="0" smtClean="0"/>
              <a:t>úsica </a:t>
            </a:r>
            <a:r>
              <a:rPr lang="es-ES_tradnl" dirty="0"/>
              <a:t>con una carga emocional positiva</a:t>
            </a:r>
            <a:r>
              <a:rPr lang="es-ES_trad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1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Sujetos y mediciones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Filtrado</a:t>
            </a:r>
          </a:p>
          <a:p>
            <a:pPr lvl="1"/>
            <a:r>
              <a:rPr lang="es-ES_tradnl" dirty="0"/>
              <a:t>I</a:t>
            </a:r>
            <a:r>
              <a:rPr lang="es-ES_tradnl" dirty="0" smtClean="0"/>
              <a:t>nterpolación </a:t>
            </a:r>
            <a:r>
              <a:rPr lang="es-ES_tradnl" i="1" dirty="0" err="1"/>
              <a:t>spline</a:t>
            </a:r>
            <a:r>
              <a:rPr lang="es-ES_tradnl" dirty="0"/>
              <a:t> para la eliminación de </a:t>
            </a:r>
            <a:r>
              <a:rPr lang="es-ES_tradnl" i="1" dirty="0" err="1"/>
              <a:t>spikes</a:t>
            </a:r>
            <a:r>
              <a:rPr lang="es-ES_tradnl" i="1" dirty="0"/>
              <a:t> </a:t>
            </a:r>
            <a:r>
              <a:rPr lang="es-ES_tradnl" dirty="0"/>
              <a:t>bajo inspección </a:t>
            </a:r>
            <a:r>
              <a:rPr lang="es-ES_tradnl" dirty="0" smtClean="0"/>
              <a:t>visual (VFSC y PSA).</a:t>
            </a:r>
          </a:p>
          <a:p>
            <a:pPr lvl="1"/>
            <a:r>
              <a:rPr lang="es-ES_tradnl" dirty="0"/>
              <a:t>F</a:t>
            </a:r>
            <a:r>
              <a:rPr lang="es-ES_tradnl" dirty="0" smtClean="0"/>
              <a:t>iltro </a:t>
            </a:r>
            <a:r>
              <a:rPr lang="es-ES_tradnl" dirty="0"/>
              <a:t>de mediana de orden 5 </a:t>
            </a:r>
            <a:r>
              <a:rPr lang="es-ES_tradnl" dirty="0" smtClean="0"/>
              <a:t>(solo VFSC)</a:t>
            </a:r>
          </a:p>
          <a:p>
            <a:pPr lvl="1"/>
            <a:r>
              <a:rPr lang="es-ES_tradnl" dirty="0"/>
              <a:t>F</a:t>
            </a:r>
            <a:r>
              <a:rPr lang="es-ES_tradnl" dirty="0" smtClean="0"/>
              <a:t>iltro </a:t>
            </a:r>
            <a:r>
              <a:rPr lang="es-ES_tradnl" dirty="0" err="1" smtClean="0"/>
              <a:t>butterworth</a:t>
            </a:r>
            <a:r>
              <a:rPr lang="es-ES_tradnl" dirty="0" smtClean="0"/>
              <a:t> </a:t>
            </a:r>
            <a:r>
              <a:rPr lang="es-ES_tradnl" dirty="0"/>
              <a:t>de orden </a:t>
            </a:r>
            <a:r>
              <a:rPr lang="es-ES_tradnl" dirty="0" smtClean="0"/>
              <a:t>8</a:t>
            </a:r>
            <a:r>
              <a:rPr lang="es-ES_tradnl" dirty="0"/>
              <a:t> (VFSC y PSA)</a:t>
            </a:r>
            <a:r>
              <a:rPr lang="es-ES_tradnl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" r="1"/>
          <a:stretch/>
        </p:blipFill>
        <p:spPr>
          <a:xfrm>
            <a:off x="3073400" y="4292600"/>
            <a:ext cx="245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Señales</a:t>
            </a:r>
            <a:endParaRPr lang="es-ES" dirty="0"/>
          </a:p>
        </p:txBody>
      </p:sp>
      <p:pic>
        <p:nvPicPr>
          <p:cNvPr id="11" name="Marcador de contenido 10" descr="2012-09-27 23.40.33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" b="-423"/>
          <a:stretch/>
        </p:blipFill>
        <p:spPr>
          <a:xfrm>
            <a:off x="457200" y="1231899"/>
            <a:ext cx="8229600" cy="3276601"/>
          </a:xfrm>
        </p:spPr>
      </p:pic>
      <p:sp>
        <p:nvSpPr>
          <p:cNvPr id="12" name="CuadroTexto 11"/>
          <p:cNvSpPr txBox="1"/>
          <p:nvPr/>
        </p:nvSpPr>
        <p:spPr>
          <a:xfrm>
            <a:off x="444500" y="4762500"/>
            <a:ext cx="824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Interpolaci</a:t>
            </a:r>
            <a:r>
              <a:rPr lang="es-ES" dirty="0" smtClean="0"/>
              <a:t>ón </a:t>
            </a:r>
            <a:r>
              <a:rPr lang="es-ES" dirty="0" err="1" smtClean="0"/>
              <a:t>Spline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PSA: </a:t>
            </a:r>
            <a:r>
              <a:rPr lang="es-ES" dirty="0" err="1" smtClean="0"/>
              <a:t>Finapres</a:t>
            </a:r>
            <a:r>
              <a:rPr lang="es-ES" dirty="0" smtClean="0"/>
              <a:t> </a:t>
            </a:r>
            <a:r>
              <a:rPr lang="es-ES" dirty="0" err="1" smtClean="0"/>
              <a:t>Ohmeda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Filtro </a:t>
            </a:r>
            <a:r>
              <a:rPr lang="es-ES" dirty="0" err="1" smtClean="0"/>
              <a:t>Butterworth</a:t>
            </a:r>
            <a:r>
              <a:rPr lang="es-ES" dirty="0" smtClean="0"/>
              <a:t>.</a:t>
            </a:r>
          </a:p>
          <a:p>
            <a:r>
              <a:rPr lang="es-ES" dirty="0" smtClean="0"/>
              <a:t>VFSC: </a:t>
            </a:r>
            <a:r>
              <a:rPr lang="es-ES" dirty="0" err="1" smtClean="0"/>
              <a:t>Doppler</a:t>
            </a:r>
            <a:r>
              <a:rPr lang="es-ES" dirty="0" smtClean="0"/>
              <a:t> </a:t>
            </a:r>
            <a:r>
              <a:rPr lang="es-ES" dirty="0" err="1" smtClean="0"/>
              <a:t>Trancraneal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Filtro Mediana y Filtro </a:t>
            </a:r>
            <a:r>
              <a:rPr lang="es-ES" dirty="0" err="1" smtClean="0"/>
              <a:t>Butterworth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Frecuencia de muestreo:  100 muestras por segundo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41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Preprocesamiento</a:t>
            </a:r>
            <a:r>
              <a:rPr lang="es-ES" dirty="0"/>
              <a:t> de Señales</a:t>
            </a:r>
          </a:p>
        </p:txBody>
      </p:sp>
      <p:pic>
        <p:nvPicPr>
          <p:cNvPr id="5" name="Marcador de contenido 4" descr="2012-09-28 00.29.07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" b="-290"/>
          <a:stretch/>
        </p:blipFill>
        <p:spPr>
          <a:xfrm>
            <a:off x="457200" y="1269999"/>
            <a:ext cx="8229600" cy="3606801"/>
          </a:xfrm>
        </p:spPr>
      </p:pic>
      <p:sp>
        <p:nvSpPr>
          <p:cNvPr id="9" name="CuadroTexto 8"/>
          <p:cNvSpPr txBox="1"/>
          <p:nvPr/>
        </p:nvSpPr>
        <p:spPr>
          <a:xfrm>
            <a:off x="457200" y="49276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Se calcularon los puntos de sístole </a:t>
            </a:r>
            <a:r>
              <a:rPr lang="es-ES_tradnl" sz="2000" dirty="0" smtClean="0"/>
              <a:t>(</a:t>
            </a:r>
            <a:r>
              <a:rPr lang="es-ES_tradnl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r>
              <a:rPr lang="es-ES_tradnl" sz="2000" dirty="0" smtClean="0"/>
              <a:t>) y </a:t>
            </a:r>
            <a:r>
              <a:rPr lang="es-ES_tradnl" sz="2000" dirty="0"/>
              <a:t>diástole </a:t>
            </a:r>
            <a:r>
              <a:rPr lang="es-ES_tradnl" sz="2000" dirty="0" smtClean="0"/>
              <a:t>(</a:t>
            </a:r>
            <a:r>
              <a:rPr lang="es-ES_tradnl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</a:t>
            </a:r>
            <a:r>
              <a:rPr lang="es-ES_tradnl" sz="2000" dirty="0" smtClean="0"/>
              <a:t>) de </a:t>
            </a:r>
            <a:r>
              <a:rPr lang="es-ES_tradnl" sz="2000" dirty="0"/>
              <a:t>cada </a:t>
            </a:r>
            <a:r>
              <a:rPr lang="es-ES_tradnl" sz="2000" dirty="0" smtClean="0"/>
              <a:t>latido.</a:t>
            </a:r>
            <a:endParaRPr lang="es-ES_tradnl" sz="2000" dirty="0"/>
          </a:p>
          <a:p>
            <a:r>
              <a:rPr lang="es-ES_tradnl" sz="2000" dirty="0" smtClean="0"/>
              <a:t>Se </a:t>
            </a:r>
            <a:r>
              <a:rPr lang="es-ES_tradnl" sz="2000" dirty="0"/>
              <a:t>calculó el </a:t>
            </a:r>
            <a:r>
              <a:rPr lang="es-ES_tradnl" sz="2000" i="1" dirty="0" err="1"/>
              <a:t>U</a:t>
            </a:r>
            <a:r>
              <a:rPr lang="es-ES_tradnl" sz="2000" i="1" dirty="0" err="1" smtClean="0"/>
              <a:t>pstroke</a:t>
            </a:r>
            <a:r>
              <a:rPr lang="es-ES_tradnl" sz="2000" i="1" dirty="0" smtClean="0"/>
              <a:t>*</a:t>
            </a:r>
            <a:r>
              <a:rPr lang="es-ES_tradnl" sz="2000" dirty="0" smtClean="0"/>
              <a:t> (</a:t>
            </a:r>
            <a:r>
              <a:rPr lang="es-ES_tradnl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o</a:t>
            </a:r>
            <a:r>
              <a:rPr lang="es-ES_tradnl" sz="2000" dirty="0" smtClean="0"/>
              <a:t>) para </a:t>
            </a:r>
            <a:r>
              <a:rPr lang="es-ES_tradnl" sz="2000" dirty="0"/>
              <a:t>determinar el inicio y fin de cada latido</a:t>
            </a:r>
            <a:r>
              <a:rPr lang="es-ES_tradnl" sz="2000" dirty="0" smtClean="0"/>
              <a:t>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i="1" dirty="0" smtClean="0"/>
              <a:t>*</a:t>
            </a:r>
            <a:r>
              <a:rPr lang="es-ES_tradnl" i="1" dirty="0" err="1" smtClean="0"/>
              <a:t>Upstroke</a:t>
            </a:r>
            <a:r>
              <a:rPr lang="es-ES_tradnl" i="1" dirty="0" smtClean="0"/>
              <a:t> </a:t>
            </a:r>
            <a:r>
              <a:rPr lang="es-ES_tradnl" i="1" dirty="0"/>
              <a:t>es el punto de inflexión en la subida del latido</a:t>
            </a:r>
            <a:r>
              <a:rPr lang="es-ES_tradnl" i="1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594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</a:t>
            </a:r>
            <a:r>
              <a:rPr lang="es-ES" dirty="0" smtClean="0"/>
              <a:t>álculo del RAP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relación VFSC-PSA comúnmente es representada como una ecuación de la recta para valores medios de VFSC y PSA, en cada ciclo </a:t>
            </a:r>
            <a:r>
              <a:rPr lang="es-ES_tradnl" dirty="0" smtClean="0"/>
              <a:t>cardíaco.     </a:t>
            </a:r>
          </a:p>
          <a:p>
            <a:pPr marL="0" indent="0" algn="ctr">
              <a:buNone/>
            </a:pPr>
            <a:r>
              <a:rPr lang="es-ES_tradnl" b="1" i="1" dirty="0" err="1" smtClean="0"/>
              <a:t>Vm</a:t>
            </a:r>
            <a:r>
              <a:rPr lang="es-ES_tradnl" b="1" i="1" dirty="0" smtClean="0"/>
              <a:t> </a:t>
            </a:r>
            <a:r>
              <a:rPr lang="es-ES_tradnl" b="1" i="1" dirty="0"/>
              <a:t>= a*</a:t>
            </a:r>
            <a:r>
              <a:rPr lang="es-ES_tradnl" b="1" i="1" dirty="0" err="1"/>
              <a:t>Pm+</a:t>
            </a:r>
            <a:r>
              <a:rPr lang="es-ES_tradnl" b="1" i="1" dirty="0" err="1" smtClean="0"/>
              <a:t>b</a:t>
            </a:r>
            <a:endParaRPr lang="es-ES_tradnl" b="1" dirty="0" smtClean="0"/>
          </a:p>
          <a:p>
            <a:r>
              <a:rPr lang="es-ES_tradnl" dirty="0"/>
              <a:t>D</a:t>
            </a:r>
            <a:r>
              <a:rPr lang="es-ES_tradnl" dirty="0" smtClean="0"/>
              <a:t>onde </a:t>
            </a:r>
            <a:r>
              <a:rPr lang="es-ES_tradnl" dirty="0" err="1"/>
              <a:t>Vm</a:t>
            </a:r>
            <a:r>
              <a:rPr lang="es-ES_tradnl" dirty="0"/>
              <a:t> es la VFSC media y Pm es la PSA media en el latido cardíaco</a:t>
            </a:r>
            <a:r>
              <a:rPr lang="es-ES_tradnl" dirty="0" smtClean="0"/>
              <a:t>.</a:t>
            </a:r>
          </a:p>
          <a:p>
            <a:pPr marL="0" indent="0" algn="ctr">
              <a:buNone/>
            </a:pPr>
            <a:r>
              <a:rPr lang="es-ES_tradnl" b="1" i="1" dirty="0"/>
              <a:t>RAP = 1/a</a:t>
            </a:r>
            <a:r>
              <a:rPr lang="es-ES_tradnl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62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Lab Blanc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5931920"/>
            <a:ext cx="939800" cy="9260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" y="275040"/>
            <a:ext cx="1292815" cy="48696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" dirty="0" smtClean="0"/>
              <a:t>étodo 2pm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El método 2Pm obtiene sus valores considerando la ecuación de la recta entre dos </a:t>
            </a:r>
            <a:r>
              <a:rPr lang="es-ES_tradnl" dirty="0" smtClean="0"/>
              <a:t>puntos</a:t>
            </a:r>
            <a:r>
              <a:rPr lang="es-ES_tradnl" dirty="0"/>
              <a:t>.</a:t>
            </a:r>
            <a:endParaRPr lang="es-ES_tradnl" dirty="0" smtClean="0"/>
          </a:p>
          <a:p>
            <a:pPr lvl="1"/>
            <a:r>
              <a:rPr lang="es-ES_tradnl" dirty="0" err="1" smtClean="0"/>
              <a:t>Vm</a:t>
            </a:r>
            <a:r>
              <a:rPr lang="es-ES_tradnl" dirty="0" smtClean="0"/>
              <a:t> </a:t>
            </a:r>
            <a:r>
              <a:rPr lang="es-ES_tradnl" dirty="0"/>
              <a:t>y </a:t>
            </a:r>
            <a:r>
              <a:rPr lang="es-ES_tradnl" dirty="0" err="1"/>
              <a:t>V</a:t>
            </a:r>
            <a:r>
              <a:rPr lang="es-ES_tradnl" dirty="0" err="1" smtClean="0"/>
              <a:t>d</a:t>
            </a:r>
            <a:r>
              <a:rPr lang="es-ES_tradnl" dirty="0" smtClean="0"/>
              <a:t> </a:t>
            </a:r>
            <a:r>
              <a:rPr lang="es-ES_tradnl" dirty="0"/>
              <a:t>como valores de VFSC media y </a:t>
            </a:r>
            <a:r>
              <a:rPr lang="es-ES_tradnl" dirty="0" smtClean="0"/>
              <a:t>diastólica</a:t>
            </a:r>
          </a:p>
          <a:p>
            <a:pPr lvl="1"/>
            <a:r>
              <a:rPr lang="es-ES_tradnl" dirty="0" smtClean="0"/>
              <a:t>Pm </a:t>
            </a:r>
            <a:r>
              <a:rPr lang="es-ES_tradnl" dirty="0"/>
              <a:t>y Pd, como valores de PSA media y diastólica </a:t>
            </a:r>
            <a:endParaRPr lang="es-ES_tradnl" dirty="0" smtClean="0"/>
          </a:p>
          <a:p>
            <a:pPr marL="0" indent="0" algn="ctr">
              <a:buNone/>
            </a:pPr>
            <a:r>
              <a:rPr lang="es-ES_tradnl" b="1" i="1" dirty="0" smtClean="0"/>
              <a:t>a</a:t>
            </a:r>
            <a:r>
              <a:rPr lang="es-ES_tradnl" b="1" i="1" dirty="0"/>
              <a:t>=</a:t>
            </a:r>
            <a:r>
              <a:rPr lang="es-ES_tradnl" b="1" i="1" dirty="0" smtClean="0"/>
              <a:t>(</a:t>
            </a:r>
            <a:r>
              <a:rPr lang="es-ES_tradnl" b="1" i="1" dirty="0" err="1" smtClean="0"/>
              <a:t>Vm</a:t>
            </a:r>
            <a:r>
              <a:rPr lang="es-ES_tradnl" b="1" i="1" dirty="0" smtClean="0"/>
              <a:t> </a:t>
            </a:r>
            <a:r>
              <a:rPr lang="es-ES_tradnl" b="1" i="1" dirty="0"/>
              <a:t>-</a:t>
            </a:r>
            <a:r>
              <a:rPr lang="es-ES_tradnl" b="1" i="1" dirty="0" err="1"/>
              <a:t>Vd</a:t>
            </a:r>
            <a:r>
              <a:rPr lang="es-ES_tradnl" b="1" i="1" dirty="0"/>
              <a:t>) /</a:t>
            </a:r>
            <a:r>
              <a:rPr lang="es-ES_tradnl" b="1" i="1" dirty="0" smtClean="0"/>
              <a:t>(Pm </a:t>
            </a:r>
            <a:r>
              <a:rPr lang="es-ES" b="1" i="1" dirty="0" smtClean="0"/>
              <a:t>–</a:t>
            </a:r>
            <a:r>
              <a:rPr lang="es-ES_tradnl" b="1" i="1" dirty="0" smtClean="0"/>
              <a:t>Pd)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0329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Plantilla_PPT_UdeSantiago y Biomedica</Template>
  <TotalTime>1293</TotalTime>
  <Words>879</Words>
  <Application>Microsoft Macintosh PowerPoint</Application>
  <PresentationFormat>Presentación en pantalla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Tema de Office</vt:lpstr>
      <vt:lpstr>\\localhost\Users\claudiohenriquez\Downloads\Macintosh HD:Users:claudiohenriquez:Downloads:Tesis Claudio Henriquez.doc!OLE_LINK2</vt:lpstr>
      <vt:lpstr>Presentación de PowerPoint</vt:lpstr>
      <vt:lpstr>Introducción(1)</vt:lpstr>
      <vt:lpstr>Introducción(2)</vt:lpstr>
      <vt:lpstr>Sujetos y mediciones</vt:lpstr>
      <vt:lpstr>Sujetos y mediciones</vt:lpstr>
      <vt:lpstr>Preprocesamiento de Señales</vt:lpstr>
      <vt:lpstr>Preprocesamiento de Señales</vt:lpstr>
      <vt:lpstr>Cálculo del RAP</vt:lpstr>
      <vt:lpstr>Método 2pm</vt:lpstr>
      <vt:lpstr>Resultados</vt:lpstr>
      <vt:lpstr>Resultados</vt:lpstr>
      <vt:lpstr>Conclusiones</vt:lpstr>
      <vt:lpstr>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Rodríguez</dc:creator>
  <cp:lastModifiedBy>Claudio Henríquez</cp:lastModifiedBy>
  <cp:revision>42</cp:revision>
  <dcterms:created xsi:type="dcterms:W3CDTF">2012-06-05T18:28:47Z</dcterms:created>
  <dcterms:modified xsi:type="dcterms:W3CDTF">2012-09-28T04:45:12Z</dcterms:modified>
</cp:coreProperties>
</file>