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3790" autoAdjust="0"/>
  </p:normalViewPr>
  <p:slideViewPr>
    <p:cSldViewPr snapToGrid="0" snapToObjects="1">
      <p:cViewPr varScale="1">
        <p:scale>
          <a:sx n="84" d="100"/>
          <a:sy n="84" d="100"/>
        </p:scale>
        <p:origin x="23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DC6D0-E922-4141-8754-0138B1CE9B91}" type="datetimeFigureOut">
              <a:rPr lang="hu-HU" smtClean="0"/>
              <a:t>2024. 06. 09.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C05A-7D73-474A-AE9C-0437947E053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isfogalomtar.vallalkozzdigitalisan.hu/informatikai-rendszer-it-rendsz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5199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ASA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Adaptive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Appliance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Internet felé a fizikai tűzfal egy ASA eszközzel lett megvalósítva. A két irányú forgalmat a definiált szabályok alapján szűri, korlátozza.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80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Számos biztonsági funkciót meg lehet ACL-kel valósítani.</a:t>
            </a:r>
          </a:p>
          <a:p>
            <a:r>
              <a:rPr lang="hu-HU" dirty="0"/>
              <a:t>A hálózati telephelyek közötti kommunikáció bérelt vonalon zajlik, így biztonság szempontjából nincs akkor fenyegetésnek kitéve, mintha az interneten keresztül zajlana a kommunikáció. Ezért elegendőnek láttuk a http korlátozását első lépésben.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310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Elkerülhetetlen és nem is lehet cél a vezetéknélküli hálózat használata Az általuk biztosított számos előny mellett hátrányuk jelentéktelen. A mobilitás, a kényelem felhasználói oldalról, míg a skálázhatóság, költségcsökkentés vagy a telepítési rugalmasság tulajdonosi és rendszeradminisztrációs oldalról teszi vonzóvá a technológiát.</a:t>
            </a:r>
          </a:p>
          <a:p>
            <a:endParaRPr lang="hu-HU" dirty="0"/>
          </a:p>
          <a:p>
            <a:r>
              <a:rPr lang="hu-HU" dirty="0"/>
              <a:t>Routerek esetében minden esetben DHCP-vel valósult meg az IP cím kiosztása.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7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</a:t>
            </a:r>
            <a:r>
              <a:rPr lang="hu-HU" dirty="0" err="1"/>
              <a:t>WinServer</a:t>
            </a:r>
            <a:r>
              <a:rPr lang="hu-HU" dirty="0"/>
              <a:t>? </a:t>
            </a:r>
          </a:p>
          <a:p>
            <a:r>
              <a:rPr lang="hu-HU" dirty="0"/>
              <a:t>Felhasználóbarát felület</a:t>
            </a:r>
          </a:p>
          <a:p>
            <a:r>
              <a:rPr lang="hu-HU" dirty="0"/>
              <a:t>Kompatibilitás a kliensekkel</a:t>
            </a:r>
          </a:p>
          <a:p>
            <a:r>
              <a:rPr lang="hu-HU" dirty="0"/>
              <a:t>Széleskörű </a:t>
            </a:r>
            <a:r>
              <a:rPr lang="hu-HU" dirty="0" err="1"/>
              <a:t>támogats</a:t>
            </a:r>
            <a:r>
              <a:rPr lang="hu-HU" dirty="0"/>
              <a:t> (hibajavítás, frissítés)</a:t>
            </a:r>
          </a:p>
          <a:p>
            <a:r>
              <a:rPr lang="hu-HU" dirty="0"/>
              <a:t>Versenyképes </a:t>
            </a:r>
            <a:r>
              <a:rPr lang="hu-HU" dirty="0" err="1"/>
              <a:t>virtualizációs</a:t>
            </a:r>
            <a:r>
              <a:rPr lang="hu-HU" dirty="0"/>
              <a:t> megoldás (</a:t>
            </a:r>
            <a:r>
              <a:rPr lang="hu-HU" dirty="0" err="1"/>
              <a:t>Hyper</a:t>
            </a:r>
            <a:r>
              <a:rPr lang="hu-HU" dirty="0"/>
              <a:t>-V)</a:t>
            </a:r>
          </a:p>
          <a:p>
            <a:r>
              <a:rPr lang="hu-HU" dirty="0"/>
              <a:t>Számos alkalmazás</a:t>
            </a:r>
          </a:p>
          <a:p>
            <a:r>
              <a:rPr lang="hu-HU" dirty="0"/>
              <a:t>Házirendek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145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nem </a:t>
            </a:r>
            <a:r>
              <a:rPr lang="hu-HU" dirty="0" err="1"/>
              <a:t>WinServer</a:t>
            </a:r>
            <a:r>
              <a:rPr lang="hu-HU" dirty="0"/>
              <a:t>?</a:t>
            </a:r>
          </a:p>
          <a:p>
            <a:r>
              <a:rPr lang="hu-HU" dirty="0"/>
              <a:t>Licence költség, Erőforrás követelmény, Zárt forráskód, </a:t>
            </a:r>
          </a:p>
          <a:p>
            <a:r>
              <a:rPr lang="hu-HU" dirty="0"/>
              <a:t>A </a:t>
            </a:r>
            <a:r>
              <a:rPr lang="hu-HU" dirty="0" err="1"/>
              <a:t>linux</a:t>
            </a:r>
            <a:r>
              <a:rPr lang="hu-HU" dirty="0"/>
              <a:t> szerver a soproni telephelyen üzemel. A telepítés után a Sopron-</a:t>
            </a:r>
            <a:r>
              <a:rPr lang="hu-HU" dirty="0" err="1"/>
              <a:t>linux</a:t>
            </a:r>
            <a:r>
              <a:rPr lang="hu-HU" dirty="0"/>
              <a:t> nevet és statikusan beállított IP címet kapott.</a:t>
            </a:r>
          </a:p>
          <a:p>
            <a:r>
              <a:rPr lang="hu-HU" dirty="0"/>
              <a:t>DNS-&gt; BIND 9, ez a szerver a </a:t>
            </a:r>
            <a:r>
              <a:rPr lang="hu-HU" dirty="0" err="1"/>
              <a:t>windows</a:t>
            </a:r>
            <a:r>
              <a:rPr lang="hu-HU" dirty="0"/>
              <a:t> szervernek is meg van adva, így más névfeloldásával is tudnak dolgozni. A webszerver név feloldását végzi</a:t>
            </a:r>
          </a:p>
          <a:p>
            <a:r>
              <a:rPr lang="hu-HU" dirty="0" err="1"/>
              <a:t>Apache</a:t>
            </a:r>
            <a:r>
              <a:rPr lang="hu-HU" dirty="0"/>
              <a:t> webszerver- intranetes webszolgáltatást, ahol céges </a:t>
            </a:r>
            <a:r>
              <a:rPr lang="hu-HU" dirty="0" err="1"/>
              <a:t>telefonkönykönyv</a:t>
            </a:r>
            <a:r>
              <a:rPr lang="hu-HU" dirty="0"/>
              <a:t> található, hasznos dolgozói információk</a:t>
            </a:r>
          </a:p>
          <a:p>
            <a:r>
              <a:rPr lang="hu-HU" dirty="0"/>
              <a:t>SSH – biztonságos távoli belépés, a </a:t>
            </a:r>
            <a:r>
              <a:rPr lang="hu-HU" dirty="0" err="1"/>
              <a:t>linux</a:t>
            </a:r>
            <a:r>
              <a:rPr lang="hu-HU" dirty="0"/>
              <a:t> szerver távoli és biztonságos eléréséhez</a:t>
            </a:r>
          </a:p>
          <a:p>
            <a:r>
              <a:rPr lang="hu-HU" dirty="0"/>
              <a:t>FTP – nem használjuk, de alap funkcióként beállításra került</a:t>
            </a:r>
          </a:p>
          <a:p>
            <a:r>
              <a:rPr lang="hu-HU" dirty="0"/>
              <a:t>Samba – fájlszerver – hálózatunk jelentős részén </a:t>
            </a:r>
            <a:r>
              <a:rPr lang="hu-HU" dirty="0" err="1"/>
              <a:t>windows</a:t>
            </a:r>
            <a:r>
              <a:rPr lang="hu-HU" dirty="0"/>
              <a:t> kliensek találhatók, ezek a  </a:t>
            </a:r>
            <a:r>
              <a:rPr lang="hu-HU" dirty="0" err="1"/>
              <a:t>linux</a:t>
            </a:r>
            <a:r>
              <a:rPr lang="hu-HU" dirty="0"/>
              <a:t> fájlszerverhez a Samba szolgáltatásaival tudnak a legoptimálisabban csatlakozni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57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27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04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943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7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0827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Létrehozva: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Sopron</a:t>
            </a:r>
          </a:p>
          <a:p>
            <a:pPr marL="342900" indent="-342900">
              <a:buAutoNum type="arabicPeriod"/>
            </a:pPr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Győr</a:t>
            </a:r>
          </a:p>
          <a:p>
            <a:pPr marL="342900" indent="-342900">
              <a:buAutoNum type="arabicPeriod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Pozsony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Nagysebességű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béreltvonali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Soproni telephelyen internet csatlakozás.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Többi telephely is ezt az átjárót használja.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hu-H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 fizikai tűzfal is Soproni telephelyre lett telepítve.</a:t>
            </a: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hu-H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08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8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Több </a:t>
            </a:r>
            <a:r>
              <a:rPr lang="hu-HU" dirty="0" err="1"/>
              <a:t>területú</a:t>
            </a:r>
            <a:r>
              <a:rPr lang="hu-HU" dirty="0"/>
              <a:t> OSPF lett létre, ahol a gerinc hálózat kapta a „0”-s </a:t>
            </a:r>
            <a:r>
              <a:rPr lang="hu-HU" dirty="0" err="1"/>
              <a:t>területett</a:t>
            </a:r>
            <a:r>
              <a:rPr lang="hu-HU" dirty="0"/>
              <a:t>, minden más esetben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900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ip</a:t>
            </a:r>
            <a:r>
              <a:rPr lang="hu-HU" dirty="0"/>
              <a:t> cím kiosztás több féle módon történt.</a:t>
            </a:r>
          </a:p>
          <a:p>
            <a:r>
              <a:rPr lang="hu-HU" dirty="0"/>
              <a:t>Történt DHCP szerver által, router által osztva, illetve statikusan.</a:t>
            </a:r>
          </a:p>
          <a:p>
            <a:r>
              <a:rPr lang="hu-HU" dirty="0"/>
              <a:t>Valamint győri telephelyen meg lett valósítva az IPV6-os cím kiosztás.</a:t>
            </a:r>
          </a:p>
          <a:p>
            <a:r>
              <a:rPr lang="hu-HU" dirty="0"/>
              <a:t>Az IP címek kiosztásánál figyelembe vettük az adott szervezeti egység felhasználási igényeit. Tehát, ahol nagyobb a mozgás ott DHCP-n lett megvalósítva, egy esetben a statikus cím kiosztás, vendégek tudják használni a wifi routert – </a:t>
            </a:r>
            <a:r>
              <a:rPr lang="hu-HU" dirty="0" err="1"/>
              <a:t>dhcp-vel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950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telephelyen meg lett valósítva, ez a győri telephelyen megvalósított </a:t>
            </a:r>
            <a:r>
              <a:rPr lang="hu-HU" dirty="0" err="1"/>
              <a:t>ether</a:t>
            </a:r>
            <a:r>
              <a:rPr lang="hu-HU" dirty="0"/>
              <a:t> </a:t>
            </a:r>
            <a:r>
              <a:rPr lang="hu-HU" dirty="0" err="1"/>
              <a:t>channelt</a:t>
            </a:r>
            <a:r>
              <a:rPr lang="hu-HU" dirty="0"/>
              <a:t> mutatja be</a:t>
            </a:r>
          </a:p>
          <a:p>
            <a:r>
              <a:rPr lang="hu-HU" dirty="0"/>
              <a:t> </a:t>
            </a:r>
          </a:p>
          <a:p>
            <a:r>
              <a:rPr lang="hu-HU" b="1" dirty="0"/>
              <a:t>Redundancia</a:t>
            </a:r>
          </a:p>
          <a:p>
            <a:r>
              <a:rPr lang="hu-HU" dirty="0"/>
              <a:t>A számítástechnikában redundánsnak nevezünk mindent, ami többször van jelen egy </a:t>
            </a:r>
            <a:r>
              <a:rPr lang="hu-HU" dirty="0">
                <a:hlinkClick r:id="rId3"/>
              </a:rPr>
              <a:t>informatikai rendszerben</a:t>
            </a:r>
            <a:r>
              <a:rPr lang="hu-HU" dirty="0"/>
              <a:t>, mint amennyire rendszerint szükség van. Ez azért szükséges, mivel amennyiben egy elem valamilyen okból kiesne, akkor a szerepét egy másik hasonló elem képes átvenni, így a rendszer működőképes marad.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816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Belső szabályzat alapján a soproni és a pozsonyi szerver között biztonságosabb VPN kapcsolat lett kialakítva.</a:t>
            </a:r>
          </a:p>
          <a:p>
            <a:r>
              <a:rPr lang="hu-HU" dirty="0"/>
              <a:t>AES 256-bites titkosítás </a:t>
            </a:r>
          </a:p>
          <a:p>
            <a:r>
              <a:rPr lang="hu-HU" dirty="0" err="1"/>
              <a:t>IPsec</a:t>
            </a:r>
            <a:r>
              <a:rPr lang="hu-HU" dirty="0"/>
              <a:t> és ISAKMP </a:t>
            </a:r>
          </a:p>
          <a:p>
            <a:endParaRPr lang="hu-HU" dirty="0"/>
          </a:p>
          <a:p>
            <a:r>
              <a:rPr lang="hu-HU" dirty="0" err="1"/>
              <a:t>Sh</a:t>
            </a:r>
            <a:r>
              <a:rPr lang="hu-HU" dirty="0"/>
              <a:t> </a:t>
            </a:r>
            <a:r>
              <a:rPr lang="hu-HU" dirty="0" err="1"/>
              <a:t>crypto</a:t>
            </a:r>
            <a:r>
              <a:rPr lang="hu-HU" dirty="0"/>
              <a:t> </a:t>
            </a:r>
            <a:r>
              <a:rPr lang="hu-HU" dirty="0" err="1"/>
              <a:t>ipsec</a:t>
            </a:r>
            <a:r>
              <a:rPr lang="hu-HU" dirty="0"/>
              <a:t> </a:t>
            </a:r>
            <a:r>
              <a:rPr lang="hu-HU" dirty="0" err="1"/>
              <a:t>sa</a:t>
            </a:r>
            <a:endParaRPr lang="hu-HU" dirty="0"/>
          </a:p>
          <a:p>
            <a:endParaRPr lang="hu-HU" dirty="0"/>
          </a:p>
          <a:p>
            <a:r>
              <a:rPr lang="hu-HU" dirty="0"/>
              <a:t>A leadott vizsgaremek tartalmaz egy </a:t>
            </a:r>
            <a:r>
              <a:rPr lang="hu-HU" dirty="0" err="1"/>
              <a:t>vidót</a:t>
            </a:r>
            <a:r>
              <a:rPr lang="hu-HU" dirty="0"/>
              <a:t> a működéséről az idő rövidsége miatt nem kívánjuk ezt levetíteni.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0C05A-7D73-474A-AE9C-0437947E053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0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Hálózattervezési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kivitelezési</a:t>
            </a:r>
            <a:r>
              <a:rPr dirty="0"/>
              <a:t> </a:t>
            </a:r>
            <a:r>
              <a:rPr dirty="0" err="1"/>
              <a:t>vizsgaremek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Kis Tibor, Lócska Gergő István, Szamosi Krisztián Benjamin</a:t>
            </a:r>
          </a:p>
          <a:p>
            <a:r>
              <a:t>Budapesti Műszaki SZC Bláthy Ottó Titusz Informatikai Technikum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VPN (Virtual Private Network) </a:t>
            </a:r>
            <a:r>
              <a:rPr dirty="0" err="1"/>
              <a:t>konfigurációja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implementációja</a:t>
            </a:r>
            <a:r>
              <a:rPr dirty="0"/>
              <a:t> </a:t>
            </a:r>
            <a:r>
              <a:rPr dirty="0" err="1"/>
              <a:t>alapvető</a:t>
            </a:r>
            <a:r>
              <a:rPr dirty="0"/>
              <a:t> </a:t>
            </a:r>
            <a:r>
              <a:rPr dirty="0" err="1"/>
              <a:t>fontosságú</a:t>
            </a:r>
            <a:r>
              <a:rPr dirty="0"/>
              <a:t> a </a:t>
            </a:r>
            <a:r>
              <a:rPr dirty="0" err="1"/>
              <a:t>két</a:t>
            </a:r>
            <a:r>
              <a:rPr dirty="0"/>
              <a:t> </a:t>
            </a:r>
            <a:r>
              <a:rPr dirty="0" err="1"/>
              <a:t>szervezet</a:t>
            </a:r>
            <a:r>
              <a:rPr dirty="0"/>
              <a:t> </a:t>
            </a:r>
            <a:r>
              <a:rPr dirty="0" err="1"/>
              <a:t>belső</a:t>
            </a:r>
            <a:r>
              <a:rPr dirty="0"/>
              <a:t> </a:t>
            </a:r>
            <a:r>
              <a:rPr dirty="0" err="1"/>
              <a:t>hálózatai</a:t>
            </a:r>
            <a:r>
              <a:rPr dirty="0"/>
              <a:t> </a:t>
            </a:r>
            <a:r>
              <a:rPr dirty="0" err="1"/>
              <a:t>közötti</a:t>
            </a:r>
            <a:r>
              <a:rPr dirty="0"/>
              <a:t> </a:t>
            </a:r>
            <a:r>
              <a:rPr dirty="0" err="1"/>
              <a:t>biztonságos</a:t>
            </a:r>
            <a:r>
              <a:rPr dirty="0"/>
              <a:t> </a:t>
            </a:r>
            <a:r>
              <a:rPr dirty="0" err="1"/>
              <a:t>kommunikációhoz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soproni szerver és a pozsonyi szerver </a:t>
            </a:r>
            <a:r>
              <a:rPr lang="hu-HU" dirty="0" err="1"/>
              <a:t>kommunkációját</a:t>
            </a:r>
            <a:r>
              <a:rPr lang="hu-HU" dirty="0"/>
              <a:t> VPN kapcsolattal valósítottuk meg.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Tűzfal - Adaptive Security Appliance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hálózatban</a:t>
            </a:r>
            <a:r>
              <a:rPr dirty="0"/>
              <a:t> </a:t>
            </a:r>
            <a:r>
              <a:rPr dirty="0" err="1"/>
              <a:t>megvalósított</a:t>
            </a:r>
            <a:r>
              <a:rPr dirty="0"/>
              <a:t> </a:t>
            </a:r>
            <a:r>
              <a:rPr dirty="0" err="1"/>
              <a:t>konfiguráció</a:t>
            </a:r>
            <a:r>
              <a:rPr dirty="0"/>
              <a:t> </a:t>
            </a:r>
            <a:r>
              <a:rPr dirty="0" err="1"/>
              <a:t>részletes</a:t>
            </a:r>
            <a:r>
              <a:rPr dirty="0"/>
              <a:t> </a:t>
            </a:r>
            <a:r>
              <a:rPr dirty="0" err="1"/>
              <a:t>áttekintésével</a:t>
            </a:r>
            <a:r>
              <a:rPr dirty="0"/>
              <a:t> </a:t>
            </a:r>
            <a:r>
              <a:rPr dirty="0" err="1"/>
              <a:t>megérthetjük</a:t>
            </a:r>
            <a:r>
              <a:rPr dirty="0"/>
              <a:t> a </a:t>
            </a:r>
            <a:r>
              <a:rPr dirty="0" err="1"/>
              <a:t>tűzfalak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hálózati</a:t>
            </a:r>
            <a:r>
              <a:rPr dirty="0"/>
              <a:t> </a:t>
            </a:r>
            <a:r>
              <a:rPr dirty="0" err="1"/>
              <a:t>eszközök</a:t>
            </a:r>
            <a:r>
              <a:rPr dirty="0"/>
              <a:t> </a:t>
            </a:r>
            <a:r>
              <a:rPr dirty="0" err="1"/>
              <a:t>kritikus</a:t>
            </a:r>
            <a:r>
              <a:rPr dirty="0"/>
              <a:t> </a:t>
            </a:r>
            <a:r>
              <a:rPr dirty="0" err="1"/>
              <a:t>szerepét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8AFC83-B3E2-98B6-77B9-BCBC1A8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73" y="3542664"/>
            <a:ext cx="3782653" cy="2766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Biztonsági funkciók forgalomirányítón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Alapvető</a:t>
            </a:r>
            <a:r>
              <a:rPr dirty="0"/>
              <a:t> </a:t>
            </a:r>
            <a:r>
              <a:rPr dirty="0" err="1"/>
              <a:t>biztonsági</a:t>
            </a:r>
            <a:r>
              <a:rPr dirty="0"/>
              <a:t> </a:t>
            </a:r>
            <a:r>
              <a:rPr dirty="0" err="1"/>
              <a:t>funkcióként</a:t>
            </a:r>
            <a:r>
              <a:rPr dirty="0"/>
              <a:t> a </a:t>
            </a:r>
            <a:r>
              <a:rPr dirty="0" err="1"/>
              <a:t>hálózat</a:t>
            </a:r>
            <a:r>
              <a:rPr dirty="0"/>
              <a:t> </a:t>
            </a:r>
            <a:r>
              <a:rPr dirty="0" err="1"/>
              <a:t>minden</a:t>
            </a:r>
            <a:r>
              <a:rPr dirty="0"/>
              <a:t> </a:t>
            </a:r>
            <a:r>
              <a:rPr dirty="0" err="1"/>
              <a:t>forgalomirányítója</a:t>
            </a:r>
            <a:r>
              <a:rPr dirty="0"/>
              <a:t> </a:t>
            </a:r>
            <a:r>
              <a:rPr dirty="0" err="1"/>
              <a:t>jelszavas</a:t>
            </a:r>
            <a:r>
              <a:rPr dirty="0"/>
              <a:t> </a:t>
            </a:r>
            <a:r>
              <a:rPr dirty="0" err="1"/>
              <a:t>védelemmel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hozzáférési</a:t>
            </a:r>
            <a:r>
              <a:rPr dirty="0"/>
              <a:t> </a:t>
            </a:r>
            <a:r>
              <a:rPr dirty="0" err="1"/>
              <a:t>szabályok</a:t>
            </a:r>
            <a:r>
              <a:rPr dirty="0"/>
              <a:t> </a:t>
            </a:r>
            <a:r>
              <a:rPr dirty="0" err="1"/>
              <a:t>beállításával</a:t>
            </a:r>
            <a:r>
              <a:rPr dirty="0"/>
              <a:t> </a:t>
            </a:r>
            <a:r>
              <a:rPr dirty="0" err="1"/>
              <a:t>korlátozza</a:t>
            </a:r>
            <a:r>
              <a:rPr dirty="0"/>
              <a:t> </a:t>
            </a:r>
            <a:r>
              <a:rPr dirty="0" err="1"/>
              <a:t>az</a:t>
            </a:r>
            <a:r>
              <a:rPr dirty="0"/>
              <a:t> </a:t>
            </a:r>
            <a:r>
              <a:rPr dirty="0" err="1"/>
              <a:t>eszközökhöz</a:t>
            </a:r>
            <a:r>
              <a:rPr lang="hu-HU" dirty="0"/>
              <a:t> való hozzáférést.</a:t>
            </a:r>
          </a:p>
          <a:p>
            <a:pPr marL="0" indent="0">
              <a:buNone/>
            </a:pPr>
            <a:r>
              <a:rPr lang="hu-HU" dirty="0"/>
              <a:t>Illetve az intranetes web site elérhetősége esetében a https protokollt tettük kizárólagossá.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Vezeték nélküli hálózat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Több hálózati szegmensben is található WiFi hozzáférési lehetőség. Egyes helyeken ez Access </a:t>
            </a:r>
            <a:r>
              <a:rPr lang="hu-HU" dirty="0" err="1"/>
              <a:t>Point-tal</a:t>
            </a:r>
            <a:r>
              <a:rPr lang="hu-HU" dirty="0"/>
              <a:t> míg máshol WiFi Routerrel valósul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DBCB473-54D6-4B57-C620-A5B91E10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86" y="3429000"/>
            <a:ext cx="2249228" cy="3041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Windows </a:t>
            </a:r>
            <a:r>
              <a:rPr dirty="0" err="1"/>
              <a:t>szerver</a:t>
            </a:r>
            <a:r>
              <a:rPr dirty="0"/>
              <a:t> </a:t>
            </a:r>
            <a:r>
              <a:rPr dirty="0" err="1"/>
              <a:t>konfigurálása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Windows Server 2016-os </a:t>
            </a:r>
            <a:r>
              <a:rPr dirty="0" err="1"/>
              <a:t>operációs</a:t>
            </a:r>
            <a:r>
              <a:rPr dirty="0"/>
              <a:t> </a:t>
            </a:r>
            <a:r>
              <a:rPr dirty="0" err="1"/>
              <a:t>rendszerre</a:t>
            </a:r>
            <a:r>
              <a:rPr dirty="0"/>
              <a:t> </a:t>
            </a:r>
            <a:r>
              <a:rPr lang="hu-HU" dirty="0"/>
              <a:t>a következő </a:t>
            </a:r>
            <a:r>
              <a:rPr dirty="0" err="1"/>
              <a:t>szolgáltatás</a:t>
            </a:r>
            <a:r>
              <a:rPr lang="hu-HU" dirty="0"/>
              <a:t>oka</a:t>
            </a:r>
            <a:r>
              <a:rPr dirty="0"/>
              <a:t>t </a:t>
            </a:r>
            <a:r>
              <a:rPr dirty="0" err="1"/>
              <a:t>telepítettü</a:t>
            </a:r>
            <a:r>
              <a:rPr lang="hu-HU" dirty="0"/>
              <a:t>k:</a:t>
            </a:r>
          </a:p>
          <a:p>
            <a:r>
              <a:rPr lang="hu-HU" dirty="0"/>
              <a:t>DHCP</a:t>
            </a:r>
          </a:p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endParaRPr lang="hu-HU" dirty="0"/>
          </a:p>
          <a:p>
            <a:r>
              <a:rPr lang="hu-HU" dirty="0"/>
              <a:t>DNS</a:t>
            </a:r>
          </a:p>
          <a:p>
            <a:r>
              <a:rPr lang="hu-HU" dirty="0"/>
              <a:t>Fájl-és nyomtatószerver</a:t>
            </a:r>
          </a:p>
          <a:p>
            <a:r>
              <a:rPr lang="hu-HU" dirty="0"/>
              <a:t>Időzített biztonsági mentés</a:t>
            </a:r>
          </a:p>
          <a:p>
            <a:endParaRPr lang="hu-HU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Linux </a:t>
            </a:r>
            <a:r>
              <a:rPr dirty="0" err="1"/>
              <a:t>szerver</a:t>
            </a:r>
            <a:r>
              <a:rPr dirty="0"/>
              <a:t> </a:t>
            </a:r>
            <a:r>
              <a:rPr dirty="0" err="1"/>
              <a:t>konfigurálása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 Linux (Ubuntu server) operációs rendszerre a következő szolgáltatásokat telepítettük:</a:t>
            </a:r>
          </a:p>
          <a:p>
            <a:r>
              <a:rPr lang="hu-HU" dirty="0"/>
              <a:t>DNS </a:t>
            </a:r>
          </a:p>
          <a:p>
            <a:r>
              <a:rPr lang="hu-HU" dirty="0" err="1"/>
              <a:t>Apache</a:t>
            </a:r>
            <a:r>
              <a:rPr lang="hu-HU" dirty="0"/>
              <a:t> webszerver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FTP</a:t>
            </a:r>
          </a:p>
          <a:p>
            <a:r>
              <a:rPr lang="hu-HU" dirty="0"/>
              <a:t>Samba - fájlszerver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Jövőbeni fejlesztések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statikus és dinamikus címfordítás olyan technikák amelyek segítenek az IP címek és hálózati címek kezelésében...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Csapatmunka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csapatmunka megvalósításához elengedhetetlen tényező az együttműködés türelem és egy kis humor...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Záró 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Összegzés</a:t>
            </a:r>
          </a:p>
          <a:p>
            <a:r>
              <a:t>Kérdések és válaszok szekció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Szálkapari</a:t>
            </a:r>
            <a:r>
              <a:rPr dirty="0"/>
              <a:t> </a:t>
            </a:r>
            <a:r>
              <a:rPr dirty="0" err="1"/>
              <a:t>Zrt</a:t>
            </a:r>
            <a:r>
              <a:rPr dirty="0"/>
              <a:t>. mint </a:t>
            </a:r>
            <a:r>
              <a:rPr dirty="0" err="1"/>
              <a:t>jelentős</a:t>
            </a:r>
            <a:r>
              <a:rPr dirty="0"/>
              <a:t> </a:t>
            </a:r>
            <a:r>
              <a:rPr dirty="0" err="1"/>
              <a:t>szereplő</a:t>
            </a:r>
            <a:r>
              <a:rPr dirty="0"/>
              <a:t> a </a:t>
            </a:r>
            <a:r>
              <a:rPr dirty="0" err="1"/>
              <a:t>bútoriparban</a:t>
            </a:r>
            <a:r>
              <a:rPr dirty="0"/>
              <a:t> </a:t>
            </a:r>
            <a:r>
              <a:rPr dirty="0" err="1"/>
              <a:t>komplex</a:t>
            </a:r>
            <a:r>
              <a:rPr dirty="0"/>
              <a:t> </a:t>
            </a:r>
            <a:r>
              <a:rPr dirty="0" err="1"/>
              <a:t>hálózati</a:t>
            </a:r>
            <a:r>
              <a:rPr dirty="0"/>
              <a:t> </a:t>
            </a:r>
            <a:r>
              <a:rPr dirty="0" err="1"/>
              <a:t>infrastruktúrával</a:t>
            </a:r>
            <a:r>
              <a:rPr dirty="0"/>
              <a:t> </a:t>
            </a:r>
            <a:r>
              <a:rPr dirty="0" err="1"/>
              <a:t>rendelkezik</a:t>
            </a:r>
            <a:r>
              <a:rPr lang="hu-HU" dirty="0"/>
              <a:t>:</a:t>
            </a:r>
          </a:p>
          <a:p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561E7D-F9F2-7E90-2B7A-2B15E4A1A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60" y="1890124"/>
            <a:ext cx="2240280" cy="2493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77F4B4-52FB-BDBC-E9AD-6ED23874F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9" y="609600"/>
            <a:ext cx="864847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8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Hálózat</a:t>
            </a:r>
            <a:r>
              <a:rPr dirty="0"/>
              <a:t> </a:t>
            </a:r>
            <a:r>
              <a:rPr dirty="0" err="1"/>
              <a:t>fizikai</a:t>
            </a:r>
            <a:r>
              <a:rPr dirty="0"/>
              <a:t> </a:t>
            </a:r>
            <a:r>
              <a:rPr dirty="0" err="1"/>
              <a:t>struktúrája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28365"/>
          </a:xfrm>
        </p:spPr>
        <p:txBody>
          <a:bodyPr/>
          <a:lstStyle/>
          <a:p>
            <a:pPr marL="0" indent="0" algn="ctr">
              <a:buNone/>
            </a:pPr>
            <a:r>
              <a:rPr dirty="0"/>
              <a:t>A </a:t>
            </a:r>
            <a:r>
              <a:rPr dirty="0" err="1"/>
              <a:t>vállalati</a:t>
            </a:r>
            <a:r>
              <a:rPr dirty="0"/>
              <a:t> </a:t>
            </a:r>
            <a:r>
              <a:rPr dirty="0" err="1"/>
              <a:t>hálózatban</a:t>
            </a:r>
            <a:r>
              <a:rPr dirty="0"/>
              <a:t> a </a:t>
            </a:r>
            <a:r>
              <a:rPr dirty="0" err="1"/>
              <a:t>kommunikáció</a:t>
            </a:r>
            <a:r>
              <a:rPr dirty="0"/>
              <a:t> </a:t>
            </a:r>
            <a:r>
              <a:rPr dirty="0" err="1"/>
              <a:t>létrejöttéhez</a:t>
            </a:r>
            <a:r>
              <a:rPr dirty="0"/>
              <a:t> a </a:t>
            </a:r>
            <a:r>
              <a:rPr dirty="0" err="1"/>
              <a:t>forrás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cél</a:t>
            </a:r>
            <a:r>
              <a:rPr dirty="0"/>
              <a:t> </a:t>
            </a:r>
            <a:r>
              <a:rPr dirty="0" err="1"/>
              <a:t>állomás</a:t>
            </a:r>
            <a:r>
              <a:rPr dirty="0"/>
              <a:t> </a:t>
            </a:r>
            <a:r>
              <a:rPr dirty="0" err="1"/>
              <a:t>összeköttetéséhez</a:t>
            </a:r>
            <a:r>
              <a:rPr dirty="0"/>
              <a:t> meg </a:t>
            </a:r>
            <a:r>
              <a:rPr dirty="0" err="1"/>
              <a:t>kell</a:t>
            </a:r>
            <a:r>
              <a:rPr dirty="0"/>
              <a:t> </a:t>
            </a:r>
            <a:r>
              <a:rPr dirty="0" err="1"/>
              <a:t>teremtenünk</a:t>
            </a:r>
            <a:r>
              <a:rPr dirty="0"/>
              <a:t> a </a:t>
            </a:r>
            <a:r>
              <a:rPr dirty="0" err="1"/>
              <a:t>csatornát</a:t>
            </a:r>
            <a:r>
              <a:rPr lang="hu-HU" dirty="0"/>
              <a:t> győri, soproni és a pozsonyi </a:t>
            </a:r>
            <a:r>
              <a:rPr lang="hu-HU" dirty="0" err="1"/>
              <a:t>telelephelyek</a:t>
            </a:r>
            <a:r>
              <a:rPr lang="hu-HU" dirty="0"/>
              <a:t> között.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Hálózati logikai struktúrája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Az </a:t>
            </a:r>
            <a:r>
              <a:rPr dirty="0" err="1"/>
              <a:t>elosztási</a:t>
            </a:r>
            <a:r>
              <a:rPr dirty="0"/>
              <a:t> </a:t>
            </a:r>
            <a:r>
              <a:rPr dirty="0" err="1"/>
              <a:t>réteg</a:t>
            </a:r>
            <a:r>
              <a:rPr dirty="0"/>
              <a:t> </a:t>
            </a:r>
            <a:r>
              <a:rPr dirty="0" err="1"/>
              <a:t>minden</a:t>
            </a:r>
            <a:r>
              <a:rPr dirty="0"/>
              <a:t> </a:t>
            </a:r>
            <a:r>
              <a:rPr dirty="0" err="1"/>
              <a:t>telephelyen</a:t>
            </a:r>
            <a:r>
              <a:rPr dirty="0"/>
              <a:t> </a:t>
            </a:r>
            <a:r>
              <a:rPr dirty="0" err="1"/>
              <a:t>több</a:t>
            </a:r>
            <a:r>
              <a:rPr dirty="0"/>
              <a:t> </a:t>
            </a:r>
            <a:r>
              <a:rPr dirty="0" err="1"/>
              <a:t>logikailag</a:t>
            </a:r>
            <a:r>
              <a:rPr dirty="0"/>
              <a:t> </a:t>
            </a:r>
            <a:r>
              <a:rPr dirty="0" err="1"/>
              <a:t>különálló</a:t>
            </a:r>
            <a:r>
              <a:rPr dirty="0"/>
              <a:t> </a:t>
            </a:r>
            <a:r>
              <a:rPr dirty="0" err="1"/>
              <a:t>részre</a:t>
            </a:r>
            <a:r>
              <a:rPr dirty="0"/>
              <a:t> </a:t>
            </a:r>
            <a:r>
              <a:rPr dirty="0" err="1"/>
              <a:t>osztott</a:t>
            </a:r>
            <a:r>
              <a:rPr lang="hu-HU" dirty="0"/>
              <a:t>, például virtuális hálózatok segítségével. A következő ábrán látható a </a:t>
            </a:r>
            <a:r>
              <a:rPr lang="hu-HU" dirty="0" err="1"/>
              <a:t>vlan</a:t>
            </a:r>
            <a:r>
              <a:rPr lang="hu-HU" dirty="0"/>
              <a:t>-ok kialakítása: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B1A10A31-29FE-A148-3C64-FFB2597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83123"/>
            <a:ext cx="8636000" cy="58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Forgalomirányítás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dirty="0" err="1"/>
              <a:t>telephelyeken</a:t>
            </a:r>
            <a:r>
              <a:rPr dirty="0"/>
              <a:t> </a:t>
            </a:r>
            <a:r>
              <a:rPr dirty="0" err="1"/>
              <a:t>illetve</a:t>
            </a:r>
            <a:r>
              <a:rPr dirty="0"/>
              <a:t> </a:t>
            </a:r>
            <a:r>
              <a:rPr dirty="0" err="1"/>
              <a:t>azok</a:t>
            </a:r>
            <a:r>
              <a:rPr dirty="0"/>
              <a:t> </a:t>
            </a:r>
            <a:r>
              <a:rPr dirty="0" err="1"/>
              <a:t>között</a:t>
            </a:r>
            <a:r>
              <a:rPr dirty="0"/>
              <a:t> a </a:t>
            </a:r>
            <a:r>
              <a:rPr dirty="0" err="1"/>
              <a:t>dinamikus</a:t>
            </a:r>
            <a:r>
              <a:rPr dirty="0"/>
              <a:t> </a:t>
            </a:r>
            <a:r>
              <a:rPr dirty="0" err="1"/>
              <a:t>forgalomirányítást</a:t>
            </a:r>
            <a:r>
              <a:rPr dirty="0"/>
              <a:t> OSPF </a:t>
            </a:r>
            <a:r>
              <a:rPr dirty="0" err="1"/>
              <a:t>területek</a:t>
            </a:r>
            <a:r>
              <a:rPr dirty="0"/>
              <a:t> </a:t>
            </a:r>
            <a:r>
              <a:rPr dirty="0" err="1"/>
              <a:t>kialakításával</a:t>
            </a:r>
            <a:r>
              <a:rPr dirty="0"/>
              <a:t> </a:t>
            </a:r>
            <a:r>
              <a:rPr dirty="0" err="1"/>
              <a:t>oldottuk</a:t>
            </a:r>
            <a:r>
              <a:rPr dirty="0"/>
              <a:t> meg</a:t>
            </a:r>
            <a:r>
              <a:rPr lang="hu-HU" dirty="0"/>
              <a:t>:</a:t>
            </a:r>
            <a:endParaRPr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0D726C-CCA2-C21C-1427-D9C6AD6E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3284713"/>
            <a:ext cx="6074990" cy="2473934"/>
          </a:xfrm>
          <a:prstGeom prst="rect">
            <a:avLst/>
          </a:prstGeom>
          <a:ln>
            <a:solidFill>
              <a:schemeClr val="accent1">
                <a:alpha val="99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IP </a:t>
            </a:r>
            <a:r>
              <a:rPr dirty="0" err="1"/>
              <a:t>címek</a:t>
            </a:r>
            <a:r>
              <a:rPr dirty="0"/>
              <a:t> </a:t>
            </a:r>
            <a:r>
              <a:rPr dirty="0" err="1"/>
              <a:t>kiosztása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 </a:t>
            </a:r>
            <a:r>
              <a:rPr lang="hu-HU" dirty="0"/>
              <a:t>vállalat egyes hálózati részein </a:t>
            </a:r>
            <a:r>
              <a:rPr dirty="0" err="1"/>
              <a:t>alkalmaz</a:t>
            </a:r>
            <a:r>
              <a:rPr lang="hu-HU" dirty="0" err="1"/>
              <a:t>ásra</a:t>
            </a:r>
            <a:r>
              <a:rPr lang="hu-HU" dirty="0"/>
              <a:t> került</a:t>
            </a:r>
            <a:r>
              <a:rPr dirty="0"/>
              <a:t> </a:t>
            </a:r>
            <a:r>
              <a:rPr dirty="0" err="1"/>
              <a:t>Szerver</a:t>
            </a:r>
            <a:r>
              <a:rPr dirty="0"/>
              <a:t> PC</a:t>
            </a:r>
            <a:r>
              <a:rPr lang="hu-HU" dirty="0"/>
              <a:t>,</a:t>
            </a:r>
            <a:r>
              <a:rPr dirty="0"/>
              <a:t> </a:t>
            </a:r>
            <a:r>
              <a:rPr dirty="0" err="1"/>
              <a:t>forgalomirányító</a:t>
            </a:r>
            <a:r>
              <a:rPr dirty="0"/>
              <a:t> </a:t>
            </a:r>
            <a:r>
              <a:rPr dirty="0" err="1"/>
              <a:t>általi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statikusan</a:t>
            </a:r>
            <a:r>
              <a:rPr dirty="0"/>
              <a:t> </a:t>
            </a:r>
            <a:r>
              <a:rPr dirty="0" err="1"/>
              <a:t>beállított</a:t>
            </a:r>
            <a:r>
              <a:rPr dirty="0"/>
              <a:t> IP </a:t>
            </a:r>
            <a:r>
              <a:rPr dirty="0" err="1"/>
              <a:t>cím</a:t>
            </a:r>
            <a:r>
              <a:rPr dirty="0"/>
              <a:t> </a:t>
            </a:r>
            <a:r>
              <a:rPr dirty="0" err="1"/>
              <a:t>kiosztás</a:t>
            </a:r>
            <a:r>
              <a:rPr lang="hu-HU" dirty="0"/>
              <a:t> is.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EtherChannel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7076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Az EtherChannel (</a:t>
            </a:r>
            <a:r>
              <a:rPr dirty="0" err="1"/>
              <a:t>portcsatorna</a:t>
            </a:r>
            <a:r>
              <a:rPr dirty="0"/>
              <a:t>) </a:t>
            </a:r>
            <a:r>
              <a:rPr dirty="0" err="1"/>
              <a:t>interfész</a:t>
            </a:r>
            <a:r>
              <a:rPr dirty="0"/>
              <a:t> </a:t>
            </a:r>
            <a:r>
              <a:rPr dirty="0" err="1"/>
              <a:t>számos</a:t>
            </a:r>
            <a:r>
              <a:rPr dirty="0"/>
              <a:t> </a:t>
            </a:r>
            <a:r>
              <a:rPr dirty="0" err="1"/>
              <a:t>előnnyel</a:t>
            </a:r>
            <a:r>
              <a:rPr dirty="0"/>
              <a:t> </a:t>
            </a:r>
            <a:r>
              <a:rPr dirty="0" err="1"/>
              <a:t>jár</a:t>
            </a:r>
            <a:r>
              <a:rPr lang="hu-HU" dirty="0"/>
              <a:t>:</a:t>
            </a:r>
          </a:p>
          <a:p>
            <a:r>
              <a:rPr lang="hu-HU" dirty="0"/>
              <a:t>Redundanciát biztosít</a:t>
            </a:r>
          </a:p>
          <a:p>
            <a:r>
              <a:rPr lang="hu-HU" dirty="0"/>
              <a:t>Sebességet lehet vele növelni</a:t>
            </a:r>
          </a:p>
          <a:p>
            <a:endParaRPr lang="hu-H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194E1B2-EC10-6A58-058A-CC749D356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" t="11315" r="4219" b="10357"/>
          <a:stretch/>
        </p:blipFill>
        <p:spPr bwMode="auto">
          <a:xfrm>
            <a:off x="2835275" y="4053524"/>
            <a:ext cx="3473450" cy="1714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Diavetítés a képernyőre (4:3 oldalarány)</PresentationFormat>
  <Paragraphs>123</Paragraphs>
  <Slides>18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Hálózattervezési és kivitelezési vizsgaremek</vt:lpstr>
      <vt:lpstr>Bevezetés</vt:lpstr>
      <vt:lpstr>PowerPoint-bemutató</vt:lpstr>
      <vt:lpstr>Hálózat fizikai struktúrája</vt:lpstr>
      <vt:lpstr>Hálózati logikai struktúrája</vt:lpstr>
      <vt:lpstr>PowerPoint-bemutató</vt:lpstr>
      <vt:lpstr>Forgalomirányítás</vt:lpstr>
      <vt:lpstr>IP címek kiosztása</vt:lpstr>
      <vt:lpstr>EtherChannel</vt:lpstr>
      <vt:lpstr>Virtual Private Network</vt:lpstr>
      <vt:lpstr>Tűzfal - Adaptive Security Appliance</vt:lpstr>
      <vt:lpstr>Biztonsági funkciók forgalomirányítón</vt:lpstr>
      <vt:lpstr>Vezeték nélküli hálózat</vt:lpstr>
      <vt:lpstr>Windows szerver konfigurálása</vt:lpstr>
      <vt:lpstr>Linux szerver konfigurálása</vt:lpstr>
      <vt:lpstr>Jövőbeni fejlesztések</vt:lpstr>
      <vt:lpstr>Csapatmunka</vt:lpstr>
      <vt:lpstr>Záró 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Hálózattervezési és kivitelezési vizsgaremek</dc:title>
  <dc:subject/>
  <dc:creator/>
  <cp:keywords/>
  <dc:description>generated using python-pptx</dc:description>
  <cp:lastModifiedBy>Kis Tibor</cp:lastModifiedBy>
  <cp:revision>8</cp:revision>
  <dcterms:created xsi:type="dcterms:W3CDTF">2013-01-27T09:14:16Z</dcterms:created>
  <dcterms:modified xsi:type="dcterms:W3CDTF">2024-06-09T12:40:39Z</dcterms:modified>
  <cp:category/>
</cp:coreProperties>
</file>