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0"/>
  </p:notesMasterIdLst>
  <p:sldIdLst>
    <p:sldId id="256" r:id="rId2"/>
    <p:sldId id="258" r:id="rId3"/>
    <p:sldId id="277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3432" autoAdjust="0"/>
  </p:normalViewPr>
  <p:slideViewPr>
    <p:cSldViewPr snapToGrid="0" snapToObjects="1">
      <p:cViewPr varScale="1">
        <p:scale>
          <a:sx n="64" d="100"/>
          <a:sy n="64" d="100"/>
        </p:scale>
        <p:origin x="72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DC6D0-E922-4141-8754-0138B1CE9B91}" type="datetimeFigureOut">
              <a:rPr lang="hu-HU" smtClean="0"/>
              <a:t>2024. 06. 11.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C05A-7D73-474A-AE9C-0437947E05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1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isfogalomtar.vallalkozzdigitalisan.hu/informatikai-rendszer-it-rendsz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5199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hu-HU" dirty="0"/>
              <a:t>Belső szabályzat alapján a soproni és a pozsonyi szerver között biztonságosabb VPN kapcsolat lett kialakítva.</a:t>
            </a:r>
          </a:p>
          <a:p>
            <a:r>
              <a:rPr lang="hu-HU" dirty="0"/>
              <a:t>AES 256-bites titkosítás </a:t>
            </a:r>
          </a:p>
          <a:p>
            <a:r>
              <a:rPr lang="hu-HU" dirty="0" err="1"/>
              <a:t>IPsec</a:t>
            </a:r>
            <a:r>
              <a:rPr lang="hu-HU" dirty="0"/>
              <a:t> és ISAKMP </a:t>
            </a:r>
          </a:p>
          <a:p>
            <a:endParaRPr lang="hu-HU" dirty="0"/>
          </a:p>
          <a:p>
            <a:r>
              <a:rPr lang="hu-HU" dirty="0" err="1"/>
              <a:t>Sh</a:t>
            </a:r>
            <a:r>
              <a:rPr lang="hu-HU" dirty="0"/>
              <a:t> </a:t>
            </a:r>
            <a:r>
              <a:rPr lang="hu-HU" dirty="0" err="1"/>
              <a:t>crypto</a:t>
            </a:r>
            <a:r>
              <a:rPr lang="hu-HU" dirty="0"/>
              <a:t> </a:t>
            </a:r>
            <a:r>
              <a:rPr lang="hu-HU" dirty="0" err="1"/>
              <a:t>ipsec</a:t>
            </a:r>
            <a:r>
              <a:rPr lang="hu-HU" dirty="0"/>
              <a:t> </a:t>
            </a:r>
            <a:r>
              <a:rPr lang="hu-HU" dirty="0" err="1"/>
              <a:t>sa</a:t>
            </a:r>
            <a:endParaRPr lang="hu-HU" dirty="0"/>
          </a:p>
          <a:p>
            <a:endParaRPr lang="hu-HU" dirty="0"/>
          </a:p>
          <a:p>
            <a:r>
              <a:rPr lang="hu-HU" dirty="0"/>
              <a:t>A leadott vizsgaremek tartalmaz egy </a:t>
            </a:r>
            <a:r>
              <a:rPr lang="hu-HU" dirty="0" err="1"/>
              <a:t>vidót</a:t>
            </a:r>
            <a:r>
              <a:rPr lang="hu-HU" dirty="0"/>
              <a:t> a működéséről az idő rövidsége miatt nem kívánjuk ezt levetíteni.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07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GERGŐ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ASA (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Adaptive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Security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Appliance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Internet felé a fizikai tűzfal egy ASA eszközzel lett megvalósítva. A két irányú forgalmat a definiált szabályok alapján szűri, korlátozza.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805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KRISZTIÁN</a:t>
            </a:r>
          </a:p>
          <a:p>
            <a:r>
              <a:rPr lang="hu-HU" dirty="0"/>
              <a:t>Számos biztonsági funkciót meg lehet ACL-kel valósítani.</a:t>
            </a:r>
          </a:p>
          <a:p>
            <a:r>
              <a:rPr lang="hu-HU" dirty="0"/>
              <a:t>A hálózati telephelyek közötti kommunikáció bérelt vonalon zajlik, így biztonság szempontjából nincs akkor fenyegetésnek kitéve, mintha az interneten keresztül zajlana a kommunikáció. Ezért elegendőnek láttuk a http korlátozását első lépésben.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1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TIBI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Elkerülhetetlen és nem is lehet cél a vezetéknélküli hálózat használata Az általuk biztosított számos előny mellett hátrányuk jelentéktelen. A mobilitás, a kényelem felhasználói oldalról, míg a skálázhatóság, költségcsökkentés vagy a telepítési rugalmasság tulajdonosi és rendszeradminisztrációs oldalról teszi vonzóvá a technológiát.</a:t>
            </a:r>
          </a:p>
          <a:p>
            <a:endParaRPr lang="hu-HU" dirty="0"/>
          </a:p>
          <a:p>
            <a:r>
              <a:rPr lang="hu-HU" dirty="0"/>
              <a:t>Routerek esetében minden esetben DHCP-vel valósult meg az IP cím kiosztása.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7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TIBI</a:t>
            </a:r>
          </a:p>
          <a:p>
            <a:r>
              <a:rPr lang="hu-HU" dirty="0"/>
              <a:t>Miért </a:t>
            </a:r>
            <a:r>
              <a:rPr lang="hu-HU" dirty="0" err="1"/>
              <a:t>WinServer</a:t>
            </a:r>
            <a:r>
              <a:rPr lang="hu-HU" dirty="0"/>
              <a:t>? </a:t>
            </a:r>
          </a:p>
          <a:p>
            <a:r>
              <a:rPr lang="hu-HU" dirty="0"/>
              <a:t>Felhasználóbarát felület</a:t>
            </a:r>
          </a:p>
          <a:p>
            <a:r>
              <a:rPr lang="hu-HU" dirty="0"/>
              <a:t>Kompatibilitás a kliensekkel</a:t>
            </a:r>
          </a:p>
          <a:p>
            <a:r>
              <a:rPr lang="hu-HU" dirty="0"/>
              <a:t>Széleskörű támogatás (hibajavítás, frissítés)</a:t>
            </a:r>
          </a:p>
          <a:p>
            <a:r>
              <a:rPr lang="hu-HU" dirty="0"/>
              <a:t>Versenyképes </a:t>
            </a:r>
            <a:r>
              <a:rPr lang="hu-HU" dirty="0" err="1"/>
              <a:t>virtualizációs</a:t>
            </a:r>
            <a:r>
              <a:rPr lang="hu-HU" dirty="0"/>
              <a:t> megoldás (</a:t>
            </a:r>
            <a:r>
              <a:rPr lang="hu-HU" dirty="0" err="1"/>
              <a:t>Hyper</a:t>
            </a:r>
            <a:r>
              <a:rPr lang="hu-HU" dirty="0"/>
              <a:t>-V)</a:t>
            </a:r>
          </a:p>
          <a:p>
            <a:r>
              <a:rPr lang="hu-HU" dirty="0"/>
              <a:t>Számos alkalmazás</a:t>
            </a:r>
          </a:p>
          <a:p>
            <a:r>
              <a:rPr lang="hu-HU" dirty="0"/>
              <a:t>Házirendek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45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hu-HU" dirty="0"/>
              <a:t>Miért nem </a:t>
            </a:r>
            <a:r>
              <a:rPr lang="hu-HU" dirty="0" err="1"/>
              <a:t>WinServer</a:t>
            </a:r>
            <a:r>
              <a:rPr lang="hu-HU" dirty="0"/>
              <a:t>?</a:t>
            </a:r>
          </a:p>
          <a:p>
            <a:r>
              <a:rPr lang="hu-HU" dirty="0"/>
              <a:t>Licence költség, Erőforrás követelmény, Zárt forráskód, </a:t>
            </a:r>
          </a:p>
          <a:p>
            <a:r>
              <a:rPr lang="hu-HU" dirty="0"/>
              <a:t>A </a:t>
            </a:r>
            <a:r>
              <a:rPr lang="hu-HU" dirty="0" err="1"/>
              <a:t>linux</a:t>
            </a:r>
            <a:r>
              <a:rPr lang="hu-HU" dirty="0"/>
              <a:t> szerver a soproni telephelyen üzemel. A telepítés után a Sopron-</a:t>
            </a:r>
            <a:r>
              <a:rPr lang="hu-HU" dirty="0" err="1"/>
              <a:t>linux</a:t>
            </a:r>
            <a:r>
              <a:rPr lang="hu-HU" dirty="0"/>
              <a:t> nevet és statikusan beállított IP címet kapott.</a:t>
            </a:r>
          </a:p>
          <a:p>
            <a:r>
              <a:rPr lang="hu-HU" dirty="0"/>
              <a:t>DNS-&gt; BIND 9, ez a szerver a </a:t>
            </a:r>
            <a:r>
              <a:rPr lang="hu-HU" dirty="0" err="1"/>
              <a:t>windows</a:t>
            </a:r>
            <a:r>
              <a:rPr lang="hu-HU" dirty="0"/>
              <a:t> szervernek is meg van adva, így más névfeloldásával is tudnak dolgozni. A webszerver név feloldását végzi</a:t>
            </a:r>
          </a:p>
          <a:p>
            <a:r>
              <a:rPr lang="hu-HU" dirty="0" err="1"/>
              <a:t>Apache</a:t>
            </a:r>
            <a:r>
              <a:rPr lang="hu-HU" dirty="0"/>
              <a:t> webszerver- intranetes webszolgáltatást, ahol céges </a:t>
            </a:r>
            <a:r>
              <a:rPr lang="hu-HU" dirty="0" err="1"/>
              <a:t>telefonkönykönyv</a:t>
            </a:r>
            <a:r>
              <a:rPr lang="hu-HU" dirty="0"/>
              <a:t> található, hasznos dolgozói információk</a:t>
            </a:r>
          </a:p>
          <a:p>
            <a:r>
              <a:rPr lang="hu-HU" dirty="0"/>
              <a:t>SSH – biztonságos távoli belépés, a </a:t>
            </a:r>
            <a:r>
              <a:rPr lang="hu-HU" dirty="0" err="1"/>
              <a:t>linux</a:t>
            </a:r>
            <a:r>
              <a:rPr lang="hu-HU" dirty="0"/>
              <a:t> szerver távoli és biztonságos eléréséhez</a:t>
            </a:r>
          </a:p>
          <a:p>
            <a:r>
              <a:rPr lang="hu-HU" dirty="0"/>
              <a:t>FTP – nem használjuk, de alap funkcióként beállításra került</a:t>
            </a:r>
          </a:p>
          <a:p>
            <a:r>
              <a:rPr lang="hu-HU" dirty="0"/>
              <a:t>Samba – fájlszerver – hálózatunk jelentős részén </a:t>
            </a:r>
            <a:r>
              <a:rPr lang="hu-HU" dirty="0" err="1"/>
              <a:t>windows</a:t>
            </a:r>
            <a:r>
              <a:rPr lang="hu-HU" dirty="0"/>
              <a:t> kliensek találhatók, ezek a  </a:t>
            </a:r>
            <a:r>
              <a:rPr lang="hu-HU" dirty="0" err="1"/>
              <a:t>linux</a:t>
            </a:r>
            <a:r>
              <a:rPr lang="hu-HU" dirty="0"/>
              <a:t> fájlszerverhez a Samba szolgáltatásaival tudnak a legoptimálisabban csatlakozni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57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hu-HU" dirty="0">
                <a:effectLst/>
              </a:rPr>
              <a:t>KRISZTIÁN</a:t>
            </a:r>
          </a:p>
          <a:p>
            <a:pPr rtl="0"/>
            <a:r>
              <a:rPr lang="hu-HU" dirty="0">
                <a:effectLst/>
              </a:rPr>
              <a:t>- DMZ (innovatív megvalósítás, vállalat irányítási rendszer megvalósítása céljából)</a:t>
            </a:r>
          </a:p>
          <a:p>
            <a:pPr rtl="0"/>
            <a:r>
              <a:rPr lang="hu-HU" dirty="0">
                <a:effectLst/>
              </a:rPr>
              <a:t>- Automatizált mentés</a:t>
            </a:r>
          </a:p>
          <a:p>
            <a:pPr marL="0" indent="0">
              <a:buFontTx/>
              <a:buNone/>
            </a:pPr>
            <a:r>
              <a:rPr lang="hu-HU" dirty="0"/>
              <a:t>- Home Office VPN-ek kialakítása, költségcsökkentés</a:t>
            </a:r>
          </a:p>
          <a:p>
            <a:pPr marL="0" indent="0">
              <a:buFontTx/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22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hu-HU" dirty="0"/>
              <a:t>Pozsony – Krisztián</a:t>
            </a:r>
          </a:p>
          <a:p>
            <a:r>
              <a:rPr lang="hu-HU" dirty="0"/>
              <a:t>Sopron – Gergő</a:t>
            </a:r>
          </a:p>
          <a:p>
            <a:r>
              <a:rPr lang="hu-HU" dirty="0"/>
              <a:t>Győr – Tibi</a:t>
            </a:r>
          </a:p>
          <a:p>
            <a:r>
              <a:rPr lang="hu-HU" dirty="0"/>
              <a:t>(IP számítás, helyi topológia, hibakeresés, </a:t>
            </a:r>
            <a:r>
              <a:rPr lang="hu-HU" dirty="0" err="1"/>
              <a:t>forgalomirányítás</a:t>
            </a:r>
            <a:r>
              <a:rPr lang="hu-HU" dirty="0"/>
              <a:t>)</a:t>
            </a:r>
          </a:p>
          <a:p>
            <a:r>
              <a:rPr lang="hu-HU" dirty="0"/>
              <a:t>Topológia - Gergő + Krisztián</a:t>
            </a:r>
          </a:p>
          <a:p>
            <a:r>
              <a:rPr lang="hu-HU" dirty="0"/>
              <a:t>Szerverek - Tibi</a:t>
            </a:r>
          </a:p>
          <a:p>
            <a:r>
              <a:rPr lang="hu-HU" dirty="0"/>
              <a:t>VPN </a:t>
            </a:r>
            <a:r>
              <a:rPr lang="hu-HU" dirty="0" err="1"/>
              <a:t>konf</a:t>
            </a:r>
            <a:r>
              <a:rPr lang="hu-HU" dirty="0"/>
              <a:t>. – Gergő</a:t>
            </a:r>
          </a:p>
          <a:p>
            <a:r>
              <a:rPr lang="hu-HU" dirty="0" err="1"/>
              <a:t>Logo</a:t>
            </a:r>
            <a:r>
              <a:rPr lang="hu-HU" dirty="0"/>
              <a:t>, szövegezés, lektorálás, költségvetés, fordító – Krisztián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Trello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Messenger,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és személyes találkozó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042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7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 kezd Sopronnal</a:t>
            </a:r>
          </a:p>
          <a:p>
            <a:r>
              <a:rPr lang="hu-HU" dirty="0"/>
              <a:t>TIBI Győrrel</a:t>
            </a:r>
          </a:p>
          <a:p>
            <a:r>
              <a:rPr lang="hu-HU" dirty="0"/>
              <a:t>KRISZTIÁN Pozsonnyal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2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Létrehozva: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Sopron</a:t>
            </a:r>
          </a:p>
          <a:p>
            <a:pPr marL="342900" indent="-342900">
              <a:buAutoNum type="arabicPeriod"/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Győr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Pozsony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Nagysebességű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béreltvonali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Soproni telephelyen internet csatlakozás.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Többi telephely is ezt az átjárót használja.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 fizikai tűzfal is Soproni telephelyre lett telepítve.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08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84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49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hu-HU" dirty="0"/>
              <a:t>Több területú OSPF lett létre, ahol a gerinc hálózat kapta a „0”-s területett, minden más esetben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190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hu-HU" dirty="0"/>
              <a:t>Az </a:t>
            </a:r>
            <a:r>
              <a:rPr lang="hu-HU" dirty="0" err="1"/>
              <a:t>ip</a:t>
            </a:r>
            <a:r>
              <a:rPr lang="hu-HU" dirty="0"/>
              <a:t> cím kiosztást három féle módon valósítottunk meg.</a:t>
            </a:r>
          </a:p>
          <a:p>
            <a:r>
              <a:rPr lang="hu-HU" dirty="0"/>
              <a:t>Történt DHCP szerver által, router által osztva, illetve statikusan.</a:t>
            </a:r>
          </a:p>
          <a:p>
            <a:r>
              <a:rPr lang="hu-HU" dirty="0"/>
              <a:t>Valamint győri telephelyen meg lett valósítva az IPV6-os cím kiosztás.</a:t>
            </a:r>
          </a:p>
          <a:p>
            <a:r>
              <a:rPr lang="hu-HU" dirty="0"/>
              <a:t>Az IP címek kiosztásánál figyelembe vettük az adott szervezeti egység felhasználási igényeit. Tehát, ahol nagyobb a mozgás ott DHCP-n lett megvalósítva, egy esetben a statikus cím kiosztás, vendégek tudják használni a wifi routert – </a:t>
            </a:r>
            <a:r>
              <a:rPr lang="hu-HU" dirty="0" err="1"/>
              <a:t>dhcp-vel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50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hu-HU" dirty="0"/>
              <a:t>Minden telephelyen meg lett valósítva, ez a győri telephelyen megvalósított </a:t>
            </a:r>
            <a:r>
              <a:rPr lang="hu-HU" dirty="0" err="1"/>
              <a:t>ether</a:t>
            </a:r>
            <a:r>
              <a:rPr lang="hu-HU" dirty="0"/>
              <a:t> </a:t>
            </a:r>
            <a:r>
              <a:rPr lang="hu-HU" dirty="0" err="1"/>
              <a:t>channelt</a:t>
            </a:r>
            <a:r>
              <a:rPr lang="hu-HU" dirty="0"/>
              <a:t> mutatja be</a:t>
            </a:r>
          </a:p>
          <a:p>
            <a:r>
              <a:rPr lang="hu-HU" dirty="0"/>
              <a:t> </a:t>
            </a:r>
          </a:p>
          <a:p>
            <a:r>
              <a:rPr lang="hu-HU" b="1" dirty="0"/>
              <a:t>Redundancia</a:t>
            </a:r>
          </a:p>
          <a:p>
            <a:r>
              <a:rPr lang="hu-HU" dirty="0"/>
              <a:t>A számítástechnikában redundánsnak nevezünk mindent, ami többször van jelen egy </a:t>
            </a:r>
            <a:r>
              <a:rPr lang="hu-HU" dirty="0">
                <a:hlinkClick r:id="rId3"/>
              </a:rPr>
              <a:t>informatikai rendszerben</a:t>
            </a:r>
            <a:r>
              <a:rPr lang="hu-HU" dirty="0"/>
              <a:t>, mint amennyire rendszerint szükség van. Ez azért szükséges, mivel amennyiben egy elem valamilyen okból kiesne, akkor a szerepét egy másik hasonló elem képes átvenni, így a rendszer működőképes marad.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16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85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0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1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u-HU" b="1" noProof="1"/>
              <a:t>Hálózattervezési</a:t>
            </a:r>
            <a:r>
              <a:rPr b="1" dirty="0"/>
              <a:t> </a:t>
            </a:r>
            <a:r>
              <a:rPr b="1" dirty="0" err="1"/>
              <a:t>és</a:t>
            </a:r>
            <a:r>
              <a:rPr b="1" dirty="0"/>
              <a:t> </a:t>
            </a:r>
            <a:r>
              <a:rPr b="1" dirty="0" err="1"/>
              <a:t>kivitelezési</a:t>
            </a:r>
            <a:r>
              <a:rPr b="1" dirty="0"/>
              <a:t> </a:t>
            </a:r>
            <a:r>
              <a:rPr b="1" dirty="0" err="1"/>
              <a:t>vizsgaremek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8476" y="5473129"/>
            <a:ext cx="5029200" cy="1127759"/>
          </a:xfrm>
        </p:spPr>
        <p:txBody>
          <a:bodyPr>
            <a:normAutofit lnSpcReduction="10000"/>
          </a:bodyPr>
          <a:lstStyle/>
          <a:p>
            <a:pPr algn="r"/>
            <a:r>
              <a:rPr sz="2000" dirty="0">
                <a:solidFill>
                  <a:schemeClr val="tx1"/>
                </a:solidFill>
              </a:rPr>
              <a:t>Kis Tibor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Lócska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Gergő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István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Szamosi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Krisztián</a:t>
            </a:r>
            <a:r>
              <a:rPr sz="2000" dirty="0">
                <a:solidFill>
                  <a:schemeClr val="tx1"/>
                </a:solidFill>
              </a:rPr>
              <a:t> Benjamin</a:t>
            </a:r>
          </a:p>
        </p:txBody>
      </p:sp>
      <p:pic>
        <p:nvPicPr>
          <p:cNvPr id="4" name="Kép 3" descr="https://blathy.bmszc.hu/_next/image?url=https%3A%2F%2Fbm-blathy.cms.intezmeny.edir.hu%2Fuploads%2Fthumbnail_logo_blathy_919a780f7e.png&amp;w=256&amp;q=90">
            <a:extLst>
              <a:ext uri="{FF2B5EF4-FFF2-40B4-BE49-F238E27FC236}">
                <a16:creationId xmlns:a16="http://schemas.microsoft.com/office/drawing/2014/main" id="{0ACA30D7-2388-4932-86E8-3EE82A9EBE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30" y="404495"/>
            <a:ext cx="14859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76DE732-AA65-40A0-8C3F-3C53D7D71D0C}"/>
              </a:ext>
            </a:extLst>
          </p:cNvPr>
          <p:cNvSpPr txBox="1">
            <a:spLocks/>
          </p:cNvSpPr>
          <p:nvPr/>
        </p:nvSpPr>
        <p:spPr>
          <a:xfrm>
            <a:off x="3977640" y="666749"/>
            <a:ext cx="4940046" cy="1070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>
                <a:solidFill>
                  <a:schemeClr val="tx1"/>
                </a:solidFill>
              </a:rPr>
              <a:t>Budapesti Műszaki SZC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dirty="0">
                <a:solidFill>
                  <a:schemeClr val="tx1"/>
                </a:solidFill>
              </a:rPr>
              <a:t>Bláthy Ottó Titusz Informatikai Technikum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Virtual Private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368839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sz="3200" cap="none" dirty="0"/>
              <a:t>A VPN (Virtual Private Network) </a:t>
            </a:r>
            <a:r>
              <a:rPr sz="3200" cap="none" dirty="0" err="1"/>
              <a:t>konfigurációja</a:t>
            </a:r>
            <a:r>
              <a:rPr sz="3200" cap="none" dirty="0"/>
              <a:t> </a:t>
            </a:r>
            <a:r>
              <a:rPr sz="3200" cap="none" dirty="0" err="1"/>
              <a:t>és</a:t>
            </a:r>
            <a:r>
              <a:rPr sz="3200" cap="none" dirty="0"/>
              <a:t> </a:t>
            </a:r>
            <a:r>
              <a:rPr sz="3200" cap="none" dirty="0" err="1"/>
              <a:t>implementációja</a:t>
            </a:r>
            <a:r>
              <a:rPr sz="3200" cap="none" dirty="0"/>
              <a:t> </a:t>
            </a:r>
            <a:r>
              <a:rPr sz="3200" cap="none" dirty="0" err="1"/>
              <a:t>alapvető</a:t>
            </a:r>
            <a:r>
              <a:rPr sz="3200" cap="none" dirty="0"/>
              <a:t> </a:t>
            </a:r>
            <a:r>
              <a:rPr sz="3200" cap="none" dirty="0" err="1"/>
              <a:t>fontosságú</a:t>
            </a:r>
            <a:r>
              <a:rPr sz="3200" cap="none" dirty="0"/>
              <a:t> a </a:t>
            </a:r>
            <a:r>
              <a:rPr sz="3200" cap="none" dirty="0" err="1"/>
              <a:t>két</a:t>
            </a:r>
            <a:r>
              <a:rPr sz="3200" cap="none" dirty="0"/>
              <a:t> </a:t>
            </a:r>
            <a:r>
              <a:rPr sz="3200" cap="none" dirty="0" err="1"/>
              <a:t>szervezet</a:t>
            </a:r>
            <a:r>
              <a:rPr sz="3200" cap="none" dirty="0"/>
              <a:t> </a:t>
            </a:r>
            <a:r>
              <a:rPr sz="3200" cap="none" dirty="0" err="1"/>
              <a:t>belső</a:t>
            </a:r>
            <a:r>
              <a:rPr sz="3200" cap="none" dirty="0"/>
              <a:t> </a:t>
            </a:r>
            <a:r>
              <a:rPr sz="3200" cap="none" dirty="0" err="1"/>
              <a:t>hálózatai</a:t>
            </a:r>
            <a:r>
              <a:rPr sz="3200" cap="none" dirty="0"/>
              <a:t> </a:t>
            </a:r>
            <a:r>
              <a:rPr sz="3200" cap="none" dirty="0" err="1"/>
              <a:t>közötti</a:t>
            </a:r>
            <a:r>
              <a:rPr sz="3200" cap="none" dirty="0"/>
              <a:t> </a:t>
            </a:r>
            <a:r>
              <a:rPr sz="3200" cap="none" dirty="0" err="1"/>
              <a:t>biztonságos</a:t>
            </a:r>
            <a:r>
              <a:rPr sz="3200" cap="none" dirty="0"/>
              <a:t> </a:t>
            </a:r>
            <a:r>
              <a:rPr sz="3200" cap="none" dirty="0" err="1"/>
              <a:t>kommunikációhoz</a:t>
            </a:r>
            <a:r>
              <a:rPr lang="hu-HU" sz="3200" cap="none" dirty="0"/>
              <a:t>.</a:t>
            </a:r>
          </a:p>
          <a:p>
            <a:pPr marL="0" indent="0">
              <a:buNone/>
            </a:pPr>
            <a:r>
              <a:rPr lang="hu-HU" sz="3200" cap="none" dirty="0"/>
              <a:t>A soproni szerver és a pozsonyi szerver </a:t>
            </a:r>
            <a:r>
              <a:rPr lang="hu-HU" sz="3200" cap="none" dirty="0" err="1"/>
              <a:t>kommunkációját</a:t>
            </a:r>
            <a:r>
              <a:rPr lang="hu-HU" sz="3200" cap="none" dirty="0"/>
              <a:t> VPN kapcsolattal valósítottuk meg. </a:t>
            </a:r>
            <a:endParaRPr sz="3200" cap="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Tűzfal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ADAPTIVE SECURITY APPLIANCE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9"/>
            <a:ext cx="7511472" cy="1939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 </a:t>
            </a:r>
            <a:r>
              <a:rPr sz="3200" cap="none" dirty="0" err="1"/>
              <a:t>tűzfal</a:t>
            </a:r>
            <a:r>
              <a:rPr sz="3200" cap="none" dirty="0"/>
              <a:t> </a:t>
            </a:r>
            <a:r>
              <a:rPr sz="3200" cap="none" dirty="0" err="1"/>
              <a:t>kritikus</a:t>
            </a:r>
            <a:r>
              <a:rPr sz="3200" cap="none" dirty="0"/>
              <a:t> </a:t>
            </a:r>
            <a:r>
              <a:rPr sz="3200" cap="none" dirty="0" err="1"/>
              <a:t>szerep</a:t>
            </a:r>
            <a:r>
              <a:rPr lang="hu-HU" sz="3200" cap="none" dirty="0" err="1"/>
              <a:t>et</a:t>
            </a:r>
            <a:r>
              <a:rPr lang="hu-HU" sz="3200" cap="none" dirty="0"/>
              <a:t> tölt be a hálózat biztonságos működésének szempontjából.</a:t>
            </a:r>
          </a:p>
          <a:p>
            <a:pPr marL="0" indent="0">
              <a:buNone/>
            </a:pPr>
            <a:endParaRPr lang="hu-HU" sz="3200" cap="non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8AFC83-B3E2-98B6-77B9-BCBC1A83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73" y="3885564"/>
            <a:ext cx="3782653" cy="2766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Biztonsági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funkciók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forgalomirányítón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indent="0">
              <a:buNone/>
            </a:pPr>
            <a:r>
              <a:rPr sz="3200" cap="none" dirty="0" err="1"/>
              <a:t>Alapvető</a:t>
            </a:r>
            <a:r>
              <a:rPr sz="3200" cap="none" dirty="0"/>
              <a:t> </a:t>
            </a:r>
            <a:r>
              <a:rPr sz="3200" cap="none" dirty="0" err="1"/>
              <a:t>biztonsági</a:t>
            </a:r>
            <a:r>
              <a:rPr sz="3200" cap="none" dirty="0"/>
              <a:t> </a:t>
            </a:r>
            <a:r>
              <a:rPr sz="3200" cap="none" dirty="0" err="1"/>
              <a:t>funkcióként</a:t>
            </a:r>
            <a:r>
              <a:rPr sz="3200" cap="none" dirty="0"/>
              <a:t> a </a:t>
            </a:r>
            <a:r>
              <a:rPr sz="3200" cap="none" dirty="0" err="1"/>
              <a:t>hálózat</a:t>
            </a:r>
            <a:r>
              <a:rPr sz="3200" cap="none" dirty="0"/>
              <a:t> </a:t>
            </a:r>
            <a:r>
              <a:rPr sz="3200" cap="none" dirty="0" err="1"/>
              <a:t>minden</a:t>
            </a:r>
            <a:r>
              <a:rPr sz="3200" cap="none" dirty="0"/>
              <a:t> </a:t>
            </a:r>
            <a:r>
              <a:rPr sz="3200" cap="none" dirty="0" err="1"/>
              <a:t>forgalomirányítója</a:t>
            </a:r>
            <a:r>
              <a:rPr sz="3200" cap="none" dirty="0"/>
              <a:t> </a:t>
            </a:r>
            <a:r>
              <a:rPr sz="3200" cap="none" dirty="0" err="1"/>
              <a:t>jelszavas</a:t>
            </a:r>
            <a:r>
              <a:rPr sz="3200" cap="none" dirty="0"/>
              <a:t> </a:t>
            </a:r>
            <a:r>
              <a:rPr sz="3200" cap="none" dirty="0" err="1"/>
              <a:t>védelemmel</a:t>
            </a:r>
            <a:r>
              <a:rPr sz="3200" cap="none" dirty="0"/>
              <a:t> </a:t>
            </a:r>
            <a:r>
              <a:rPr sz="3200" cap="none" dirty="0" err="1"/>
              <a:t>és</a:t>
            </a:r>
            <a:r>
              <a:rPr sz="3200" cap="none" dirty="0"/>
              <a:t> </a:t>
            </a:r>
            <a:r>
              <a:rPr sz="3200" cap="none" dirty="0" err="1"/>
              <a:t>hozzáférési</a:t>
            </a:r>
            <a:r>
              <a:rPr sz="3200" cap="none" dirty="0"/>
              <a:t> </a:t>
            </a:r>
            <a:r>
              <a:rPr sz="3200" cap="none" dirty="0" err="1"/>
              <a:t>szabályok</a:t>
            </a:r>
            <a:r>
              <a:rPr sz="3200" cap="none" dirty="0"/>
              <a:t> </a:t>
            </a:r>
            <a:r>
              <a:rPr sz="3200" cap="none" dirty="0" err="1"/>
              <a:t>beállításával</a:t>
            </a:r>
            <a:r>
              <a:rPr sz="3200" cap="none" dirty="0"/>
              <a:t> </a:t>
            </a:r>
            <a:r>
              <a:rPr sz="3200" cap="none" dirty="0" err="1"/>
              <a:t>korlátozza</a:t>
            </a:r>
            <a:r>
              <a:rPr sz="3200" cap="none" dirty="0"/>
              <a:t> </a:t>
            </a:r>
            <a:r>
              <a:rPr sz="3200" cap="none" dirty="0" err="1"/>
              <a:t>az</a:t>
            </a:r>
            <a:r>
              <a:rPr sz="3200" cap="none" dirty="0"/>
              <a:t> </a:t>
            </a:r>
            <a:r>
              <a:rPr sz="3200" cap="none" dirty="0" err="1"/>
              <a:t>eszközökhöz</a:t>
            </a:r>
            <a:r>
              <a:rPr lang="hu-HU" sz="3200" cap="none" dirty="0"/>
              <a:t> való hozzáférést.</a:t>
            </a:r>
          </a:p>
          <a:p>
            <a:pPr marL="0" indent="0">
              <a:buNone/>
            </a:pPr>
            <a:r>
              <a:rPr lang="hu-HU" sz="3200" cap="none" dirty="0"/>
              <a:t>Illetve az intranetes web site elérhetősége esetében a https protokollt tettük kizárólagossá. </a:t>
            </a:r>
            <a:endParaRPr sz="3200" cap="non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Vezeték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nélküli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hálózat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2518693"/>
            <a:ext cx="5289440" cy="261397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hu-HU" sz="3200" cap="none" dirty="0"/>
              <a:t>Több hálózati szegmensben is található WiFi hozzáférési lehetőség. Egyes helyeken ez Access </a:t>
            </a:r>
            <a:r>
              <a:rPr lang="hu-HU" sz="3200" cap="none" dirty="0" err="1"/>
              <a:t>Point-tal</a:t>
            </a:r>
            <a:r>
              <a:rPr lang="hu-HU" sz="3200" cap="none" dirty="0"/>
              <a:t> míg máshol WiFi Routerrel valósul meg.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BCB473-54D6-4B57-C620-A5B91E10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66" y="2462138"/>
            <a:ext cx="2249228" cy="3041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Windows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szerver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konfigurálása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sz="3200" cap="none" dirty="0"/>
              <a:t>A Windows Server 2016-os </a:t>
            </a:r>
            <a:r>
              <a:rPr sz="3200" cap="none" dirty="0" err="1"/>
              <a:t>operációs</a:t>
            </a:r>
            <a:r>
              <a:rPr sz="3200" cap="none" dirty="0"/>
              <a:t> </a:t>
            </a:r>
            <a:r>
              <a:rPr sz="3200" cap="none" dirty="0" err="1"/>
              <a:t>rendszerre</a:t>
            </a:r>
            <a:r>
              <a:rPr sz="3200" cap="none" dirty="0"/>
              <a:t> </a:t>
            </a:r>
            <a:r>
              <a:rPr lang="hu-HU" sz="3200" cap="none" dirty="0"/>
              <a:t>a következő </a:t>
            </a:r>
            <a:r>
              <a:rPr sz="3200" cap="none" dirty="0" err="1"/>
              <a:t>szolgáltatás</a:t>
            </a:r>
            <a:r>
              <a:rPr lang="hu-HU" sz="3200" cap="none" dirty="0"/>
              <a:t>oka</a:t>
            </a:r>
            <a:r>
              <a:rPr sz="3200" cap="none" dirty="0"/>
              <a:t>t </a:t>
            </a:r>
            <a:r>
              <a:rPr sz="3200" cap="none" dirty="0" err="1"/>
              <a:t>telepítettü</a:t>
            </a:r>
            <a:r>
              <a:rPr lang="hu-HU" sz="3200" cap="none" dirty="0"/>
              <a:t>k:</a:t>
            </a:r>
          </a:p>
          <a:p>
            <a:r>
              <a:rPr lang="hu-HU" sz="3200" cap="none" dirty="0"/>
              <a:t>DHCP</a:t>
            </a:r>
          </a:p>
          <a:p>
            <a:r>
              <a:rPr lang="hu-HU" sz="3200" cap="none" dirty="0" err="1"/>
              <a:t>Active</a:t>
            </a:r>
            <a:r>
              <a:rPr lang="hu-HU" sz="3200" cap="none" dirty="0"/>
              <a:t> </a:t>
            </a:r>
            <a:r>
              <a:rPr lang="hu-HU" sz="3200" cap="none" dirty="0" err="1"/>
              <a:t>Directory</a:t>
            </a:r>
            <a:endParaRPr lang="hu-HU" sz="3200" cap="none" dirty="0"/>
          </a:p>
          <a:p>
            <a:r>
              <a:rPr lang="hu-HU" sz="3200" cap="none" dirty="0"/>
              <a:t>DNS</a:t>
            </a:r>
          </a:p>
          <a:p>
            <a:r>
              <a:rPr lang="hu-HU" sz="3200" cap="none" dirty="0"/>
              <a:t>Fájl-és nyomtatószerver</a:t>
            </a:r>
          </a:p>
          <a:p>
            <a:r>
              <a:rPr lang="hu-HU" sz="3200" cap="none" dirty="0"/>
              <a:t>Időzített biztonsági mentés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Linux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szerver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konfigurálása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737360"/>
            <a:ext cx="6971109" cy="47663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hu-HU" sz="3200" cap="none" dirty="0"/>
              <a:t>A Linux (Ubuntu server) operációs rendszerre a következő szolgáltatásokat telepítettük: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DNS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 err="1"/>
              <a:t>Apache</a:t>
            </a:r>
            <a:r>
              <a:rPr lang="hu-HU" sz="3200" cap="none" dirty="0"/>
              <a:t> webszerver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SSH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FTP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Samba - fájlszerver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Jövőbeni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fejlesztések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392680"/>
            <a:ext cx="7830740" cy="34251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3200" cap="none" dirty="0"/>
              <a:t>DMZ</a:t>
            </a:r>
          </a:p>
          <a:p>
            <a:r>
              <a:rPr lang="hu-HU" sz="3200" cap="none" dirty="0"/>
              <a:t>Automatizált mentés</a:t>
            </a:r>
          </a:p>
          <a:p>
            <a:r>
              <a:rPr lang="hu-HU" sz="3200" cap="none" dirty="0"/>
              <a:t>Vállalatirányítási rendszer bevezetése</a:t>
            </a:r>
          </a:p>
          <a:p>
            <a:r>
              <a:rPr lang="hu-HU" sz="3200" cap="none" dirty="0"/>
              <a:t>Erősíteni a Home Office szerepét vállalat életében, ahol ez lehetséges</a:t>
            </a:r>
          </a:p>
          <a:p>
            <a:pPr marL="0" indent="0">
              <a:buNone/>
            </a:pPr>
            <a:endParaRPr sz="3200" cap="non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Csapatmunka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097088"/>
            <a:ext cx="7830740" cy="2743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sz="3200" cap="none" dirty="0"/>
              <a:t>A </a:t>
            </a:r>
            <a:r>
              <a:rPr sz="3200" cap="none" dirty="0" err="1"/>
              <a:t>csapatmunka</a:t>
            </a:r>
            <a:r>
              <a:rPr sz="3200" cap="none" dirty="0"/>
              <a:t> </a:t>
            </a:r>
            <a:r>
              <a:rPr sz="3200" cap="none" dirty="0" err="1"/>
              <a:t>megvalósításához</a:t>
            </a:r>
            <a:r>
              <a:rPr sz="3200" cap="none" dirty="0"/>
              <a:t> </a:t>
            </a:r>
            <a:r>
              <a:rPr sz="3200" cap="none" dirty="0" err="1"/>
              <a:t>elengedhetetlen</a:t>
            </a:r>
            <a:r>
              <a:rPr sz="3200" cap="none" dirty="0"/>
              <a:t> </a:t>
            </a:r>
            <a:r>
              <a:rPr sz="3200" cap="none" dirty="0" err="1"/>
              <a:t>tényező</a:t>
            </a:r>
            <a:r>
              <a:rPr sz="3200" cap="none" dirty="0"/>
              <a:t> </a:t>
            </a:r>
            <a:r>
              <a:rPr sz="3200" cap="none" dirty="0" err="1"/>
              <a:t>az</a:t>
            </a:r>
            <a:r>
              <a:rPr sz="3200" cap="none" dirty="0"/>
              <a:t> </a:t>
            </a:r>
            <a:r>
              <a:rPr sz="3200" cap="none" dirty="0" err="1"/>
              <a:t>együttműködés</a:t>
            </a:r>
            <a:r>
              <a:rPr lang="hu-HU" sz="3200" cap="none" dirty="0"/>
              <a:t>,</a:t>
            </a:r>
            <a:r>
              <a:rPr sz="3200" cap="none" dirty="0"/>
              <a:t> </a:t>
            </a:r>
            <a:r>
              <a:rPr sz="3200" cap="none" dirty="0" err="1"/>
              <a:t>türelem</a:t>
            </a:r>
            <a:r>
              <a:rPr sz="3200" cap="none" dirty="0"/>
              <a:t> </a:t>
            </a:r>
            <a:r>
              <a:rPr sz="3200" cap="none" dirty="0" err="1"/>
              <a:t>és</a:t>
            </a:r>
            <a:r>
              <a:rPr sz="3200" cap="none" dirty="0"/>
              <a:t> </a:t>
            </a:r>
            <a:r>
              <a:rPr sz="3200" cap="none" dirty="0" err="1"/>
              <a:t>egy</a:t>
            </a:r>
            <a:r>
              <a:rPr sz="3200" cap="none" dirty="0"/>
              <a:t> </a:t>
            </a:r>
            <a:r>
              <a:rPr sz="3200" cap="none" dirty="0" err="1"/>
              <a:t>kis</a:t>
            </a:r>
            <a:r>
              <a:rPr sz="3200" cap="none" dirty="0"/>
              <a:t> humor</a:t>
            </a:r>
            <a:r>
              <a:rPr lang="hu-HU" sz="3200" dirty="0"/>
              <a:t>.</a:t>
            </a:r>
            <a:endParaRPr sz="3200" cap="non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590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Köszönjük a figyelmet!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Bevezetés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endParaRPr lang="hu-HU" sz="4400" dirty="0"/>
          </a:p>
          <a:p>
            <a:pPr marL="0" indent="0" algn="ctr">
              <a:buNone/>
            </a:pPr>
            <a:r>
              <a:rPr sz="4400" dirty="0"/>
              <a:t>A </a:t>
            </a:r>
            <a:r>
              <a:rPr sz="4400" dirty="0" err="1"/>
              <a:t>Szálkapari</a:t>
            </a:r>
            <a:r>
              <a:rPr sz="4400" dirty="0"/>
              <a:t> </a:t>
            </a:r>
            <a:r>
              <a:rPr sz="4400" dirty="0" err="1"/>
              <a:t>Zrt</a:t>
            </a:r>
            <a:r>
              <a:rPr sz="4400" dirty="0"/>
              <a:t>. mint </a:t>
            </a:r>
            <a:r>
              <a:rPr sz="4400" dirty="0" err="1"/>
              <a:t>jelentős</a:t>
            </a:r>
            <a:r>
              <a:rPr sz="4400" dirty="0"/>
              <a:t> </a:t>
            </a:r>
            <a:r>
              <a:rPr sz="4400" dirty="0" err="1"/>
              <a:t>szereplő</a:t>
            </a:r>
            <a:r>
              <a:rPr sz="4400" dirty="0"/>
              <a:t> a </a:t>
            </a:r>
            <a:r>
              <a:rPr sz="4400" dirty="0" err="1"/>
              <a:t>bútoriparban</a:t>
            </a:r>
            <a:endParaRPr lang="hu-HU" sz="4400" dirty="0"/>
          </a:p>
          <a:p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561E7D-F9F2-7E90-2B7A-2B15E4A1A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0" y="1890124"/>
            <a:ext cx="2240280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AA77F4B4-52FB-BDBC-E9AD-6ED23874F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5" y="662940"/>
            <a:ext cx="864847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8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609106"/>
            <a:ext cx="7511473" cy="1312480"/>
          </a:xfrm>
        </p:spPr>
        <p:txBody>
          <a:bodyPr>
            <a:normAutofit/>
          </a:bodyPr>
          <a:lstStyle/>
          <a:p>
            <a:r>
              <a:rPr sz="3600" b="1" dirty="0" err="1">
                <a:solidFill>
                  <a:schemeClr val="bg2">
                    <a:lumMod val="75000"/>
                  </a:schemeClr>
                </a:solidFill>
              </a:rPr>
              <a:t>Hálózat</a:t>
            </a:r>
            <a:r>
              <a:rPr sz="3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z="3600" b="1" dirty="0" err="1">
                <a:solidFill>
                  <a:schemeClr val="bg2">
                    <a:lumMod val="75000"/>
                  </a:schemeClr>
                </a:solidFill>
              </a:rPr>
              <a:t>fizikai</a:t>
            </a:r>
            <a:r>
              <a:rPr sz="3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z="3600" b="1" dirty="0" err="1">
                <a:solidFill>
                  <a:schemeClr val="bg2">
                    <a:lumMod val="75000"/>
                  </a:schemeClr>
                </a:solidFill>
              </a:rPr>
              <a:t>struktúrája</a:t>
            </a:r>
            <a:endParaRPr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720"/>
            <a:ext cx="8229600" cy="2743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sz="3200" cap="none" dirty="0"/>
              <a:t>A </a:t>
            </a:r>
            <a:r>
              <a:rPr lang="hu-HU" sz="3200" cap="none" dirty="0"/>
              <a:t>vállalati</a:t>
            </a:r>
            <a:r>
              <a:rPr sz="3200" cap="none" dirty="0"/>
              <a:t> </a:t>
            </a:r>
            <a:r>
              <a:rPr sz="3200" cap="none" dirty="0" err="1"/>
              <a:t>hálózatban</a:t>
            </a:r>
            <a:r>
              <a:rPr sz="3200" cap="none" dirty="0"/>
              <a:t> a </a:t>
            </a:r>
            <a:r>
              <a:rPr sz="3200" cap="none" dirty="0" err="1"/>
              <a:t>kommunikáció</a:t>
            </a:r>
            <a:r>
              <a:rPr sz="3200" cap="none" dirty="0"/>
              <a:t> </a:t>
            </a:r>
            <a:r>
              <a:rPr lang="hu-HU" sz="3200" cap="none" dirty="0"/>
              <a:t>létrejöttéhez a forrás és cél állomás összeköttetéséhez meg kell teremtenünk </a:t>
            </a:r>
            <a:r>
              <a:rPr sz="3200" cap="none" dirty="0"/>
              <a:t>a </a:t>
            </a:r>
            <a:r>
              <a:rPr sz="3200" cap="none" dirty="0" err="1"/>
              <a:t>csatornát</a:t>
            </a:r>
            <a:r>
              <a:rPr lang="hu-HU" sz="3200" cap="none" dirty="0"/>
              <a:t> győri, soproni és a pozsonyi telephelyek között. </a:t>
            </a:r>
            <a:endParaRPr sz="3200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Hálózati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logikai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struktúrája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7411"/>
            <a:ext cx="8229600" cy="29146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Az </a:t>
            </a:r>
            <a:r>
              <a:rPr sz="3200" cap="none" dirty="0" err="1"/>
              <a:t>elosztási</a:t>
            </a:r>
            <a:r>
              <a:rPr sz="3200" cap="none" dirty="0"/>
              <a:t> </a:t>
            </a:r>
            <a:r>
              <a:rPr sz="3200" cap="none" dirty="0" err="1"/>
              <a:t>réteg</a:t>
            </a:r>
            <a:r>
              <a:rPr sz="3200" cap="none" dirty="0"/>
              <a:t> </a:t>
            </a:r>
            <a:r>
              <a:rPr sz="3200" cap="none" dirty="0" err="1"/>
              <a:t>minden</a:t>
            </a:r>
            <a:r>
              <a:rPr sz="3200" cap="none" dirty="0"/>
              <a:t> </a:t>
            </a:r>
            <a:r>
              <a:rPr sz="3200" cap="none" dirty="0" err="1"/>
              <a:t>telephelyen</a:t>
            </a:r>
            <a:r>
              <a:rPr sz="3200" cap="none" dirty="0"/>
              <a:t> </a:t>
            </a:r>
            <a:r>
              <a:rPr lang="hu-HU" sz="3200" cap="none" dirty="0"/>
              <a:t>a fizikai felosztáson túl </a:t>
            </a:r>
            <a:r>
              <a:rPr sz="3200" cap="none" dirty="0" err="1"/>
              <a:t>több</a:t>
            </a:r>
            <a:r>
              <a:rPr lang="hu-HU" sz="3200" cap="none" dirty="0"/>
              <a:t>,</a:t>
            </a:r>
            <a:r>
              <a:rPr sz="3200" cap="none" dirty="0"/>
              <a:t> </a:t>
            </a:r>
            <a:r>
              <a:rPr sz="3200" cap="none" dirty="0" err="1"/>
              <a:t>logikailag</a:t>
            </a:r>
            <a:r>
              <a:rPr sz="3200" cap="none" dirty="0"/>
              <a:t> </a:t>
            </a:r>
            <a:r>
              <a:rPr lang="hu-HU" sz="3200" cap="none" dirty="0"/>
              <a:t>különálló</a:t>
            </a:r>
            <a:r>
              <a:rPr sz="3200" cap="none" dirty="0"/>
              <a:t> </a:t>
            </a:r>
            <a:r>
              <a:rPr sz="3200" cap="none" dirty="0" err="1"/>
              <a:t>részre</a:t>
            </a:r>
            <a:r>
              <a:rPr lang="hu-HU" sz="3200" dirty="0"/>
              <a:t>, </a:t>
            </a:r>
            <a:r>
              <a:rPr lang="hu-HU" sz="3200" cap="none" dirty="0"/>
              <a:t>virtuális hálózatra lett bontva. A következő ábrán láthatók ezen VLAN-ok kialakítása:</a:t>
            </a:r>
            <a:endParaRPr sz="3200" cap="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B1A10A31-29FE-A148-3C64-FFB2597B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83123"/>
            <a:ext cx="8636000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5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Forgalomirányítás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657350"/>
            <a:ext cx="7511472" cy="2251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 </a:t>
            </a:r>
            <a:r>
              <a:rPr sz="3200" cap="none" dirty="0" err="1"/>
              <a:t>telephelyeken</a:t>
            </a:r>
            <a:r>
              <a:rPr sz="3200" cap="none" dirty="0"/>
              <a:t> </a:t>
            </a:r>
            <a:r>
              <a:rPr sz="3200" cap="none" dirty="0" err="1"/>
              <a:t>illetve</a:t>
            </a:r>
            <a:r>
              <a:rPr sz="3200" cap="none" dirty="0"/>
              <a:t> </a:t>
            </a:r>
            <a:r>
              <a:rPr sz="3200" cap="none" dirty="0" err="1"/>
              <a:t>azok</a:t>
            </a:r>
            <a:r>
              <a:rPr sz="3200" cap="none" dirty="0"/>
              <a:t> </a:t>
            </a:r>
            <a:r>
              <a:rPr sz="3200" cap="none" dirty="0" err="1"/>
              <a:t>között</a:t>
            </a:r>
            <a:r>
              <a:rPr sz="3200" cap="none" dirty="0"/>
              <a:t> a </a:t>
            </a:r>
            <a:r>
              <a:rPr sz="3200" cap="none" dirty="0" err="1"/>
              <a:t>dinamikus</a:t>
            </a:r>
            <a:r>
              <a:rPr sz="3200" cap="none" dirty="0"/>
              <a:t> </a:t>
            </a:r>
            <a:r>
              <a:rPr sz="3200" cap="none" dirty="0" err="1"/>
              <a:t>forgalomirányítást</a:t>
            </a:r>
            <a:r>
              <a:rPr sz="3200" cap="none" dirty="0"/>
              <a:t> OSPF </a:t>
            </a:r>
            <a:r>
              <a:rPr sz="3200" cap="none" dirty="0" err="1"/>
              <a:t>területek</a:t>
            </a:r>
            <a:r>
              <a:rPr sz="3200" cap="none" dirty="0"/>
              <a:t> </a:t>
            </a:r>
            <a:r>
              <a:rPr sz="3200" cap="none" dirty="0" err="1"/>
              <a:t>kialakításával</a:t>
            </a:r>
            <a:r>
              <a:rPr sz="3200" cap="none" dirty="0"/>
              <a:t> </a:t>
            </a:r>
            <a:r>
              <a:rPr sz="3200" cap="none" dirty="0" err="1"/>
              <a:t>oldottuk</a:t>
            </a:r>
            <a:r>
              <a:rPr sz="3200" cap="none" dirty="0"/>
              <a:t> meg</a:t>
            </a:r>
            <a:r>
              <a:rPr lang="hu-HU" sz="3200" cap="none" dirty="0"/>
              <a:t>:</a:t>
            </a:r>
            <a:endParaRPr sz="3200" cap="none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C0D726C-CCA2-C21C-1427-D9C6AD6E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14" y="4050523"/>
            <a:ext cx="6074990" cy="2473934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IP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címek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kiosztása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1"/>
            <a:ext cx="8229600" cy="2457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hu-HU" sz="3200" cap="none" noProof="1"/>
              <a:t>A vállalat egyes hálózati részein alkalmaztunk Szerver PC, forgalomirányító általi és statikusan beállított IP cím kiosztás 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EtherChannel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1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Az EtherChannel (</a:t>
            </a:r>
            <a:r>
              <a:rPr sz="3200" cap="none" dirty="0" err="1"/>
              <a:t>portcsatorna</a:t>
            </a:r>
            <a:r>
              <a:rPr sz="3200" cap="none" dirty="0"/>
              <a:t>) </a:t>
            </a:r>
            <a:r>
              <a:rPr sz="3200" cap="none" dirty="0" err="1"/>
              <a:t>interfész</a:t>
            </a:r>
            <a:r>
              <a:rPr sz="3200" cap="none" dirty="0"/>
              <a:t> </a:t>
            </a:r>
            <a:r>
              <a:rPr sz="3200" cap="none" dirty="0" err="1"/>
              <a:t>számos</a:t>
            </a:r>
            <a:r>
              <a:rPr sz="3200" cap="none" dirty="0"/>
              <a:t> </a:t>
            </a:r>
            <a:r>
              <a:rPr sz="3200" cap="none" dirty="0" err="1"/>
              <a:t>előnnyel</a:t>
            </a:r>
            <a:r>
              <a:rPr sz="3200" cap="none" dirty="0"/>
              <a:t> </a:t>
            </a:r>
            <a:r>
              <a:rPr sz="3200" cap="none" dirty="0" err="1"/>
              <a:t>jár</a:t>
            </a:r>
            <a:r>
              <a:rPr lang="hu-HU" sz="3200" cap="none" dirty="0"/>
              <a:t>:</a:t>
            </a:r>
          </a:p>
          <a:p>
            <a:r>
              <a:rPr lang="hu-HU" sz="3200" cap="none" dirty="0"/>
              <a:t>Redundanciát biztosít</a:t>
            </a:r>
          </a:p>
          <a:p>
            <a:r>
              <a:rPr lang="hu-HU" sz="3200" cap="none" dirty="0"/>
              <a:t>Sebességet lehet vele növelni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194E1B2-EC10-6A58-058A-CC749D356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1315" r="4219" b="10357"/>
          <a:stretch/>
        </p:blipFill>
        <p:spPr bwMode="auto">
          <a:xfrm>
            <a:off x="2835275" y="4875144"/>
            <a:ext cx="3473450" cy="1714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968</Words>
  <Application>Microsoft Office PowerPoint</Application>
  <PresentationFormat>Diavetítés a képernyőre (4:3 oldalarány)</PresentationFormat>
  <Paragraphs>156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Tw Cen MT</vt:lpstr>
      <vt:lpstr>Áramkör</vt:lpstr>
      <vt:lpstr>Hálózattervezési és kivitelezési vizsgaremek</vt:lpstr>
      <vt:lpstr>Bevezetés</vt:lpstr>
      <vt:lpstr>PowerPoint-bemutató</vt:lpstr>
      <vt:lpstr>Hálózat fizikai struktúrája</vt:lpstr>
      <vt:lpstr>Hálózati logikai struktúrája</vt:lpstr>
      <vt:lpstr>PowerPoint-bemutató</vt:lpstr>
      <vt:lpstr>Forgalomirányítás</vt:lpstr>
      <vt:lpstr>IP címek kiosztása</vt:lpstr>
      <vt:lpstr>EtherChannel</vt:lpstr>
      <vt:lpstr>Virtual Private Network</vt:lpstr>
      <vt:lpstr>Tűzfal - ADAPTIVE SECURITY APPLIANCE</vt:lpstr>
      <vt:lpstr>Biztonsági funkciók forgalomirányítón</vt:lpstr>
      <vt:lpstr>Vezeték nélküli hálózat</vt:lpstr>
      <vt:lpstr>Windows szerver konfigurálása</vt:lpstr>
      <vt:lpstr>Linux szerver konfigurálása</vt:lpstr>
      <vt:lpstr>Jövőbeni fejlesztések</vt:lpstr>
      <vt:lpstr>Csapatmunka</vt:lpstr>
      <vt:lpstr>Köszönjük a figyelmet!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Hálózattervezési és kivitelezési vizsgaremek</dc:title>
  <dc:subject/>
  <dc:creator/>
  <cp:keywords/>
  <dc:description>generated using python-pptx</dc:description>
  <cp:lastModifiedBy>Kis Tibor</cp:lastModifiedBy>
  <cp:revision>31</cp:revision>
  <dcterms:created xsi:type="dcterms:W3CDTF">2013-01-27T09:14:16Z</dcterms:created>
  <dcterms:modified xsi:type="dcterms:W3CDTF">2024-06-11T20:18:02Z</dcterms:modified>
  <cp:category/>
</cp:coreProperties>
</file>