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20"/>
  </p:notesMasterIdLst>
  <p:sldIdLst>
    <p:sldId id="256" r:id="rId2"/>
    <p:sldId id="258" r:id="rId3"/>
    <p:sldId id="277" r:id="rId4"/>
    <p:sldId id="259" r:id="rId5"/>
    <p:sldId id="260" r:id="rId6"/>
    <p:sldId id="27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gő Lócska" initials="GL" lastIdx="3" clrIdx="0">
    <p:extLst>
      <p:ext uri="{19B8F6BF-5375-455C-9EA6-DF929625EA0E}">
        <p15:presenceInfo xmlns:p15="http://schemas.microsoft.com/office/powerpoint/2012/main" userId="ffd0d91323af81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2054" autoAdjust="0"/>
  </p:normalViewPr>
  <p:slideViewPr>
    <p:cSldViewPr snapToGrid="0" snapToObjects="1">
      <p:cViewPr varScale="1">
        <p:scale>
          <a:sx n="132" d="100"/>
          <a:sy n="132" d="100"/>
        </p:scale>
        <p:origin x="1938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86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10T22:29:51.178" idx="3">
    <p:pos x="5294" y="1844"/>
    <p:text>“group thesis”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10T22:26:09.823" idx="2">
    <p:pos x="2537" y="3540"/>
    <p:text>Szálkapari Zrt. as a key contributor to the furniture industry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DC6D0-E922-4141-8754-0138B1CE9B91}" type="datetimeFigureOut">
              <a:rPr lang="hu-HU" smtClean="0"/>
              <a:t>2024. 06. 10.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0C05A-7D73-474A-AE9C-0437947E05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21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5199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GERGŐ</a:t>
            </a:r>
          </a:p>
          <a:p>
            <a:r>
              <a:rPr lang="en-US" dirty="0"/>
              <a:t>Based on internal regulations, a more secure VPN connection was established between the server in Sopron and Bratislava.</a:t>
            </a:r>
            <a:endParaRPr lang="hu-HU" dirty="0"/>
          </a:p>
          <a:p>
            <a:r>
              <a:rPr lang="en-US" dirty="0"/>
              <a:t>AES 256-bit encryption</a:t>
            </a:r>
            <a:r>
              <a:rPr lang="hu-HU" dirty="0"/>
              <a:t> </a:t>
            </a:r>
          </a:p>
          <a:p>
            <a:r>
              <a:rPr lang="en-US" dirty="0"/>
              <a:t>IPsec and ISAKMP</a:t>
            </a:r>
            <a:endParaRPr lang="hu-HU" dirty="0"/>
          </a:p>
          <a:p>
            <a:r>
              <a:rPr lang="en-US" dirty="0" err="1"/>
              <a:t>Sh</a:t>
            </a:r>
            <a:r>
              <a:rPr lang="en-US" dirty="0"/>
              <a:t> crypto </a:t>
            </a:r>
            <a:r>
              <a:rPr lang="en-US" dirty="0" err="1"/>
              <a:t>ipsec</a:t>
            </a:r>
            <a:r>
              <a:rPr lang="en-US" dirty="0"/>
              <a:t> </a:t>
            </a:r>
            <a:r>
              <a:rPr lang="en-US" dirty="0" err="1"/>
              <a:t>sa</a:t>
            </a:r>
            <a:endParaRPr lang="hu-HU" dirty="0"/>
          </a:p>
          <a:p>
            <a:r>
              <a:rPr lang="en-US" dirty="0"/>
              <a:t>The submitted exam set contains a video about its operation, due to the shortness of time, we do not want to show it.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607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GERGŐ</a:t>
            </a:r>
          </a:p>
          <a:p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ASA (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Adaptive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Security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Appliance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Towards the Internet, the physical firewall was implemented with an ASA device. The two-way traffic is filtered and limited based on the defined rules.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1805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KRISZTIÁN</a:t>
            </a:r>
          </a:p>
          <a:p>
            <a:endParaRPr lang="hu-HU" dirty="0"/>
          </a:p>
          <a:p>
            <a:r>
              <a:rPr lang="en-US" dirty="0"/>
              <a:t>Many security functions can be implemented with ACLs.</a:t>
            </a:r>
            <a:endParaRPr lang="hu-HU" dirty="0"/>
          </a:p>
          <a:p>
            <a:r>
              <a:rPr lang="en-US" dirty="0"/>
              <a:t>Communication between network sites takes place on a leased line, so from a security point of view, it is not exposed to a threat, as if the communication takes place over the Internet. </a:t>
            </a:r>
            <a:endParaRPr lang="hu-HU" dirty="0"/>
          </a:p>
          <a:p>
            <a:r>
              <a:rPr lang="en-US" dirty="0"/>
              <a:t>That is why we found it sufficient to restrict http in the first step.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6310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TIBI</a:t>
            </a:r>
          </a:p>
          <a:p>
            <a:endParaRPr lang="hu-H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use of wireless networks is inevitable and should not be a goal. </a:t>
            </a:r>
            <a:endParaRPr lang="hu-H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addition to the many advantages they provide, their disadvantages are insignificant. </a:t>
            </a:r>
            <a:endParaRPr lang="hu-H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Mobility and convenience from the user side, while scalability, cost reduction or installation flexibility make the technology attractive from the owner and system administration side.</a:t>
            </a:r>
            <a:endParaRPr lang="hu-H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the case of routers, the IP address was assigned using DHCP in all cases.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8275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  <a:p>
            <a:r>
              <a:rPr lang="hu-HU" dirty="0"/>
              <a:t>TIBI</a:t>
            </a:r>
          </a:p>
          <a:p>
            <a:r>
              <a:rPr lang="en-US" dirty="0"/>
              <a:t>Why </a:t>
            </a:r>
            <a:r>
              <a:rPr lang="en-US" dirty="0" err="1"/>
              <a:t>WinServer</a:t>
            </a:r>
            <a:r>
              <a:rPr lang="en-US" dirty="0"/>
              <a:t>?</a:t>
            </a:r>
            <a:endParaRPr lang="hu-HU" dirty="0"/>
          </a:p>
          <a:p>
            <a:r>
              <a:rPr lang="en-US" dirty="0"/>
              <a:t>User-friendly interface</a:t>
            </a:r>
            <a:endParaRPr lang="hu-HU" dirty="0"/>
          </a:p>
          <a:p>
            <a:r>
              <a:rPr lang="en-US" dirty="0"/>
              <a:t>Compatibility with clients</a:t>
            </a:r>
            <a:endParaRPr lang="hu-HU" dirty="0"/>
          </a:p>
          <a:p>
            <a:r>
              <a:rPr lang="en-US" dirty="0"/>
              <a:t>Extensive support (bug fixes, updates)</a:t>
            </a:r>
            <a:endParaRPr lang="hu-HU" dirty="0"/>
          </a:p>
          <a:p>
            <a:r>
              <a:rPr lang="en-US" dirty="0"/>
              <a:t>Competitive virtualization solution (Hyper-V)</a:t>
            </a:r>
            <a:endParaRPr lang="hu-HU" dirty="0"/>
          </a:p>
          <a:p>
            <a:r>
              <a:rPr lang="en-US" dirty="0"/>
              <a:t>Many applications</a:t>
            </a:r>
            <a:endParaRPr lang="hu-HU" dirty="0"/>
          </a:p>
          <a:p>
            <a:r>
              <a:rPr lang="en-US" dirty="0"/>
              <a:t>House rules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1457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TIBI</a:t>
            </a:r>
          </a:p>
          <a:p>
            <a:r>
              <a:rPr lang="en-US" dirty="0"/>
              <a:t>Why not </a:t>
            </a:r>
            <a:r>
              <a:rPr lang="en-US" dirty="0" err="1"/>
              <a:t>WinServer</a:t>
            </a:r>
            <a:r>
              <a:rPr lang="en-US" dirty="0"/>
              <a:t>?</a:t>
            </a:r>
            <a:endParaRPr lang="hu-HU" dirty="0"/>
          </a:p>
          <a:p>
            <a:r>
              <a:rPr lang="en-US" dirty="0"/>
              <a:t>License cost, Resource requirement, Closed source </a:t>
            </a:r>
            <a:r>
              <a:rPr lang="en-US" dirty="0" err="1"/>
              <a:t>code,The</a:t>
            </a:r>
            <a:r>
              <a:rPr lang="en-US" dirty="0"/>
              <a:t> Linux server operates at the Sopron location. </a:t>
            </a:r>
            <a:endParaRPr lang="hu-HU" dirty="0"/>
          </a:p>
          <a:p>
            <a:r>
              <a:rPr lang="en-US" dirty="0"/>
              <a:t>After installation, it received the name Sopron-</a:t>
            </a:r>
            <a:r>
              <a:rPr lang="en-US" dirty="0" err="1"/>
              <a:t>linux</a:t>
            </a:r>
            <a:r>
              <a:rPr lang="en-US" dirty="0"/>
              <a:t> and a static IP </a:t>
            </a:r>
            <a:r>
              <a:rPr lang="en-US" dirty="0" err="1"/>
              <a:t>address.DNS</a:t>
            </a:r>
            <a:r>
              <a:rPr lang="en-US" dirty="0"/>
              <a:t>-&gt; BIND 9, this server is also specified for the windows server, so they can also work with other name resolution.</a:t>
            </a:r>
            <a:endParaRPr lang="hu-HU" dirty="0"/>
          </a:p>
          <a:p>
            <a:r>
              <a:rPr lang="en-US" dirty="0"/>
              <a:t> Performs web server name </a:t>
            </a:r>
            <a:r>
              <a:rPr lang="en-US" dirty="0" err="1"/>
              <a:t>resolutionApache</a:t>
            </a:r>
            <a:r>
              <a:rPr lang="en-US" dirty="0"/>
              <a:t> web server - intranet web service, where there is a company phone book, useful employee </a:t>
            </a:r>
            <a:r>
              <a:rPr lang="en-US" dirty="0" err="1"/>
              <a:t>informationSSH</a:t>
            </a:r>
            <a:r>
              <a:rPr lang="en-US" dirty="0"/>
              <a:t> - secure remote login, for remote and secure access to your </a:t>
            </a:r>
            <a:r>
              <a:rPr lang="en-US" dirty="0" err="1"/>
              <a:t>linux</a:t>
            </a:r>
            <a:r>
              <a:rPr lang="en-US" dirty="0"/>
              <a:t> </a:t>
            </a:r>
            <a:r>
              <a:rPr lang="en-US" dirty="0" err="1"/>
              <a:t>serverFTP</a:t>
            </a:r>
            <a:r>
              <a:rPr lang="en-US" dirty="0"/>
              <a:t> - we do not use it, but it is set as a basic </a:t>
            </a:r>
            <a:r>
              <a:rPr lang="en-US" dirty="0" err="1"/>
              <a:t>functionSamba</a:t>
            </a:r>
            <a:r>
              <a:rPr lang="en-US" dirty="0"/>
              <a:t> - file server - a significant part of our network includes Windows clients, these can optimally connect to the Linux file server with the services of Samba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5575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hu-HU" dirty="0">
                <a:effectLst/>
              </a:rPr>
              <a:t>KRISZTIÁN</a:t>
            </a:r>
          </a:p>
          <a:p>
            <a:pPr rtl="0"/>
            <a:endParaRPr lang="hu-HU" dirty="0">
              <a:effectLst/>
            </a:endParaRPr>
          </a:p>
          <a:p>
            <a:pPr marL="171450" indent="-171450" rtl="0">
              <a:buFontTx/>
              <a:buChar char="-"/>
            </a:pPr>
            <a:r>
              <a:rPr lang="en-US" dirty="0">
                <a:effectLst/>
              </a:rPr>
              <a:t>DMZ (innovative implementation, for the purpose of implementing a company management system)- </a:t>
            </a:r>
            <a:endParaRPr lang="hu-HU" dirty="0">
              <a:effectLst/>
            </a:endParaRPr>
          </a:p>
          <a:p>
            <a:pPr marL="171450" indent="-171450" rtl="0">
              <a:buFontTx/>
              <a:buChar char="-"/>
            </a:pPr>
            <a:r>
              <a:rPr lang="en-US" dirty="0">
                <a:effectLst/>
              </a:rPr>
              <a:t>Automated save</a:t>
            </a:r>
            <a:endParaRPr lang="hu-HU" dirty="0">
              <a:effectLst/>
            </a:endParaRPr>
          </a:p>
          <a:p>
            <a:pPr marL="171450" indent="-171450" rtl="0">
              <a:buFontTx/>
              <a:buChar char="-"/>
            </a:pPr>
            <a:r>
              <a:rPr lang="en-US" dirty="0">
                <a:effectLst/>
              </a:rPr>
              <a:t>- Creation of Home Office VPNs, cost reduction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4227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  <a:p>
            <a:r>
              <a:rPr lang="hu-HU" dirty="0"/>
              <a:t>KRISZTIÁN</a:t>
            </a:r>
          </a:p>
          <a:p>
            <a:r>
              <a:rPr lang="hu-HU" dirty="0"/>
              <a:t>Pozsony – Krisztián</a:t>
            </a:r>
          </a:p>
          <a:p>
            <a:r>
              <a:rPr lang="hu-HU" dirty="0"/>
              <a:t>Sopron – Gergő</a:t>
            </a:r>
          </a:p>
          <a:p>
            <a:r>
              <a:rPr lang="hu-HU" dirty="0"/>
              <a:t>Győr – Tibi</a:t>
            </a:r>
          </a:p>
          <a:p>
            <a:r>
              <a:rPr lang="hu-HU" dirty="0"/>
              <a:t>(IP számítás, helyi topológia, hibakeresés, </a:t>
            </a:r>
            <a:r>
              <a:rPr lang="hu-HU" dirty="0" err="1"/>
              <a:t>forgalomirányítás</a:t>
            </a:r>
            <a:r>
              <a:rPr lang="hu-HU" dirty="0"/>
              <a:t>)</a:t>
            </a:r>
          </a:p>
          <a:p>
            <a:r>
              <a:rPr lang="hu-HU" dirty="0"/>
              <a:t>Topológia - Gergő + Krisztián</a:t>
            </a:r>
          </a:p>
          <a:p>
            <a:r>
              <a:rPr lang="hu-HU" dirty="0"/>
              <a:t>Szerverek - Tibi</a:t>
            </a:r>
          </a:p>
          <a:p>
            <a:r>
              <a:rPr lang="hu-HU" dirty="0"/>
              <a:t>VPN </a:t>
            </a:r>
            <a:r>
              <a:rPr lang="hu-HU" dirty="0" err="1"/>
              <a:t>konf</a:t>
            </a:r>
            <a:r>
              <a:rPr lang="hu-HU" dirty="0"/>
              <a:t>. – Gergő</a:t>
            </a:r>
          </a:p>
          <a:p>
            <a:r>
              <a:rPr lang="hu-HU" dirty="0" err="1"/>
              <a:t>Logo</a:t>
            </a:r>
            <a:r>
              <a:rPr lang="hu-HU" dirty="0"/>
              <a:t>, szövegezés, lektorálás, költségvetés, fordító – Krisztián</a:t>
            </a:r>
          </a:p>
          <a:p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Trello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Microsoft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Messenger,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és személyes találkozó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5042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9438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2758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GERGŐ kezd Sopronnal</a:t>
            </a:r>
          </a:p>
          <a:p>
            <a:r>
              <a:rPr lang="hu-HU" dirty="0"/>
              <a:t>TIBI Győrrel</a:t>
            </a:r>
          </a:p>
          <a:p>
            <a:r>
              <a:rPr lang="hu-HU" dirty="0"/>
              <a:t>KRISZTIÁN Pozsonnyal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0827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Ceated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L="342900" indent="-342900">
              <a:buAutoNum type="arabicPeriod"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Sopron</a:t>
            </a:r>
          </a:p>
          <a:p>
            <a:pPr marL="342900" indent="-342900">
              <a:buAutoNum type="arabicPeriod"/>
            </a:pPr>
            <a:r>
              <a:rPr lang="hu-H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Győr</a:t>
            </a:r>
          </a:p>
          <a:p>
            <a:pPr marL="342900" indent="-342900">
              <a:buAutoNum type="arabicPeriod"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Bratislava</a:t>
            </a:r>
          </a:p>
          <a:p>
            <a:pPr marL="342900" indent="-342900">
              <a:buAutoNum type="arabicPeriod"/>
            </a:pPr>
            <a:endParaRPr lang="hu-H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hu-HU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High-speed</a:t>
            </a:r>
            <a:r>
              <a:rPr lang="hu-H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hu-HU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leased</a:t>
            </a:r>
            <a:r>
              <a:rPr lang="hu-H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line.</a:t>
            </a: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fr-FR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Internet connection at Sopron site.</a:t>
            </a:r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Other sites also use this gateway.</a:t>
            </a:r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The physical firewall is also installed at the Sopron site.</a:t>
            </a:r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1086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GERGŐ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0841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GERGŐ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6497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GERGŐ</a:t>
            </a:r>
          </a:p>
          <a:p>
            <a:r>
              <a:rPr lang="en-US" dirty="0"/>
              <a:t>Multi-area OSPF was created, where the backbone network was assigned area "0", in all other cases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61900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TIBI</a:t>
            </a:r>
          </a:p>
          <a:p>
            <a:r>
              <a:rPr lang="en-US" dirty="0"/>
              <a:t>The </a:t>
            </a:r>
            <a:r>
              <a:rPr lang="en-US" dirty="0" err="1"/>
              <a:t>ip</a:t>
            </a:r>
            <a:r>
              <a:rPr lang="en-US" dirty="0"/>
              <a:t> address assignment was done in several </a:t>
            </a:r>
            <a:r>
              <a:rPr lang="en-US" dirty="0" err="1"/>
              <a:t>ways.It</a:t>
            </a:r>
            <a:r>
              <a:rPr lang="en-US" dirty="0"/>
              <a:t> has been done by DHCP server, router assigned, or statically.</a:t>
            </a:r>
            <a:endParaRPr lang="hu-HU" dirty="0"/>
          </a:p>
          <a:p>
            <a:r>
              <a:rPr lang="en-US" dirty="0"/>
              <a:t>IPV6 address assignment was also implemented at the </a:t>
            </a:r>
            <a:r>
              <a:rPr lang="en-US" dirty="0" err="1"/>
              <a:t>Győr</a:t>
            </a:r>
            <a:r>
              <a:rPr lang="en-US" dirty="0"/>
              <a:t> site.</a:t>
            </a:r>
            <a:endParaRPr lang="hu-HU" dirty="0"/>
          </a:p>
          <a:p>
            <a:r>
              <a:rPr lang="en-US" dirty="0"/>
              <a:t>The IP address allocation took into account the usage needs of the respective department. </a:t>
            </a:r>
            <a:endParaRPr lang="hu-HU" dirty="0"/>
          </a:p>
          <a:p>
            <a:r>
              <a:rPr lang="en-US" dirty="0"/>
              <a:t>So, where there is more movement there DHCP was implemented, in one case static address allocation, guests can use the </a:t>
            </a:r>
            <a:r>
              <a:rPr lang="en-US" dirty="0" err="1"/>
              <a:t>wifi</a:t>
            </a:r>
            <a:r>
              <a:rPr lang="en-US" dirty="0"/>
              <a:t> router - with </a:t>
            </a:r>
            <a:r>
              <a:rPr lang="en-US" dirty="0" err="1"/>
              <a:t>dhcp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9503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  <a:p>
            <a:r>
              <a:rPr lang="hu-HU" dirty="0"/>
              <a:t>KRISZTIÁN</a:t>
            </a:r>
          </a:p>
          <a:p>
            <a:r>
              <a:rPr lang="en-US" dirty="0"/>
              <a:t>It was implemented at all sites, this shows the ether channel implemented at the </a:t>
            </a:r>
            <a:r>
              <a:rPr lang="en-US" dirty="0" err="1"/>
              <a:t>Győr</a:t>
            </a:r>
            <a:r>
              <a:rPr lang="en-US" dirty="0"/>
              <a:t> site</a:t>
            </a:r>
            <a:endParaRPr lang="hu-HU" dirty="0"/>
          </a:p>
          <a:p>
            <a:r>
              <a:rPr lang="hu-HU" dirty="0"/>
              <a:t> </a:t>
            </a:r>
          </a:p>
          <a:p>
            <a:r>
              <a:rPr lang="en-US" b="1" dirty="0"/>
              <a:t>Redundancy</a:t>
            </a:r>
            <a:endParaRPr lang="hu-HU" b="1" dirty="0"/>
          </a:p>
          <a:p>
            <a:r>
              <a:rPr lang="en-US" b="1" dirty="0"/>
              <a:t>In computing, we call everything redundant that is present in an IT system more often than is usually needed. </a:t>
            </a:r>
            <a:endParaRPr lang="hu-HU" b="1" dirty="0"/>
          </a:p>
          <a:p>
            <a:r>
              <a:rPr lang="en-US" b="1" dirty="0"/>
              <a:t>This is necessary because if an element were to fail for some reason, another similar element can take over its role, so the system remains operational.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816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0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0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8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7850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17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60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56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84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8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1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6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6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3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8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6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1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64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noProof="1"/>
              <a:t>Network design and construction examination papers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8476" y="5473129"/>
            <a:ext cx="5029200" cy="1127759"/>
          </a:xfrm>
        </p:spPr>
        <p:txBody>
          <a:bodyPr>
            <a:normAutofit lnSpcReduction="10000"/>
          </a:bodyPr>
          <a:lstStyle/>
          <a:p>
            <a:pPr algn="r"/>
            <a:r>
              <a:rPr sz="2000" dirty="0">
                <a:solidFill>
                  <a:schemeClr val="tx1"/>
                </a:solidFill>
              </a:rPr>
              <a:t>Kis Tibor</a:t>
            </a:r>
            <a:br>
              <a:rPr lang="hu-HU" sz="2000" dirty="0">
                <a:solidFill>
                  <a:schemeClr val="tx1"/>
                </a:solidFill>
              </a:rPr>
            </a:br>
            <a:r>
              <a:rPr sz="2000" dirty="0" err="1">
                <a:solidFill>
                  <a:schemeClr val="tx1"/>
                </a:solidFill>
              </a:rPr>
              <a:t>Lócska</a:t>
            </a:r>
            <a:r>
              <a:rPr sz="2000" dirty="0">
                <a:solidFill>
                  <a:schemeClr val="tx1"/>
                </a:solidFill>
              </a:rPr>
              <a:t> </a:t>
            </a:r>
            <a:r>
              <a:rPr sz="2000" dirty="0" err="1">
                <a:solidFill>
                  <a:schemeClr val="tx1"/>
                </a:solidFill>
              </a:rPr>
              <a:t>Gergő</a:t>
            </a:r>
            <a:r>
              <a:rPr sz="2000" dirty="0">
                <a:solidFill>
                  <a:schemeClr val="tx1"/>
                </a:solidFill>
              </a:rPr>
              <a:t> </a:t>
            </a:r>
            <a:r>
              <a:rPr sz="2000" dirty="0" err="1">
                <a:solidFill>
                  <a:schemeClr val="tx1"/>
                </a:solidFill>
              </a:rPr>
              <a:t>István</a:t>
            </a:r>
            <a:br>
              <a:rPr lang="hu-HU" sz="2000" dirty="0">
                <a:solidFill>
                  <a:schemeClr val="tx1"/>
                </a:solidFill>
              </a:rPr>
            </a:br>
            <a:r>
              <a:rPr sz="2000" dirty="0" err="1">
                <a:solidFill>
                  <a:schemeClr val="tx1"/>
                </a:solidFill>
              </a:rPr>
              <a:t>Szamosi</a:t>
            </a:r>
            <a:r>
              <a:rPr sz="2000" dirty="0">
                <a:solidFill>
                  <a:schemeClr val="tx1"/>
                </a:solidFill>
              </a:rPr>
              <a:t> </a:t>
            </a:r>
            <a:r>
              <a:rPr sz="2000" dirty="0" err="1">
                <a:solidFill>
                  <a:schemeClr val="tx1"/>
                </a:solidFill>
              </a:rPr>
              <a:t>Krisztián</a:t>
            </a:r>
            <a:r>
              <a:rPr sz="2000" dirty="0">
                <a:solidFill>
                  <a:schemeClr val="tx1"/>
                </a:solidFill>
              </a:rPr>
              <a:t> Benjamin</a:t>
            </a:r>
          </a:p>
        </p:txBody>
      </p:sp>
      <p:pic>
        <p:nvPicPr>
          <p:cNvPr id="4" name="Kép 3" descr="https://blathy.bmszc.hu/_next/image?url=https%3A%2F%2Fbm-blathy.cms.intezmeny.edir.hu%2Fuploads%2Fthumbnail_logo_blathy_919a780f7e.png&amp;w=256&amp;q=90">
            <a:extLst>
              <a:ext uri="{FF2B5EF4-FFF2-40B4-BE49-F238E27FC236}">
                <a16:creationId xmlns:a16="http://schemas.microsoft.com/office/drawing/2014/main" id="{0ACA30D7-2388-4932-86E8-3EE82A9EBED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30" y="404495"/>
            <a:ext cx="14859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476DE732-AA65-40A0-8C3F-3C53D7D71D0C}"/>
              </a:ext>
            </a:extLst>
          </p:cNvPr>
          <p:cNvSpPr txBox="1">
            <a:spLocks/>
          </p:cNvSpPr>
          <p:nvPr/>
        </p:nvSpPr>
        <p:spPr>
          <a:xfrm>
            <a:off x="3977640" y="666749"/>
            <a:ext cx="4940046" cy="10707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2400" dirty="0">
                <a:solidFill>
                  <a:schemeClr val="tx1"/>
                </a:solidFill>
              </a:rPr>
              <a:t>Budapesti Műszaki SZC</a:t>
            </a:r>
            <a:br>
              <a:rPr lang="hu-HU" sz="2400" dirty="0">
                <a:solidFill>
                  <a:schemeClr val="tx1"/>
                </a:solidFill>
              </a:rPr>
            </a:br>
            <a:r>
              <a:rPr lang="hu-HU" sz="2400" dirty="0">
                <a:solidFill>
                  <a:schemeClr val="tx1"/>
                </a:solidFill>
              </a:rPr>
              <a:t>Bláthy Ottó Titusz Informatikai Technikum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Virtual Private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8"/>
            <a:ext cx="7511472" cy="3688392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indent="0">
              <a:buNone/>
            </a:pPr>
            <a:r>
              <a:rPr lang="en-US" sz="3200" cap="none" dirty="0"/>
              <a:t>The configuration and implementation of a VPN (Virtual Private Network) is essential for secure communication between the internal networks of the two organizations.</a:t>
            </a:r>
            <a:r>
              <a:rPr lang="hu-HU" sz="3200" cap="none" dirty="0"/>
              <a:t> </a:t>
            </a:r>
            <a:r>
              <a:rPr lang="en-US" sz="3200" cap="none" dirty="0"/>
              <a:t>The communication between the server in Sopron and the server in Bratislava was realized with a VPN connection.</a:t>
            </a:r>
            <a:endParaRPr sz="3200" cap="non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hu-HU" b="1" dirty="0">
                <a:solidFill>
                  <a:schemeClr val="bg2">
                    <a:lumMod val="75000"/>
                  </a:schemeClr>
                </a:solidFill>
              </a:rPr>
              <a:t>FIREWALL</a:t>
            </a:r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 - </a:t>
            </a:r>
            <a:r>
              <a:rPr lang="hu-HU" b="1" dirty="0">
                <a:solidFill>
                  <a:schemeClr val="bg2">
                    <a:lumMod val="75000"/>
                  </a:schemeClr>
                </a:solidFill>
              </a:rPr>
              <a:t>ADAPTIVE SECURITY APPLIANCE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9"/>
            <a:ext cx="7511472" cy="1939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cap="none" dirty="0"/>
              <a:t>The firewall plays a critical role in the secure operation of the network.</a:t>
            </a:r>
            <a:endParaRPr lang="hu-HU" sz="3200" cap="none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18AFC83-B3E2-98B6-77B9-BCBC1A83D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673" y="3885564"/>
            <a:ext cx="3782653" cy="27660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Security functions on the router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en-US" sz="3200" cap="none" dirty="0"/>
              <a:t>As a basic security function, all routers in the network limit access to devices by password protection and by setting access rules.</a:t>
            </a:r>
            <a:r>
              <a:rPr lang="hu-HU" sz="3200" cap="none" dirty="0"/>
              <a:t> </a:t>
            </a:r>
            <a:r>
              <a:rPr lang="en-US" sz="3200" cap="none" dirty="0"/>
              <a:t>Also, in the case of the availability of the intranet website, we made the https protocol exclusive.</a:t>
            </a:r>
            <a:endParaRPr sz="3200" cap="non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hu-HU" b="1" dirty="0" err="1">
                <a:solidFill>
                  <a:schemeClr val="bg2">
                    <a:lumMod val="75000"/>
                  </a:schemeClr>
                </a:solidFill>
              </a:rPr>
              <a:t>Wireless</a:t>
            </a:r>
            <a:r>
              <a:rPr lang="hu-HU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bg2">
                    <a:lumMod val="75000"/>
                  </a:schemeClr>
                </a:solidFill>
              </a:rPr>
              <a:t>network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7" y="2518693"/>
            <a:ext cx="5289440" cy="2613972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cap="none" dirty="0" err="1"/>
              <a:t>WiFi</a:t>
            </a:r>
            <a:r>
              <a:rPr lang="en-US" sz="3200" cap="none" dirty="0"/>
              <a:t> access is available in several network segments. In some places, this is done with an Access Point, while in others with a </a:t>
            </a:r>
            <a:r>
              <a:rPr lang="en-US" sz="3200" cap="none" dirty="0" err="1"/>
              <a:t>WiFi</a:t>
            </a:r>
            <a:r>
              <a:rPr lang="en-US" sz="3200" cap="none" dirty="0"/>
              <a:t> Router.</a:t>
            </a:r>
            <a:endParaRPr lang="hu-HU" sz="3200" cap="none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DBCB473-54D6-4B57-C620-A5B91E10D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766" y="2462138"/>
            <a:ext cx="2249228" cy="30415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hu-HU" b="1" dirty="0">
                <a:solidFill>
                  <a:schemeClr val="bg2">
                    <a:lumMod val="75000"/>
                  </a:schemeClr>
                </a:solidFill>
              </a:rPr>
              <a:t>Windows server </a:t>
            </a:r>
            <a:r>
              <a:rPr lang="hu-HU" b="1" dirty="0" err="1">
                <a:solidFill>
                  <a:schemeClr val="bg2">
                    <a:lumMod val="75000"/>
                  </a:schemeClr>
                </a:solidFill>
              </a:rPr>
              <a:t>configuration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cap="none" dirty="0"/>
              <a:t>We installed the following services on the Windows Server 2016 operating system:</a:t>
            </a:r>
            <a:endParaRPr lang="hu-HU" sz="3200" cap="none" dirty="0"/>
          </a:p>
          <a:p>
            <a:pPr marL="0" indent="0">
              <a:buNone/>
            </a:pPr>
            <a:r>
              <a:rPr lang="en-US" sz="3200" cap="none" dirty="0"/>
              <a:t>DHCP</a:t>
            </a:r>
            <a:endParaRPr lang="hu-HU" sz="3200" cap="none" dirty="0"/>
          </a:p>
          <a:p>
            <a:pPr marL="0" indent="0">
              <a:buNone/>
            </a:pPr>
            <a:r>
              <a:rPr lang="en-US" sz="3200" cap="none" dirty="0"/>
              <a:t>Active Directory</a:t>
            </a:r>
            <a:endParaRPr lang="hu-HU" sz="3200" cap="none" dirty="0"/>
          </a:p>
          <a:p>
            <a:pPr marL="0" indent="0">
              <a:buNone/>
            </a:pPr>
            <a:r>
              <a:rPr lang="en-US" sz="3200" cap="none" dirty="0"/>
              <a:t>DNA</a:t>
            </a:r>
            <a:endParaRPr lang="hu-HU" sz="3200" cap="none" dirty="0"/>
          </a:p>
          <a:p>
            <a:pPr marL="0" indent="0">
              <a:buNone/>
            </a:pPr>
            <a:r>
              <a:rPr lang="en-US" sz="3200" cap="none" dirty="0"/>
              <a:t>File and print server</a:t>
            </a:r>
            <a:endParaRPr lang="hu-HU" sz="3200" cap="none" dirty="0"/>
          </a:p>
          <a:p>
            <a:pPr marL="0" indent="0">
              <a:buNone/>
            </a:pPr>
            <a:r>
              <a:rPr lang="en-US" sz="3200" cap="none" dirty="0"/>
              <a:t>Timed backup</a:t>
            </a:r>
            <a:endParaRPr lang="hu-HU" sz="3200" cap="non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hu-HU" b="1" dirty="0">
                <a:solidFill>
                  <a:schemeClr val="bg2">
                    <a:lumMod val="75000"/>
                  </a:schemeClr>
                </a:solidFill>
              </a:rPr>
              <a:t>Linux server </a:t>
            </a:r>
            <a:r>
              <a:rPr lang="hu-HU" b="1" dirty="0" err="1">
                <a:solidFill>
                  <a:schemeClr val="bg2">
                    <a:lumMod val="75000"/>
                  </a:schemeClr>
                </a:solidFill>
              </a:rPr>
              <a:t>configuration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4450" y="1737360"/>
            <a:ext cx="6971109" cy="476631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en-US" sz="3200" cap="none" dirty="0"/>
              <a:t>We installed the following services on the Linux (Ubuntu server) operating system:</a:t>
            </a:r>
            <a:endParaRPr lang="hu-HU" sz="3200" cap="none" dirty="0"/>
          </a:p>
          <a:p>
            <a:pPr marL="0" indent="0">
              <a:buNone/>
            </a:pPr>
            <a:r>
              <a:rPr lang="en-US" sz="3200" cap="none" dirty="0"/>
              <a:t>DNA</a:t>
            </a:r>
            <a:endParaRPr lang="hu-HU" sz="3200" cap="none" dirty="0"/>
          </a:p>
          <a:p>
            <a:pPr marL="0" indent="0">
              <a:buNone/>
            </a:pPr>
            <a:r>
              <a:rPr lang="en-US" sz="3200" cap="none" dirty="0"/>
              <a:t>Apache web server</a:t>
            </a:r>
            <a:endParaRPr lang="hu-HU" sz="3200" cap="none" dirty="0"/>
          </a:p>
          <a:p>
            <a:pPr marL="0" indent="0">
              <a:buNone/>
            </a:pPr>
            <a:r>
              <a:rPr lang="en-US" sz="3200" cap="none" dirty="0"/>
              <a:t>SSH</a:t>
            </a:r>
            <a:endParaRPr lang="hu-HU" sz="3200" cap="none" dirty="0"/>
          </a:p>
          <a:p>
            <a:pPr marL="0" indent="0">
              <a:buNone/>
            </a:pPr>
            <a:r>
              <a:rPr lang="en-US" sz="3200" cap="none" dirty="0"/>
              <a:t>FTP</a:t>
            </a:r>
            <a:endParaRPr lang="hu-HU" sz="3200" cap="none" dirty="0"/>
          </a:p>
          <a:p>
            <a:pPr marL="0" indent="0">
              <a:buNone/>
            </a:pPr>
            <a:r>
              <a:rPr lang="en-US" sz="3200" cap="none" dirty="0"/>
              <a:t>Samba - file server</a:t>
            </a:r>
            <a:endParaRPr lang="hu-HU" sz="3200" cap="non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hu-HU" b="1" dirty="0" err="1">
                <a:solidFill>
                  <a:schemeClr val="bg2">
                    <a:lumMod val="75000"/>
                  </a:schemeClr>
                </a:solidFill>
              </a:rPr>
              <a:t>Future</a:t>
            </a:r>
            <a:r>
              <a:rPr lang="hu-HU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bg2">
                    <a:lumMod val="75000"/>
                  </a:schemeClr>
                </a:solidFill>
              </a:rPr>
              <a:t>developments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2392680"/>
            <a:ext cx="7830740" cy="3425189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3200" cap="none" dirty="0"/>
              <a:t>DMZ</a:t>
            </a:r>
            <a:endParaRPr lang="hu-HU" sz="3200" cap="none" dirty="0"/>
          </a:p>
          <a:p>
            <a:r>
              <a:rPr lang="en-US" sz="3200" cap="none" dirty="0"/>
              <a:t>Automated save</a:t>
            </a:r>
            <a:endParaRPr lang="hu-HU" sz="3200" cap="none" dirty="0"/>
          </a:p>
          <a:p>
            <a:r>
              <a:rPr lang="en-US" sz="3200" cap="none" dirty="0"/>
              <a:t>Introduction of a company management system</a:t>
            </a:r>
            <a:endParaRPr lang="hu-HU" sz="3200" cap="none" dirty="0"/>
          </a:p>
          <a:p>
            <a:r>
              <a:rPr lang="en-US" sz="3200" cap="none" dirty="0"/>
              <a:t>To strengthen the role of the Home Office in the life of the company, where possible</a:t>
            </a:r>
            <a:endParaRPr sz="3200" cap="non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hu-HU" b="1" dirty="0" err="1">
                <a:solidFill>
                  <a:schemeClr val="bg2">
                    <a:lumMod val="75000"/>
                  </a:schemeClr>
                </a:solidFill>
              </a:rPr>
              <a:t>Teamwork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2097088"/>
            <a:ext cx="7830740" cy="27431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3200" cap="none" dirty="0"/>
              <a:t>Collaboration, patience and a little humor are essential factors for teamwork.</a:t>
            </a:r>
            <a:endParaRPr sz="3200" cap="non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0590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Thank you for your attention!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hu-HU" b="1" dirty="0" err="1">
                <a:solidFill>
                  <a:schemeClr val="bg2">
                    <a:lumMod val="75000"/>
                  </a:schemeClr>
                </a:solidFill>
              </a:rPr>
              <a:t>Introduction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 algn="ctr">
              <a:buNone/>
            </a:pPr>
            <a:endParaRPr lang="hu-HU" sz="4400" dirty="0"/>
          </a:p>
          <a:p>
            <a:pPr marL="0" indent="0" algn="ctr">
              <a:buNone/>
            </a:pPr>
            <a:r>
              <a:rPr lang="en-US" sz="4400" dirty="0" err="1"/>
              <a:t>Szálkapari</a:t>
            </a:r>
            <a:r>
              <a:rPr lang="en-US" sz="4400" dirty="0"/>
              <a:t> </a:t>
            </a:r>
            <a:r>
              <a:rPr lang="en-US" sz="4400" dirty="0" err="1"/>
              <a:t>Zrt</a:t>
            </a:r>
            <a:r>
              <a:rPr lang="en-US" sz="4400" dirty="0"/>
              <a:t>. as a key contributor to the furniture industry</a:t>
            </a:r>
            <a:endParaRPr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9561E7D-F9F2-7E90-2B7A-2B15E4A1AB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860" y="1890124"/>
            <a:ext cx="2240280" cy="24930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AA77F4B4-52FB-BDBC-E9AD-6ED23874F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65" y="662940"/>
            <a:ext cx="8648470" cy="55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8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609106"/>
            <a:ext cx="7511473" cy="131248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2">
                    <a:lumMod val="75000"/>
                  </a:schemeClr>
                </a:solidFill>
              </a:rPr>
              <a:t>Physical structure of the network</a:t>
            </a:r>
            <a:endParaRPr sz="3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1720"/>
            <a:ext cx="8229600" cy="274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cap="none" dirty="0"/>
              <a:t>In order to establish communication in the corporate network, we need to create a channel between the source and destination stations in </a:t>
            </a:r>
            <a:r>
              <a:rPr lang="en-US" sz="3200" cap="none" dirty="0" err="1"/>
              <a:t>Győr</a:t>
            </a:r>
            <a:r>
              <a:rPr lang="en-US" sz="3200" cap="none" dirty="0"/>
              <a:t>, Sopron and Bratislava. </a:t>
            </a:r>
            <a:endParaRPr sz="3200" cap="non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hu-HU" b="1" dirty="0">
                <a:solidFill>
                  <a:schemeClr val="bg2">
                    <a:lumMod val="75000"/>
                  </a:schemeClr>
                </a:solidFill>
              </a:rPr>
              <a:t>Network </a:t>
            </a:r>
            <a:r>
              <a:rPr lang="hu-HU" b="1" dirty="0" err="1">
                <a:solidFill>
                  <a:schemeClr val="bg2">
                    <a:lumMod val="75000"/>
                  </a:schemeClr>
                </a:solidFill>
              </a:rPr>
              <a:t>logic</a:t>
            </a:r>
            <a:r>
              <a:rPr lang="hu-HU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bg2">
                    <a:lumMod val="75000"/>
                  </a:schemeClr>
                </a:solidFill>
              </a:rPr>
              <a:t>structure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7411"/>
            <a:ext cx="8229600" cy="2914649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en-US" sz="3200" cap="none" dirty="0"/>
              <a:t>The distribution layer at each site is divided beyond the physical partition into several logically separate parts, virtual networks. The following figure shows the configuration of these VLANs:</a:t>
            </a:r>
            <a:endParaRPr sz="3200" cap="non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11">
            <a:extLst>
              <a:ext uri="{FF2B5EF4-FFF2-40B4-BE49-F238E27FC236}">
                <a16:creationId xmlns:a16="http://schemas.microsoft.com/office/drawing/2014/main" id="{B1A10A31-29FE-A148-3C64-FFB2597B1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483123"/>
            <a:ext cx="8636000" cy="589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56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hu-HU" b="1" dirty="0" err="1">
                <a:solidFill>
                  <a:schemeClr val="bg2">
                    <a:lumMod val="75000"/>
                  </a:schemeClr>
                </a:solidFill>
              </a:rPr>
              <a:t>Traffic</a:t>
            </a:r>
            <a:r>
              <a:rPr lang="hu-HU" b="1" dirty="0">
                <a:solidFill>
                  <a:schemeClr val="bg2">
                    <a:lumMod val="75000"/>
                  </a:schemeClr>
                </a:solidFill>
              </a:rPr>
              <a:t> management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657350"/>
            <a:ext cx="7511472" cy="22517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cap="none" dirty="0"/>
              <a:t>Dynamic traffic management within and between the sites was achieved by creating OSPF areas:</a:t>
            </a:r>
            <a:endParaRPr sz="3200" cap="none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C0D726C-CCA2-C21C-1427-D9C6AD6EB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314" y="4050523"/>
            <a:ext cx="6074990" cy="2473934"/>
          </a:xfrm>
          <a:prstGeom prst="rect">
            <a:avLst/>
          </a:prstGeom>
          <a:ln>
            <a:solidFill>
              <a:schemeClr val="accent1">
                <a:alpha val="99000"/>
              </a:schemeClr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hu-HU" b="1" dirty="0">
                <a:solidFill>
                  <a:schemeClr val="bg2">
                    <a:lumMod val="75000"/>
                  </a:schemeClr>
                </a:solidFill>
              </a:rPr>
              <a:t>IP </a:t>
            </a:r>
            <a:r>
              <a:rPr lang="hu-HU" b="1" dirty="0" err="1">
                <a:solidFill>
                  <a:schemeClr val="bg2">
                    <a:lumMod val="75000"/>
                  </a:schemeClr>
                </a:solidFill>
              </a:rPr>
              <a:t>address</a:t>
            </a:r>
            <a:r>
              <a:rPr lang="hu-HU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bg2">
                    <a:lumMod val="75000"/>
                  </a:schemeClr>
                </a:solidFill>
              </a:rPr>
              <a:t>allocation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0301"/>
            <a:ext cx="8229600" cy="2457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cap="none" noProof="1"/>
              <a:t>Server PC, traffic routing and statically configured IP address assignment have been implemented in some parts of the company's network.</a:t>
            </a:r>
            <a:endParaRPr lang="hu-HU" sz="3200" cap="none" noProof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EtherChannel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17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cap="none" dirty="0"/>
              <a:t>The EtherChannel (port channel) interface has several advantages:</a:t>
            </a:r>
            <a:endParaRPr lang="hu-HU" sz="3200" cap="none" dirty="0"/>
          </a:p>
          <a:p>
            <a:pPr marL="0" indent="0">
              <a:buNone/>
            </a:pPr>
            <a:r>
              <a:rPr lang="hu-HU" sz="3200" cap="none" dirty="0"/>
              <a:t>- </a:t>
            </a:r>
            <a:r>
              <a:rPr lang="en-US" sz="3200" cap="none" dirty="0"/>
              <a:t>Provides redundancy</a:t>
            </a:r>
            <a:endParaRPr lang="hu-HU" sz="3200" cap="none" dirty="0"/>
          </a:p>
          <a:p>
            <a:pPr marL="0" indent="0">
              <a:buNone/>
            </a:pPr>
            <a:r>
              <a:rPr lang="hu-HU" sz="3200" cap="none" dirty="0"/>
              <a:t>- </a:t>
            </a:r>
            <a:r>
              <a:rPr lang="en-US" sz="3200" cap="none" dirty="0"/>
              <a:t>You can increase speed with it</a:t>
            </a:r>
            <a:endParaRPr lang="hu-HU" sz="3200" cap="none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194E1B2-EC10-6A58-058A-CC749D356C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4" t="11315" r="4219" b="10357"/>
          <a:stretch/>
        </p:blipFill>
        <p:spPr bwMode="auto">
          <a:xfrm>
            <a:off x="2835275" y="4875144"/>
            <a:ext cx="3473450" cy="17145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28</TotalTime>
  <Words>1129</Words>
  <Application>Microsoft Office PowerPoint</Application>
  <PresentationFormat>Diavetítés a képernyőre (4:3 oldalarány)</PresentationFormat>
  <Paragraphs>153</Paragraphs>
  <Slides>18</Slides>
  <Notes>18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Tw Cen MT</vt:lpstr>
      <vt:lpstr>Áramkör</vt:lpstr>
      <vt:lpstr>Network design and construction examination papers</vt:lpstr>
      <vt:lpstr>Introduction</vt:lpstr>
      <vt:lpstr>PowerPoint-bemutató</vt:lpstr>
      <vt:lpstr>Physical structure of the network</vt:lpstr>
      <vt:lpstr>Network logic structure</vt:lpstr>
      <vt:lpstr>PowerPoint-bemutató</vt:lpstr>
      <vt:lpstr>Traffic management</vt:lpstr>
      <vt:lpstr>IP address allocation</vt:lpstr>
      <vt:lpstr>EtherChannel</vt:lpstr>
      <vt:lpstr>Virtual Private Network</vt:lpstr>
      <vt:lpstr>FIREWALL - ADAPTIVE SECURITY APPLIANCE</vt:lpstr>
      <vt:lpstr>Security functions on the router</vt:lpstr>
      <vt:lpstr>Wireless network</vt:lpstr>
      <vt:lpstr>Windows server configuration</vt:lpstr>
      <vt:lpstr>Linux server configuration</vt:lpstr>
      <vt:lpstr>Future developments</vt:lpstr>
      <vt:lpstr>Teamwork</vt:lpstr>
      <vt:lpstr>Thank you for your attention!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Hálózattervezési és kivitelezési vizsgaremek</dc:title>
  <dc:subject/>
  <dc:creator/>
  <cp:keywords/>
  <dc:description>generated using python-pptx</dc:description>
  <cp:lastModifiedBy>Krisztián Benjamin Szamosi</cp:lastModifiedBy>
  <cp:revision>34</cp:revision>
  <dcterms:created xsi:type="dcterms:W3CDTF">2013-01-27T09:14:16Z</dcterms:created>
  <dcterms:modified xsi:type="dcterms:W3CDTF">2024-06-10T20:38:55Z</dcterms:modified>
  <cp:category/>
</cp:coreProperties>
</file>