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ő Lócska" initials="GL" lastIdx="3" clrIdx="0">
    <p:extLst>
      <p:ext uri="{19B8F6BF-5375-455C-9EA6-DF929625EA0E}">
        <p15:presenceInfo xmlns:p15="http://schemas.microsoft.com/office/powerpoint/2012/main" userId="ffd0d91323af8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054" autoAdjust="0"/>
  </p:normalViewPr>
  <p:slideViewPr>
    <p:cSldViewPr snapToGrid="0" snapToObjects="1">
      <p:cViewPr varScale="1">
        <p:scale>
          <a:sx n="93" d="100"/>
          <a:sy n="93" d="100"/>
        </p:scale>
        <p:origin x="14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0T22:29:51.178" idx="3">
    <p:pos x="5294" y="1844"/>
    <p:text>“group thesis”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0T22:26:09.823" idx="2">
    <p:pos x="2537" y="3540"/>
    <p:text>Szálkapari Zrt. as a key contributor to the furniture industry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Based on internal regulations, a more secure VPN connection was established between the server in Sopron and Bratislava.</a:t>
            </a:r>
            <a:endParaRPr lang="hu-HU" dirty="0"/>
          </a:p>
          <a:p>
            <a:r>
              <a:rPr lang="en-US" dirty="0"/>
              <a:t>AES 256-bit encryption</a:t>
            </a:r>
            <a:r>
              <a:rPr lang="hu-HU" dirty="0"/>
              <a:t> </a:t>
            </a:r>
          </a:p>
          <a:p>
            <a:r>
              <a:rPr lang="en-US" dirty="0"/>
              <a:t>IPsec and ISAKMP</a:t>
            </a:r>
            <a:endParaRPr lang="hu-HU" dirty="0"/>
          </a:p>
          <a:p>
            <a:r>
              <a:rPr lang="en-US" dirty="0" err="1"/>
              <a:t>Sh</a:t>
            </a:r>
            <a:r>
              <a:rPr lang="en-US" dirty="0"/>
              <a:t> crypto </a:t>
            </a:r>
            <a:r>
              <a:rPr lang="en-US" dirty="0" err="1"/>
              <a:t>ipsec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hu-HU" dirty="0"/>
          </a:p>
          <a:p>
            <a:r>
              <a:rPr lang="en-US" dirty="0"/>
              <a:t>The submitted exam set contains a video about its operation, due to the shortness of time, we do not want to show it.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Towards the Internet, the physical firewall was implemented with an ASA device. The two-way traffic is filtered and limited based on the defined rules.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endParaRPr lang="hu-HU" dirty="0"/>
          </a:p>
          <a:p>
            <a:r>
              <a:rPr lang="en-US" dirty="0"/>
              <a:t>Many security functions can be implemented with ACLs.</a:t>
            </a:r>
            <a:endParaRPr lang="hu-HU" dirty="0"/>
          </a:p>
          <a:p>
            <a:r>
              <a:rPr lang="en-US" dirty="0"/>
              <a:t>Communication between network sites takes place on a leased line, so from a security point of view, it is not exposed to a threat, as if the communication takes place over the Internet. </a:t>
            </a:r>
            <a:endParaRPr lang="hu-HU" dirty="0"/>
          </a:p>
          <a:p>
            <a:r>
              <a:rPr lang="en-US" dirty="0"/>
              <a:t>That is why we found it sufficient to restrict http in the first step.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wireless networks is inevitable and should not be a goal.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many advantages they provide, their disadvantages are insignificant. 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Mobility and convenience from the user side, while scalability, cost reduction or installation flexibility make the technology attractive from the owner and system administration side.</a:t>
            </a: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routers, the IP address was assigned using DHCP in all cases.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en-US" dirty="0"/>
              <a:t>Why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User-friendly interface</a:t>
            </a:r>
            <a:endParaRPr lang="hu-HU" dirty="0"/>
          </a:p>
          <a:p>
            <a:r>
              <a:rPr lang="en-US" dirty="0"/>
              <a:t>Compatibility with clients</a:t>
            </a:r>
            <a:endParaRPr lang="hu-HU" dirty="0"/>
          </a:p>
          <a:p>
            <a:r>
              <a:rPr lang="en-US" dirty="0"/>
              <a:t>Extensive support (bug fixes, updates)</a:t>
            </a:r>
            <a:endParaRPr lang="hu-HU" dirty="0"/>
          </a:p>
          <a:p>
            <a:r>
              <a:rPr lang="en-US" dirty="0"/>
              <a:t>Competitive virtualization solution (Hyper-V)</a:t>
            </a:r>
            <a:endParaRPr lang="hu-HU" dirty="0"/>
          </a:p>
          <a:p>
            <a:r>
              <a:rPr lang="en-US" dirty="0"/>
              <a:t>Many applications</a:t>
            </a:r>
            <a:endParaRPr lang="hu-HU" dirty="0"/>
          </a:p>
          <a:p>
            <a:r>
              <a:rPr lang="en-US" dirty="0"/>
              <a:t>House rules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Why not </a:t>
            </a:r>
            <a:r>
              <a:rPr lang="en-US" dirty="0" err="1"/>
              <a:t>WinServer</a:t>
            </a:r>
            <a:r>
              <a:rPr lang="en-US" dirty="0"/>
              <a:t>?</a:t>
            </a:r>
            <a:endParaRPr lang="hu-HU" dirty="0"/>
          </a:p>
          <a:p>
            <a:r>
              <a:rPr lang="en-US" dirty="0"/>
              <a:t>License cost, Resource requirement, Closed source </a:t>
            </a:r>
            <a:r>
              <a:rPr lang="en-US" dirty="0" err="1"/>
              <a:t>code,The</a:t>
            </a:r>
            <a:r>
              <a:rPr lang="en-US" dirty="0"/>
              <a:t> Linux server operates at the Sopron location. </a:t>
            </a:r>
            <a:endParaRPr lang="hu-HU" dirty="0"/>
          </a:p>
          <a:p>
            <a:r>
              <a:rPr lang="en-US" dirty="0"/>
              <a:t>After installation, it received the name Sopron-</a:t>
            </a:r>
            <a:r>
              <a:rPr lang="en-US" dirty="0" err="1"/>
              <a:t>linux</a:t>
            </a:r>
            <a:r>
              <a:rPr lang="en-US" dirty="0"/>
              <a:t> and a static IP </a:t>
            </a:r>
            <a:r>
              <a:rPr lang="en-US" dirty="0" err="1"/>
              <a:t>address.DNS</a:t>
            </a:r>
            <a:r>
              <a:rPr lang="en-US" dirty="0"/>
              <a:t>-&gt; BIND 9, this server is also specified for the windows server, so they can also work with other name resolution.</a:t>
            </a:r>
            <a:endParaRPr lang="hu-HU" dirty="0"/>
          </a:p>
          <a:p>
            <a:r>
              <a:rPr lang="en-US" dirty="0"/>
              <a:t> Performs web server name </a:t>
            </a:r>
            <a:r>
              <a:rPr lang="en-US" dirty="0" err="1"/>
              <a:t>resolutionApache</a:t>
            </a:r>
            <a:r>
              <a:rPr lang="en-US" dirty="0"/>
              <a:t> web server - intranet web service, where there is a company phone book, useful employee </a:t>
            </a:r>
            <a:r>
              <a:rPr lang="en-US" dirty="0" err="1"/>
              <a:t>informationSSH</a:t>
            </a:r>
            <a:r>
              <a:rPr lang="en-US" dirty="0"/>
              <a:t> - secure remote login, for remote and secure access to your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serverFTP</a:t>
            </a:r>
            <a:r>
              <a:rPr lang="en-US" dirty="0"/>
              <a:t> - we do not use it, but it is set as a basic </a:t>
            </a:r>
            <a:r>
              <a:rPr lang="en-US" dirty="0" err="1"/>
              <a:t>functionSamba</a:t>
            </a:r>
            <a:r>
              <a:rPr lang="en-US" dirty="0"/>
              <a:t> - file server - a significant part of our network includes Windows clients, these can optimally connect to the Linux file server with the services of Samba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DMZ (innovative implementation, for the purpose of implementing a company management system)- 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Automated save</a:t>
            </a:r>
            <a:endParaRPr lang="hu-HU" dirty="0">
              <a:effectLst/>
            </a:endParaRPr>
          </a:p>
          <a:p>
            <a:pPr marL="171450" indent="-171450" rtl="0">
              <a:buFontTx/>
              <a:buChar char="-"/>
            </a:pPr>
            <a:r>
              <a:rPr lang="en-US" dirty="0">
                <a:effectLst/>
              </a:rPr>
              <a:t>- Creation of Home Office VPNs, cost reduction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Ceated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Bratislava</a:t>
            </a:r>
          </a:p>
          <a:p>
            <a:pPr marL="342900" indent="-342900">
              <a:buAutoNum type="arabicPeriod"/>
            </a:pPr>
            <a:endParaRPr lang="hu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High-speed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leased</a:t>
            </a: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line.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connection at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Other sites also use this gateway.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The physical firewall is also installed at the Sopron site.</a:t>
            </a:r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en-US" dirty="0"/>
              <a:t>Multi-area OSPF was created, where the backbone network was assigned area "0", in all other cases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en-US" dirty="0"/>
              <a:t>The </a:t>
            </a:r>
            <a:r>
              <a:rPr lang="en-US" dirty="0" err="1"/>
              <a:t>ip</a:t>
            </a:r>
            <a:r>
              <a:rPr lang="en-US" dirty="0"/>
              <a:t> address assignment was done in several </a:t>
            </a:r>
            <a:r>
              <a:rPr lang="en-US" dirty="0" err="1"/>
              <a:t>ways.It</a:t>
            </a:r>
            <a:r>
              <a:rPr lang="en-US" dirty="0"/>
              <a:t> has been done by DHCP server, router assigned, or statically.</a:t>
            </a:r>
            <a:endParaRPr lang="hu-HU" dirty="0"/>
          </a:p>
          <a:p>
            <a:r>
              <a:rPr lang="en-US" dirty="0"/>
              <a:t>IPV6 address assignment was also implemented at the </a:t>
            </a:r>
            <a:r>
              <a:rPr lang="en-US" dirty="0" err="1"/>
              <a:t>Győr</a:t>
            </a:r>
            <a:r>
              <a:rPr lang="en-US" dirty="0"/>
              <a:t> site.</a:t>
            </a:r>
            <a:endParaRPr lang="hu-HU" dirty="0"/>
          </a:p>
          <a:p>
            <a:r>
              <a:rPr lang="en-US" dirty="0"/>
              <a:t>The IP address allocation took into account the usage needs of the respective department. </a:t>
            </a:r>
            <a:endParaRPr lang="hu-HU" dirty="0"/>
          </a:p>
          <a:p>
            <a:r>
              <a:rPr lang="en-US" dirty="0"/>
              <a:t>So, where there is more movement there DHCP was implemented, in one case static address allocation, guests can use the </a:t>
            </a:r>
            <a:r>
              <a:rPr lang="en-US" dirty="0" err="1"/>
              <a:t>wifi</a:t>
            </a:r>
            <a:r>
              <a:rPr lang="en-US" dirty="0"/>
              <a:t> router - with </a:t>
            </a:r>
            <a:r>
              <a:rPr lang="en-US" dirty="0" err="1"/>
              <a:t>dhcp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en-US" dirty="0"/>
              <a:t>It was implemented at all sites, this shows the ether channel implemented at the </a:t>
            </a:r>
            <a:r>
              <a:rPr lang="en-US" dirty="0" err="1"/>
              <a:t>Győr</a:t>
            </a:r>
            <a:r>
              <a:rPr lang="en-US" dirty="0"/>
              <a:t> site</a:t>
            </a:r>
            <a:endParaRPr lang="hu-HU" dirty="0"/>
          </a:p>
          <a:p>
            <a:r>
              <a:rPr lang="hu-HU" dirty="0"/>
              <a:t> </a:t>
            </a:r>
          </a:p>
          <a:p>
            <a:r>
              <a:rPr lang="en-US" b="1" dirty="0"/>
              <a:t>Redundancy</a:t>
            </a:r>
            <a:endParaRPr lang="hu-HU" b="1" dirty="0"/>
          </a:p>
          <a:p>
            <a:r>
              <a:rPr lang="en-US" b="1" dirty="0"/>
              <a:t>In computing, we call everything redundant that is present in an IT system more often than is usually needed. </a:t>
            </a:r>
            <a:endParaRPr lang="hu-HU" b="1" dirty="0"/>
          </a:p>
          <a:p>
            <a:r>
              <a:rPr lang="en-US" b="1" dirty="0"/>
              <a:t>This is necessary because if an element were to fail for some reason, another similar element can take over its role, so the system remains operational.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noProof="1"/>
              <a:t>Network design and construction examination papers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sz="3200" cap="none" dirty="0"/>
              <a:t>The configuration and implementation of a VPN (Virtual Private Network) is essential for secure communication between the internal networks of the two organizations.</a:t>
            </a:r>
            <a:r>
              <a:rPr lang="hu-HU" sz="3200" cap="none" dirty="0"/>
              <a:t> </a:t>
            </a:r>
            <a:r>
              <a:rPr lang="en-US" sz="3200" cap="none" dirty="0"/>
              <a:t>The communication between the server in Sopron and the server in Bratislava was realized with a VPN connection.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FIREWALL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firewall plays a critical role in the secure operation of the network.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Security functions on the router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As a basic security function, all routers in the network limit access to devices by password protection and by setting access rules.</a:t>
            </a:r>
            <a:r>
              <a:rPr lang="hu-HU" sz="3200" cap="none" dirty="0"/>
              <a:t> </a:t>
            </a:r>
            <a:r>
              <a:rPr lang="en-US" sz="3200" cap="none" dirty="0"/>
              <a:t>Also, in the case of the availability of the intranet website, we made the https protocol exclusive.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Wireless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network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cap="none" dirty="0" err="1"/>
              <a:t>WiFi</a:t>
            </a:r>
            <a:r>
              <a:rPr lang="en-US" sz="3200" cap="none" dirty="0"/>
              <a:t> access is available in several network segments. In some places, this is done with an Access Point, while in others with a </a:t>
            </a:r>
            <a:r>
              <a:rPr lang="en-US" sz="3200" cap="none" dirty="0" err="1"/>
              <a:t>WiFi</a:t>
            </a:r>
            <a:r>
              <a:rPr lang="en-US" sz="3200" cap="none" dirty="0"/>
              <a:t> Router.</a:t>
            </a: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Windows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Windows Server 2016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DHCP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Active Directory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File and print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Timed backup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Linux server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configuration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We installed the following services on the Linux (Ubuntu server) operating system: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DNA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Apache web server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SSH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FTP</a:t>
            </a:r>
            <a:endParaRPr lang="hu-HU" sz="3200" cap="none" dirty="0"/>
          </a:p>
          <a:p>
            <a:pPr marL="0" indent="0">
              <a:buNone/>
            </a:pPr>
            <a:r>
              <a:rPr lang="en-US" sz="3200" cap="none" dirty="0"/>
              <a:t>Samba - file server</a:t>
            </a:r>
            <a:endParaRPr lang="hu-HU" sz="3200" cap="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Future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developments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200" cap="none" dirty="0"/>
              <a:t>DMZ</a:t>
            </a:r>
            <a:endParaRPr lang="hu-HU" sz="3200" cap="none" dirty="0"/>
          </a:p>
          <a:p>
            <a:r>
              <a:rPr lang="en-US" sz="3200" cap="none" dirty="0"/>
              <a:t>Automated save</a:t>
            </a:r>
            <a:endParaRPr lang="hu-HU" sz="3200" cap="none" dirty="0"/>
          </a:p>
          <a:p>
            <a:r>
              <a:rPr lang="en-US" sz="3200" cap="none" dirty="0"/>
              <a:t>Introduction of a company management system</a:t>
            </a:r>
            <a:endParaRPr lang="hu-HU" sz="3200" cap="none" dirty="0"/>
          </a:p>
          <a:p>
            <a:r>
              <a:rPr lang="en-US" sz="3200" cap="none" dirty="0"/>
              <a:t>To strengthen the role of the Home Office in the life of the company, where possible</a:t>
            </a: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Teamwork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cap="none" dirty="0"/>
              <a:t>Collaboration, patience and a little humor are essential factors for teamwork.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Thank you for your attention!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lang="en-US" sz="4400" dirty="0" err="1"/>
              <a:t>Szálkapari</a:t>
            </a:r>
            <a:r>
              <a:rPr lang="en-US" sz="4400" dirty="0"/>
              <a:t> </a:t>
            </a:r>
            <a:r>
              <a:rPr lang="en-US" sz="4400" dirty="0" err="1"/>
              <a:t>Zrt</a:t>
            </a:r>
            <a:r>
              <a:rPr lang="en-US" sz="4400" dirty="0"/>
              <a:t>. as a major player in the furniture industry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Physical structure of the network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In order to establish communication in the corporate network, we need to create a channel between the source and destination stations in </a:t>
            </a:r>
            <a:r>
              <a:rPr lang="en-US" sz="3200" cap="none" dirty="0" err="1"/>
              <a:t>Győr</a:t>
            </a:r>
            <a:r>
              <a:rPr lang="en-US" sz="3200" cap="none" dirty="0"/>
              <a:t>, Sopron and Bratislava.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Network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logic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structure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3200" cap="none" dirty="0"/>
              <a:t>The distribution layer at each site is divided beyond the physical partition into several logically separate parts, virtual networks. The following figure shows the configuration of these VLANs: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Traffic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management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Dynamic traffic management within and between the sites was achieved by creating OSPF areas: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address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bg2">
                    <a:lumMod val="75000"/>
                  </a:schemeClr>
                </a:solidFill>
              </a:rPr>
              <a:t>allocation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noProof="1"/>
              <a:t>Server PC, traffic routing and statically configured IP address assignment have been implemented in some parts of the company's network.</a:t>
            </a:r>
            <a:endParaRPr lang="hu-HU" sz="3200" cap="non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none" dirty="0"/>
              <a:t>The EtherChannel (port channel) interface has several advantages: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Provides redundancy</a:t>
            </a:r>
            <a:endParaRPr lang="hu-HU" sz="3200" cap="none" dirty="0"/>
          </a:p>
          <a:p>
            <a:pPr marL="0" indent="0">
              <a:buNone/>
            </a:pPr>
            <a:r>
              <a:rPr lang="hu-HU" sz="3200" cap="none" dirty="0"/>
              <a:t>- </a:t>
            </a:r>
            <a:r>
              <a:rPr lang="en-US" sz="3200" cap="none" dirty="0"/>
              <a:t>You can increase speed with it</a:t>
            </a:r>
            <a:endParaRPr lang="hu-HU" sz="3200" cap="none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27</TotalTime>
  <Words>1129</Words>
  <Application>Microsoft Office PowerPoint</Application>
  <PresentationFormat>Diavetítés a képernyőre (4:3 oldalarány)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Áramkör</vt:lpstr>
      <vt:lpstr>Network design and construction examination papers</vt:lpstr>
      <vt:lpstr>Introduction</vt:lpstr>
      <vt:lpstr>PowerPoint-bemutató</vt:lpstr>
      <vt:lpstr>Physical structure of the network</vt:lpstr>
      <vt:lpstr>Network logic structure</vt:lpstr>
      <vt:lpstr>PowerPoint-bemutató</vt:lpstr>
      <vt:lpstr>Traffic management</vt:lpstr>
      <vt:lpstr>IP address allocation</vt:lpstr>
      <vt:lpstr>EtherChannel</vt:lpstr>
      <vt:lpstr>Virtual Private Network</vt:lpstr>
      <vt:lpstr>FIREWALL - ADAPTIVE SECURITY APPLIANCE</vt:lpstr>
      <vt:lpstr>Security functions on the router</vt:lpstr>
      <vt:lpstr>Wireless network</vt:lpstr>
      <vt:lpstr>Windows server configuration</vt:lpstr>
      <vt:lpstr>Linux server configuration</vt:lpstr>
      <vt:lpstr>Future developments</vt:lpstr>
      <vt:lpstr>Teamwork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Gergő Lócska</cp:lastModifiedBy>
  <cp:revision>33</cp:revision>
  <dcterms:created xsi:type="dcterms:W3CDTF">2013-01-27T09:14:16Z</dcterms:created>
  <dcterms:modified xsi:type="dcterms:W3CDTF">2024-06-10T20:34:18Z</dcterms:modified>
  <cp:category/>
</cp:coreProperties>
</file>