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57" r:id="rId3"/>
    <p:sldId id="258" r:id="rId4"/>
    <p:sldId id="259" r:id="rId5"/>
    <p:sldId id="272" r:id="rId6"/>
    <p:sldId id="274" r:id="rId7"/>
    <p:sldId id="275" r:id="rId8"/>
    <p:sldId id="276" r:id="rId9"/>
    <p:sldId id="277" r:id="rId10"/>
    <p:sldId id="278" r:id="rId11"/>
    <p:sldId id="270" r:id="rId12"/>
    <p:sldId id="279" r:id="rId13"/>
    <p:sldId id="281" r:id="rId14"/>
    <p:sldId id="280" r:id="rId15"/>
    <p:sldId id="268" r:id="rId16"/>
    <p:sldId id="260" r:id="rId17"/>
    <p:sldId id="273" r:id="rId18"/>
    <p:sldId id="293" r:id="rId19"/>
    <p:sldId id="292" r:id="rId20"/>
    <p:sldId id="282" r:id="rId21"/>
    <p:sldId id="290" r:id="rId22"/>
    <p:sldId id="283" r:id="rId23"/>
    <p:sldId id="263" r:id="rId24"/>
    <p:sldId id="284" r:id="rId25"/>
    <p:sldId id="285" r:id="rId26"/>
    <p:sldId id="287" r:id="rId27"/>
    <p:sldId id="286" r:id="rId28"/>
    <p:sldId id="289" r:id="rId29"/>
    <p:sldId id="288" r:id="rId30"/>
    <p:sldId id="295" r:id="rId31"/>
    <p:sldId id="296" r:id="rId32"/>
    <p:sldId id="297" r:id="rId33"/>
    <p:sldId id="298" r:id="rId34"/>
    <p:sldId id="299" r:id="rId35"/>
    <p:sldId id="294" r:id="rId36"/>
    <p:sldId id="26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3F1A890B-1ECA-4B56-8665-8EBAF52B1A70}">
          <p14:sldIdLst>
            <p14:sldId id="256"/>
            <p14:sldId id="257"/>
            <p14:sldId id="258"/>
            <p14:sldId id="259"/>
            <p14:sldId id="272"/>
            <p14:sldId id="274"/>
            <p14:sldId id="275"/>
            <p14:sldId id="276"/>
            <p14:sldId id="277"/>
            <p14:sldId id="278"/>
            <p14:sldId id="270"/>
            <p14:sldId id="279"/>
            <p14:sldId id="281"/>
            <p14:sldId id="280"/>
            <p14:sldId id="268"/>
            <p14:sldId id="260"/>
            <p14:sldId id="273"/>
            <p14:sldId id="293"/>
            <p14:sldId id="292"/>
            <p14:sldId id="282"/>
            <p14:sldId id="290"/>
            <p14:sldId id="283"/>
            <p14:sldId id="263"/>
            <p14:sldId id="284"/>
            <p14:sldId id="285"/>
            <p14:sldId id="287"/>
            <p14:sldId id="286"/>
            <p14:sldId id="289"/>
            <p14:sldId id="288"/>
            <p14:sldId id="295"/>
            <p14:sldId id="296"/>
            <p14:sldId id="297"/>
            <p14:sldId id="298"/>
            <p14:sldId id="299"/>
            <p14:sldId id="294"/>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26" autoAdjust="0"/>
  </p:normalViewPr>
  <p:slideViewPr>
    <p:cSldViewPr snapToGrid="0">
      <p:cViewPr varScale="1">
        <p:scale>
          <a:sx n="80" d="100"/>
          <a:sy n="80" d="100"/>
        </p:scale>
        <p:origin x="71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0CE93E59-112C-F3A4-7CA8-38A8608313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D368B721-3C64-AF88-2246-9B85EF0B38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70500E-4F68-459A-ADC7-C1BEA457B2FF}" type="datetimeFigureOut">
              <a:rPr lang="hu-HU" smtClean="0"/>
              <a:t>2023. 06. 14.</a:t>
            </a:fld>
            <a:endParaRPr lang="hu-HU"/>
          </a:p>
        </p:txBody>
      </p:sp>
      <p:sp>
        <p:nvSpPr>
          <p:cNvPr id="4" name="Élőláb helye 3">
            <a:extLst>
              <a:ext uri="{FF2B5EF4-FFF2-40B4-BE49-F238E27FC236}">
                <a16:creationId xmlns:a16="http://schemas.microsoft.com/office/drawing/2014/main" id="{12B2429A-9052-FED4-369E-5C586340A3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0F24A300-D046-9734-F4A4-C4626789BB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BAA188-B4C3-4D3D-BE2F-A6C046618EFF}" type="slidenum">
              <a:rPr lang="hu-HU" smtClean="0"/>
              <a:t>‹#›</a:t>
            </a:fld>
            <a:endParaRPr lang="hu-HU"/>
          </a:p>
        </p:txBody>
      </p:sp>
    </p:spTree>
    <p:extLst>
      <p:ext uri="{BB962C8B-B14F-4D97-AF65-F5344CB8AC3E}">
        <p14:creationId xmlns:p14="http://schemas.microsoft.com/office/powerpoint/2010/main" val="301622959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23180-B516-40B6-9DC0-91A134E97B24}" type="datetimeFigureOut">
              <a:rPr lang="hu-HU" smtClean="0"/>
              <a:t>2023. 06. 14.</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4A268-7513-4F97-A240-34ED38AE12AA}" type="slidenum">
              <a:rPr lang="hu-HU" smtClean="0"/>
              <a:t>‹#›</a:t>
            </a:fld>
            <a:endParaRPr lang="hu-HU"/>
          </a:p>
        </p:txBody>
      </p:sp>
    </p:spTree>
    <p:extLst>
      <p:ext uri="{BB962C8B-B14F-4D97-AF65-F5344CB8AC3E}">
        <p14:creationId xmlns:p14="http://schemas.microsoft.com/office/powerpoint/2010/main" val="1768144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u-HU"/>
              <a:t>Mintacím szerkesztése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4431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391436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749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197044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813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187259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359088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u-HU"/>
              <a:t>Mintacím szerkesztése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389873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29031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ABECBAF-38EC-4EEA-9C60-84A749E604FB}" type="datetimeFigureOut">
              <a:rPr lang="hu-HU" smtClean="0"/>
              <a:t>2023. 06. 14.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194872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1ABECBAF-38EC-4EEA-9C60-84A749E604FB}" type="datetimeFigureOut">
              <a:rPr lang="hu-HU" smtClean="0"/>
              <a:t>2023. 06. 14.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252861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1ABECBAF-38EC-4EEA-9C60-84A749E604FB}" type="datetimeFigureOut">
              <a:rPr lang="hu-HU" smtClean="0"/>
              <a:t>2023. 06. 14.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222573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1ABECBAF-38EC-4EEA-9C60-84A749E604FB}" type="datetimeFigureOut">
              <a:rPr lang="hu-HU" smtClean="0"/>
              <a:t>2023. 06. 14.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340959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ECBAF-38EC-4EEA-9C60-84A749E604FB}" type="datetimeFigureOut">
              <a:rPr lang="hu-HU" smtClean="0"/>
              <a:t>2023. 06. 14.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1296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u-HU"/>
              <a:t>Mintacím szerkesztése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ABECBAF-38EC-4EEA-9C60-84A749E604FB}" type="datetimeFigureOut">
              <a:rPr lang="hu-HU" smtClean="0"/>
              <a:t>2023. 06. 14.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142182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1ABECBAF-38EC-4EEA-9C60-84A749E604FB}" type="datetimeFigureOut">
              <a:rPr lang="hu-HU" smtClean="0"/>
              <a:t>2023. 06. 14.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D6F1AB0-A6D1-4040-ACBC-D1D03BF9D257}" type="slidenum">
              <a:rPr lang="hu-HU" smtClean="0"/>
              <a:t>‹#›</a:t>
            </a:fld>
            <a:endParaRPr lang="hu-HU"/>
          </a:p>
        </p:txBody>
      </p:sp>
    </p:spTree>
    <p:extLst>
      <p:ext uri="{BB962C8B-B14F-4D97-AF65-F5344CB8AC3E}">
        <p14:creationId xmlns:p14="http://schemas.microsoft.com/office/powerpoint/2010/main" val="23111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BECBAF-38EC-4EEA-9C60-84A749E604FB}" type="datetimeFigureOut">
              <a:rPr lang="hu-HU" smtClean="0"/>
              <a:t>2023. 06. 14.</a:t>
            </a:fld>
            <a:endParaRPr lang="hu-H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6F1AB0-A6D1-4040-ACBC-D1D03BF9D257}" type="slidenum">
              <a:rPr lang="hu-HU" smtClean="0"/>
              <a:t>‹#›</a:t>
            </a:fld>
            <a:endParaRPr lang="hu-HU"/>
          </a:p>
        </p:txBody>
      </p:sp>
    </p:spTree>
    <p:extLst>
      <p:ext uri="{BB962C8B-B14F-4D97-AF65-F5344CB8AC3E}">
        <p14:creationId xmlns:p14="http://schemas.microsoft.com/office/powerpoint/2010/main" val="1486842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CC3E6A-1806-6F41-6763-69BBFF16D12E}"/>
              </a:ext>
            </a:extLst>
          </p:cNvPr>
          <p:cNvSpPr>
            <a:spLocks noGrp="1"/>
          </p:cNvSpPr>
          <p:nvPr>
            <p:ph type="ctrTitle"/>
          </p:nvPr>
        </p:nvSpPr>
        <p:spPr>
          <a:xfrm>
            <a:off x="1524000" y="2260254"/>
            <a:ext cx="9144000" cy="2387600"/>
          </a:xfrm>
        </p:spPr>
        <p:txBody>
          <a:bodyPr/>
          <a:lstStyle/>
          <a:p>
            <a:r>
              <a:rPr lang="hu-HU" sz="54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Webshop </a:t>
            </a:r>
            <a:r>
              <a:rPr lang="hu-HU" sz="5400" b="1" u="sng"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hu-HU" sz="54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5400" b="1" u="sng"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a:t>
            </a:r>
            <a:r>
              <a:rPr lang="hu-HU" sz="54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5400" b="1" u="sng"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brewing</a:t>
            </a:r>
            <a:br>
              <a:rPr lang="hu-H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hu-HU" dirty="0"/>
          </a:p>
        </p:txBody>
      </p:sp>
      <p:sp>
        <p:nvSpPr>
          <p:cNvPr id="3" name="Alcím 2">
            <a:extLst>
              <a:ext uri="{FF2B5EF4-FFF2-40B4-BE49-F238E27FC236}">
                <a16:creationId xmlns:a16="http://schemas.microsoft.com/office/drawing/2014/main" id="{A84DCFC3-ECD4-D784-EB94-233DF70FA856}"/>
              </a:ext>
            </a:extLst>
          </p:cNvPr>
          <p:cNvSpPr>
            <a:spLocks noGrp="1"/>
          </p:cNvSpPr>
          <p:nvPr>
            <p:ph type="subTitle" idx="1"/>
          </p:nvPr>
        </p:nvSpPr>
        <p:spPr>
          <a:xfrm>
            <a:off x="1524000" y="4981369"/>
            <a:ext cx="9144000" cy="960023"/>
          </a:xfrm>
        </p:spPr>
        <p:txBody>
          <a:bodyPr/>
          <a:lstStyle/>
          <a:p>
            <a:r>
              <a:rPr lang="hu-HU" dirty="0" err="1">
                <a:latin typeface="Times New Roman" panose="02020603050405020304" pitchFamily="18" charset="0"/>
                <a:cs typeface="Times New Roman" panose="02020603050405020304" pitchFamily="18" charset="0"/>
              </a:rPr>
              <a:t>Made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by</a:t>
            </a:r>
            <a:r>
              <a:rPr lang="hu-HU" dirty="0">
                <a:latin typeface="Times New Roman" panose="02020603050405020304" pitchFamily="18" charset="0"/>
                <a:cs typeface="Times New Roman" panose="02020603050405020304" pitchFamily="18" charset="0"/>
              </a:rPr>
              <a:t>:</a:t>
            </a:r>
          </a:p>
          <a:p>
            <a:r>
              <a:rPr lang="hu-HU" dirty="0">
                <a:latin typeface="Times New Roman" panose="02020603050405020304" pitchFamily="18" charset="0"/>
                <a:cs typeface="Times New Roman" panose="02020603050405020304" pitchFamily="18" charset="0"/>
              </a:rPr>
              <a:t>Balázs </a:t>
            </a:r>
            <a:r>
              <a:rPr lang="hu-HU" dirty="0" err="1">
                <a:latin typeface="Times New Roman" panose="02020603050405020304" pitchFamily="18" charset="0"/>
                <a:cs typeface="Times New Roman" panose="02020603050405020304" pitchFamily="18" charset="0"/>
              </a:rPr>
              <a:t>Lelovics</a:t>
            </a:r>
            <a:r>
              <a:rPr lang="hu-HU" dirty="0">
                <a:latin typeface="Times New Roman" panose="02020603050405020304" pitchFamily="18" charset="0"/>
                <a:cs typeface="Times New Roman" panose="02020603050405020304" pitchFamily="18" charset="0"/>
              </a:rPr>
              <a:t>, Gergő Lócska</a:t>
            </a:r>
          </a:p>
        </p:txBody>
      </p:sp>
      <p:pic>
        <p:nvPicPr>
          <p:cNvPr id="5" name="Kép 4">
            <a:extLst>
              <a:ext uri="{FF2B5EF4-FFF2-40B4-BE49-F238E27FC236}">
                <a16:creationId xmlns:a16="http://schemas.microsoft.com/office/drawing/2014/main" id="{CBD80DE6-253A-E45B-F5CA-C920BBBFEAD2}"/>
              </a:ext>
            </a:extLst>
          </p:cNvPr>
          <p:cNvPicPr>
            <a:picLocks noChangeAspect="1"/>
          </p:cNvPicPr>
          <p:nvPr/>
        </p:nvPicPr>
        <p:blipFill>
          <a:blip r:embed="rId2"/>
          <a:stretch>
            <a:fillRect/>
          </a:stretch>
        </p:blipFill>
        <p:spPr>
          <a:xfrm>
            <a:off x="1138237" y="162616"/>
            <a:ext cx="9915525" cy="1955058"/>
          </a:xfrm>
          <a:prstGeom prst="rect">
            <a:avLst/>
          </a:prstGeom>
        </p:spPr>
      </p:pic>
    </p:spTree>
    <p:extLst>
      <p:ext uri="{BB962C8B-B14F-4D97-AF65-F5344CB8AC3E}">
        <p14:creationId xmlns:p14="http://schemas.microsoft.com/office/powerpoint/2010/main" val="25931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3BD2D2B1-A111-26A8-8540-0EDF963DBF22}"/>
              </a:ext>
            </a:extLst>
          </p:cNvPr>
          <p:cNvSpPr>
            <a:spLocks noGrp="1"/>
          </p:cNvSpPr>
          <p:nvPr>
            <p:ph sz="half" idx="1"/>
          </p:nvPr>
        </p:nvSpPr>
        <p:spPr>
          <a:xfrm>
            <a:off x="838200" y="542611"/>
            <a:ext cx="1935145" cy="924448"/>
          </a:xfrm>
        </p:spPr>
        <p:txBody>
          <a:bodyPr>
            <a:normAutofit/>
          </a:bodyPr>
          <a:lstStyle/>
          <a:p>
            <a:pPr marL="0" indent="0">
              <a:buNone/>
            </a:pPr>
            <a:r>
              <a:rPr lang="hu-HU" sz="2800" dirty="0" err="1">
                <a:latin typeface="Times New Roman" panose="02020603050405020304" pitchFamily="18" charset="0"/>
                <a:cs typeface="Times New Roman" panose="02020603050405020304" pitchFamily="18" charset="0"/>
              </a:rPr>
              <a:t>A</a:t>
            </a:r>
            <a:r>
              <a:rPr lang="hu-HU" sz="2800" dirty="0" err="1">
                <a:effectLst/>
                <a:latin typeface="Times New Roman" panose="02020603050405020304" pitchFamily="18" charset="0"/>
                <a:cs typeface="Times New Roman" panose="02020603050405020304" pitchFamily="18" charset="0"/>
              </a:rPr>
              <a:t>pi</a:t>
            </a:r>
            <a:r>
              <a:rPr lang="hu-HU" sz="2800" dirty="0">
                <a:effectLst/>
                <a:latin typeface="Times New Roman" panose="02020603050405020304" pitchFamily="18" charset="0"/>
                <a:cs typeface="Times New Roman" panose="02020603050405020304" pitchFamily="18" charset="0"/>
              </a:rPr>
              <a:t> </a:t>
            </a:r>
            <a:r>
              <a:rPr lang="hu-HU" sz="2800" dirty="0" err="1">
                <a:effectLst/>
                <a:latin typeface="Times New Roman" panose="02020603050405020304" pitchFamily="18" charset="0"/>
                <a:cs typeface="Times New Roman" panose="02020603050405020304" pitchFamily="18" charset="0"/>
              </a:rPr>
              <a:t>route</a:t>
            </a:r>
            <a:r>
              <a:rPr lang="hu-HU" sz="2800" dirty="0" err="1">
                <a:latin typeface="Times New Roman" panose="02020603050405020304" pitchFamily="18" charset="0"/>
                <a:cs typeface="Times New Roman" panose="02020603050405020304" pitchFamily="18" charset="0"/>
              </a:rPr>
              <a:t>s</a:t>
            </a:r>
            <a:endParaRPr lang="hu-HU" sz="2800" dirty="0">
              <a:effectLst/>
              <a:latin typeface="Times New Roman" panose="02020603050405020304" pitchFamily="18" charset="0"/>
              <a:cs typeface="Times New Roman" panose="02020603050405020304" pitchFamily="18" charset="0"/>
            </a:endParaRPr>
          </a:p>
          <a:p>
            <a:pPr marL="0" indent="0">
              <a:buNone/>
            </a:pPr>
            <a:r>
              <a:rPr lang="hu-HU" dirty="0">
                <a:latin typeface="Times New Roman" panose="02020603050405020304" pitchFamily="18" charset="0"/>
                <a:cs typeface="Times New Roman" panose="02020603050405020304" pitchFamily="18" charset="0"/>
              </a:rPr>
              <a:t>:</a:t>
            </a:r>
          </a:p>
          <a:p>
            <a:pPr marL="0" indent="0">
              <a:buNone/>
            </a:pPr>
            <a:endParaRPr lang="hu-HU" sz="2800" dirty="0">
              <a:effectLst/>
              <a:latin typeface="Times New Roman" panose="02020603050405020304" pitchFamily="18" charset="0"/>
              <a:cs typeface="Times New Roman" panose="02020603050405020304" pitchFamily="18" charset="0"/>
            </a:endParaRPr>
          </a:p>
          <a:p>
            <a:pPr marL="0" indent="0">
              <a:buNone/>
            </a:pPr>
            <a:endParaRPr lang="hu-HU" dirty="0"/>
          </a:p>
        </p:txBody>
      </p:sp>
      <p:pic>
        <p:nvPicPr>
          <p:cNvPr id="6" name="Kép 5">
            <a:extLst>
              <a:ext uri="{FF2B5EF4-FFF2-40B4-BE49-F238E27FC236}">
                <a16:creationId xmlns:a16="http://schemas.microsoft.com/office/drawing/2014/main" id="{DF3112C4-F83E-226D-5068-35FEF521CA97}"/>
              </a:ext>
            </a:extLst>
          </p:cNvPr>
          <p:cNvPicPr>
            <a:picLocks noChangeAspect="1"/>
          </p:cNvPicPr>
          <p:nvPr/>
        </p:nvPicPr>
        <p:blipFill>
          <a:blip r:embed="rId2"/>
          <a:stretch>
            <a:fillRect/>
          </a:stretch>
        </p:blipFill>
        <p:spPr>
          <a:xfrm>
            <a:off x="773723" y="1004835"/>
            <a:ext cx="4824587" cy="5553301"/>
          </a:xfrm>
          <a:prstGeom prst="rect">
            <a:avLst/>
          </a:prstGeom>
        </p:spPr>
      </p:pic>
      <p:pic>
        <p:nvPicPr>
          <p:cNvPr id="8" name="Kép 7">
            <a:extLst>
              <a:ext uri="{FF2B5EF4-FFF2-40B4-BE49-F238E27FC236}">
                <a16:creationId xmlns:a16="http://schemas.microsoft.com/office/drawing/2014/main" id="{4ABD1B7E-6302-6116-62BB-EC67D7D82AF7}"/>
              </a:ext>
            </a:extLst>
          </p:cNvPr>
          <p:cNvPicPr>
            <a:picLocks noChangeAspect="1"/>
          </p:cNvPicPr>
          <p:nvPr/>
        </p:nvPicPr>
        <p:blipFill>
          <a:blip r:embed="rId3"/>
          <a:stretch>
            <a:fillRect/>
          </a:stretch>
        </p:blipFill>
        <p:spPr>
          <a:xfrm>
            <a:off x="6096000" y="1004835"/>
            <a:ext cx="5633478" cy="3998902"/>
          </a:xfrm>
          <a:prstGeom prst="rect">
            <a:avLst/>
          </a:prstGeom>
        </p:spPr>
      </p:pic>
    </p:spTree>
    <p:extLst>
      <p:ext uri="{BB962C8B-B14F-4D97-AF65-F5344CB8AC3E}">
        <p14:creationId xmlns:p14="http://schemas.microsoft.com/office/powerpoint/2010/main" val="111912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5873D48-D041-193D-B2F8-0EE331BAF41A}"/>
              </a:ext>
            </a:extLst>
          </p:cNvPr>
          <p:cNvSpPr>
            <a:spLocks noGrp="1"/>
          </p:cNvSpPr>
          <p:nvPr>
            <p:ph type="title"/>
          </p:nvPr>
        </p:nvSpPr>
        <p:spPr>
          <a:xfrm>
            <a:off x="898491" y="787854"/>
            <a:ext cx="2939980" cy="3348613"/>
          </a:xfrm>
        </p:spPr>
        <p:txBody>
          <a:bodyPr>
            <a:normAutofit/>
          </a:bodyPr>
          <a:lstStyle/>
          <a:p>
            <a:pPr marL="452438" indent="-452438">
              <a:buFont typeface="Arial" panose="020B0604020202020204" pitchFamily="34" charset="0"/>
            </a:pPr>
            <a:r>
              <a:rPr lang="fr-FR" sz="2800" dirty="0">
                <a:latin typeface="Times New Roman" panose="02020603050405020304" pitchFamily="18" charset="0"/>
                <a:ea typeface="+mn-ea"/>
                <a:cs typeface="Times New Roman" panose="02020603050405020304" pitchFamily="18" charset="0"/>
              </a:rPr>
              <a:t>Frontend:</a:t>
            </a:r>
            <a:br>
              <a:rPr lang="fr-FR" sz="2800" dirty="0">
                <a:latin typeface="Times New Roman" panose="02020603050405020304" pitchFamily="18" charset="0"/>
                <a:ea typeface="+mn-ea"/>
                <a:cs typeface="Times New Roman" panose="02020603050405020304" pitchFamily="18" charset="0"/>
              </a:rPr>
            </a:br>
            <a:r>
              <a:rPr lang="fr-FR" sz="2800" dirty="0">
                <a:latin typeface="Times New Roman" panose="02020603050405020304" pitchFamily="18" charset="0"/>
                <a:ea typeface="+mn-ea"/>
                <a:cs typeface="Times New Roman" panose="02020603050405020304" pitchFamily="18" charset="0"/>
              </a:rPr>
              <a:t>•	Components</a:t>
            </a:r>
            <a:br>
              <a:rPr lang="fr-FR" sz="2800" dirty="0">
                <a:latin typeface="Times New Roman" panose="02020603050405020304" pitchFamily="18" charset="0"/>
                <a:ea typeface="+mn-ea"/>
                <a:cs typeface="Times New Roman" panose="02020603050405020304" pitchFamily="18" charset="0"/>
              </a:rPr>
            </a:br>
            <a:r>
              <a:rPr lang="fr-FR" sz="2800" dirty="0">
                <a:latin typeface="Times New Roman" panose="02020603050405020304" pitchFamily="18" charset="0"/>
                <a:ea typeface="+mn-ea"/>
                <a:cs typeface="Times New Roman" panose="02020603050405020304" pitchFamily="18" charset="0"/>
              </a:rPr>
              <a:t>•	Pinia store</a:t>
            </a:r>
            <a:br>
              <a:rPr lang="fr-FR" sz="2800" dirty="0">
                <a:latin typeface="Times New Roman" panose="02020603050405020304" pitchFamily="18" charset="0"/>
                <a:ea typeface="+mn-ea"/>
                <a:cs typeface="Times New Roman" panose="02020603050405020304" pitchFamily="18" charset="0"/>
              </a:rPr>
            </a:br>
            <a:r>
              <a:rPr lang="fr-FR" sz="2800" dirty="0">
                <a:latin typeface="Times New Roman" panose="02020603050405020304" pitchFamily="18" charset="0"/>
                <a:ea typeface="+mn-ea"/>
                <a:cs typeface="Times New Roman" panose="02020603050405020304" pitchFamily="18" charset="0"/>
              </a:rPr>
              <a:t>•	Pages</a:t>
            </a:r>
            <a:br>
              <a:rPr lang="fr-FR" sz="2800" dirty="0">
                <a:latin typeface="Times New Roman" panose="02020603050405020304" pitchFamily="18" charset="0"/>
                <a:ea typeface="+mn-ea"/>
                <a:cs typeface="Times New Roman" panose="02020603050405020304" pitchFamily="18" charset="0"/>
              </a:rPr>
            </a:br>
            <a:r>
              <a:rPr lang="fr-FR" sz="2800" dirty="0">
                <a:latin typeface="Times New Roman" panose="02020603050405020304" pitchFamily="18" charset="0"/>
                <a:ea typeface="+mn-ea"/>
                <a:cs typeface="Times New Roman" panose="02020603050405020304" pitchFamily="18" charset="0"/>
              </a:rPr>
              <a:t>•	Route</a:t>
            </a:r>
          </a:p>
        </p:txBody>
      </p:sp>
      <p:pic>
        <p:nvPicPr>
          <p:cNvPr id="9" name="Kép 8">
            <a:extLst>
              <a:ext uri="{FF2B5EF4-FFF2-40B4-BE49-F238E27FC236}">
                <a16:creationId xmlns:a16="http://schemas.microsoft.com/office/drawing/2014/main" id="{C3128D68-2728-D0FE-FF7F-725301281AC8}"/>
              </a:ext>
            </a:extLst>
          </p:cNvPr>
          <p:cNvPicPr>
            <a:picLocks noChangeAspect="1"/>
          </p:cNvPicPr>
          <p:nvPr/>
        </p:nvPicPr>
        <p:blipFill>
          <a:blip r:embed="rId2"/>
          <a:stretch>
            <a:fillRect/>
          </a:stretch>
        </p:blipFill>
        <p:spPr>
          <a:xfrm>
            <a:off x="4540809" y="787854"/>
            <a:ext cx="4838700" cy="5543550"/>
          </a:xfrm>
          <a:prstGeom prst="rect">
            <a:avLst/>
          </a:prstGeom>
        </p:spPr>
      </p:pic>
    </p:spTree>
    <p:extLst>
      <p:ext uri="{BB962C8B-B14F-4D97-AF65-F5344CB8AC3E}">
        <p14:creationId xmlns:p14="http://schemas.microsoft.com/office/powerpoint/2010/main" val="55835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artalom helye 9">
            <a:extLst>
              <a:ext uri="{FF2B5EF4-FFF2-40B4-BE49-F238E27FC236}">
                <a16:creationId xmlns:a16="http://schemas.microsoft.com/office/drawing/2014/main" id="{E9B21CD7-CA59-9267-650E-8D2D43949393}"/>
              </a:ext>
            </a:extLst>
          </p:cNvPr>
          <p:cNvSpPr>
            <a:spLocks noGrp="1"/>
          </p:cNvSpPr>
          <p:nvPr>
            <p:ph sz="half" idx="1"/>
          </p:nvPr>
        </p:nvSpPr>
        <p:spPr>
          <a:xfrm>
            <a:off x="838200" y="552659"/>
            <a:ext cx="5181600" cy="5624304"/>
          </a:xfrm>
        </p:spPr>
        <p:txBody>
          <a:bodyPr/>
          <a:lstStyle/>
          <a:p>
            <a:pPr marL="0" indent="0">
              <a:buNone/>
            </a:pPr>
            <a:r>
              <a:rPr lang="fr-FR" sz="2800" dirty="0">
                <a:latin typeface="Times New Roman" panose="02020603050405020304" pitchFamily="18" charset="0"/>
                <a:ea typeface="+mn-ea"/>
                <a:cs typeface="Times New Roman" panose="02020603050405020304" pitchFamily="18" charset="0"/>
              </a:rPr>
              <a:t>Components</a:t>
            </a:r>
            <a:r>
              <a:rPr lang="hu-HU" sz="2800" dirty="0">
                <a:latin typeface="Times New Roman" panose="02020603050405020304" pitchFamily="18" charset="0"/>
                <a:ea typeface="+mn-ea"/>
                <a:cs typeface="Times New Roman" panose="02020603050405020304" pitchFamily="18" charset="0"/>
              </a:rPr>
              <a:t>:</a:t>
            </a:r>
          </a:p>
          <a:p>
            <a:pPr marL="0" indent="0">
              <a:buNone/>
            </a:pPr>
            <a:endParaRPr lang="hu-HU" dirty="0"/>
          </a:p>
        </p:txBody>
      </p:sp>
      <p:pic>
        <p:nvPicPr>
          <p:cNvPr id="21" name="Kép 20">
            <a:extLst>
              <a:ext uri="{FF2B5EF4-FFF2-40B4-BE49-F238E27FC236}">
                <a16:creationId xmlns:a16="http://schemas.microsoft.com/office/drawing/2014/main" id="{FB5A5728-DFFD-2693-6A30-E62E5B2A80F3}"/>
              </a:ext>
            </a:extLst>
          </p:cNvPr>
          <p:cNvPicPr>
            <a:picLocks noChangeAspect="1"/>
          </p:cNvPicPr>
          <p:nvPr/>
        </p:nvPicPr>
        <p:blipFill>
          <a:blip r:embed="rId2"/>
          <a:stretch>
            <a:fillRect/>
          </a:stretch>
        </p:blipFill>
        <p:spPr>
          <a:xfrm>
            <a:off x="481393" y="1051559"/>
            <a:ext cx="5614607" cy="5125403"/>
          </a:xfrm>
          <a:prstGeom prst="rect">
            <a:avLst/>
          </a:prstGeom>
        </p:spPr>
      </p:pic>
      <p:pic>
        <p:nvPicPr>
          <p:cNvPr id="23" name="Kép 22">
            <a:extLst>
              <a:ext uri="{FF2B5EF4-FFF2-40B4-BE49-F238E27FC236}">
                <a16:creationId xmlns:a16="http://schemas.microsoft.com/office/drawing/2014/main" id="{8BE4F280-51C7-7603-CB83-5AB6CE27FF3E}"/>
              </a:ext>
            </a:extLst>
          </p:cNvPr>
          <p:cNvPicPr>
            <a:picLocks noChangeAspect="1"/>
          </p:cNvPicPr>
          <p:nvPr/>
        </p:nvPicPr>
        <p:blipFill>
          <a:blip r:embed="rId3"/>
          <a:stretch>
            <a:fillRect/>
          </a:stretch>
        </p:blipFill>
        <p:spPr>
          <a:xfrm>
            <a:off x="6172200" y="1051559"/>
            <a:ext cx="5810030" cy="5125403"/>
          </a:xfrm>
          <a:prstGeom prst="rect">
            <a:avLst/>
          </a:prstGeom>
        </p:spPr>
      </p:pic>
    </p:spTree>
    <p:extLst>
      <p:ext uri="{BB962C8B-B14F-4D97-AF65-F5344CB8AC3E}">
        <p14:creationId xmlns:p14="http://schemas.microsoft.com/office/powerpoint/2010/main" val="2084647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2C4BE9C-B209-6A34-881E-DC48235FBDA2}"/>
              </a:ext>
            </a:extLst>
          </p:cNvPr>
          <p:cNvSpPr>
            <a:spLocks noGrp="1"/>
          </p:cNvSpPr>
          <p:nvPr>
            <p:ph sz="half" idx="1"/>
          </p:nvPr>
        </p:nvSpPr>
        <p:spPr>
          <a:xfrm>
            <a:off x="838200" y="502418"/>
            <a:ext cx="5181600" cy="5674545"/>
          </a:xfrm>
        </p:spPr>
        <p:txBody>
          <a:bodyPr/>
          <a:lstStyle/>
          <a:p>
            <a:pPr marL="0" indent="0">
              <a:buNone/>
            </a:pPr>
            <a:r>
              <a:rPr lang="fr-FR" sz="2800" dirty="0">
                <a:latin typeface="Times New Roman" panose="02020603050405020304" pitchFamily="18" charset="0"/>
                <a:ea typeface="+mn-ea"/>
                <a:cs typeface="Times New Roman" panose="02020603050405020304" pitchFamily="18" charset="0"/>
              </a:rPr>
              <a:t>Pinia store</a:t>
            </a:r>
            <a:r>
              <a:rPr lang="hu-HU" sz="2800" dirty="0">
                <a:latin typeface="Times New Roman" panose="02020603050405020304" pitchFamily="18" charset="0"/>
                <a:ea typeface="+mn-ea"/>
                <a:cs typeface="Times New Roman" panose="02020603050405020304" pitchFamily="18" charset="0"/>
              </a:rPr>
              <a:t>:</a:t>
            </a:r>
          </a:p>
          <a:p>
            <a:pPr marL="0" indent="0">
              <a:buNone/>
            </a:pPr>
            <a:endParaRPr lang="hu-HU" dirty="0"/>
          </a:p>
        </p:txBody>
      </p:sp>
      <p:sp>
        <p:nvSpPr>
          <p:cNvPr id="4" name="Tartalom helye 3">
            <a:extLst>
              <a:ext uri="{FF2B5EF4-FFF2-40B4-BE49-F238E27FC236}">
                <a16:creationId xmlns:a16="http://schemas.microsoft.com/office/drawing/2014/main" id="{300C7AFB-88E3-E897-AACD-33C47370DBAB}"/>
              </a:ext>
            </a:extLst>
          </p:cNvPr>
          <p:cNvSpPr>
            <a:spLocks noGrp="1"/>
          </p:cNvSpPr>
          <p:nvPr>
            <p:ph sz="half" idx="2"/>
          </p:nvPr>
        </p:nvSpPr>
        <p:spPr>
          <a:xfrm>
            <a:off x="6172200" y="502418"/>
            <a:ext cx="5181600" cy="5674545"/>
          </a:xfrm>
        </p:spPr>
        <p:txBody>
          <a:bodyPr/>
          <a:lstStyle/>
          <a:p>
            <a:pPr marL="0" indent="0">
              <a:buNone/>
            </a:pPr>
            <a:r>
              <a:rPr lang="fr-FR" sz="2800" dirty="0">
                <a:latin typeface="Times New Roman" panose="02020603050405020304" pitchFamily="18" charset="0"/>
                <a:ea typeface="+mn-ea"/>
                <a:cs typeface="Times New Roman" panose="02020603050405020304" pitchFamily="18" charset="0"/>
              </a:rPr>
              <a:t>Pages</a:t>
            </a:r>
            <a:endParaRPr lang="hu-HU" dirty="0"/>
          </a:p>
        </p:txBody>
      </p:sp>
      <p:pic>
        <p:nvPicPr>
          <p:cNvPr id="6" name="Kép 5">
            <a:extLst>
              <a:ext uri="{FF2B5EF4-FFF2-40B4-BE49-F238E27FC236}">
                <a16:creationId xmlns:a16="http://schemas.microsoft.com/office/drawing/2014/main" id="{F99358A6-8988-EED7-BB74-C51FF40F0A51}"/>
              </a:ext>
            </a:extLst>
          </p:cNvPr>
          <p:cNvPicPr>
            <a:picLocks noChangeAspect="1"/>
          </p:cNvPicPr>
          <p:nvPr/>
        </p:nvPicPr>
        <p:blipFill>
          <a:blip r:embed="rId2"/>
          <a:stretch>
            <a:fillRect/>
          </a:stretch>
        </p:blipFill>
        <p:spPr>
          <a:xfrm>
            <a:off x="838201" y="1023937"/>
            <a:ext cx="5176432" cy="4453319"/>
          </a:xfrm>
          <a:prstGeom prst="rect">
            <a:avLst/>
          </a:prstGeom>
        </p:spPr>
      </p:pic>
      <p:pic>
        <p:nvPicPr>
          <p:cNvPr id="8" name="Kép 7">
            <a:extLst>
              <a:ext uri="{FF2B5EF4-FFF2-40B4-BE49-F238E27FC236}">
                <a16:creationId xmlns:a16="http://schemas.microsoft.com/office/drawing/2014/main" id="{00A0F9CE-E442-599F-4C91-C473EE7EE0C7}"/>
              </a:ext>
            </a:extLst>
          </p:cNvPr>
          <p:cNvPicPr>
            <a:picLocks noChangeAspect="1"/>
          </p:cNvPicPr>
          <p:nvPr/>
        </p:nvPicPr>
        <p:blipFill>
          <a:blip r:embed="rId3"/>
          <a:stretch>
            <a:fillRect/>
          </a:stretch>
        </p:blipFill>
        <p:spPr>
          <a:xfrm>
            <a:off x="6251449" y="1023937"/>
            <a:ext cx="5626607" cy="4978298"/>
          </a:xfrm>
          <a:prstGeom prst="rect">
            <a:avLst/>
          </a:prstGeom>
        </p:spPr>
      </p:pic>
    </p:spTree>
    <p:extLst>
      <p:ext uri="{BB962C8B-B14F-4D97-AF65-F5344CB8AC3E}">
        <p14:creationId xmlns:p14="http://schemas.microsoft.com/office/powerpoint/2010/main" val="380479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rtalom helye 4">
            <a:extLst>
              <a:ext uri="{FF2B5EF4-FFF2-40B4-BE49-F238E27FC236}">
                <a16:creationId xmlns:a16="http://schemas.microsoft.com/office/drawing/2014/main" id="{0552C1AB-5801-B5A3-E295-41EFFA9674CE}"/>
              </a:ext>
            </a:extLst>
          </p:cNvPr>
          <p:cNvSpPr>
            <a:spLocks noGrp="1"/>
          </p:cNvSpPr>
          <p:nvPr>
            <p:ph sz="half" idx="1"/>
          </p:nvPr>
        </p:nvSpPr>
        <p:spPr>
          <a:xfrm>
            <a:off x="838200" y="512466"/>
            <a:ext cx="5181600" cy="5664497"/>
          </a:xfrm>
        </p:spPr>
        <p:txBody>
          <a:bodyPr/>
          <a:lstStyle/>
          <a:p>
            <a:pPr marL="0" indent="0">
              <a:buNone/>
            </a:pPr>
            <a:r>
              <a:rPr lang="fr-FR" sz="2800" dirty="0">
                <a:latin typeface="Times New Roman" panose="02020603050405020304" pitchFamily="18" charset="0"/>
                <a:ea typeface="+mn-ea"/>
                <a:cs typeface="Times New Roman" panose="02020603050405020304" pitchFamily="18" charset="0"/>
              </a:rPr>
              <a:t>Route</a:t>
            </a:r>
            <a:endParaRPr lang="hu-HU" sz="2800" dirty="0">
              <a:latin typeface="Times New Roman" panose="02020603050405020304" pitchFamily="18" charset="0"/>
              <a:ea typeface="+mn-ea"/>
              <a:cs typeface="Times New Roman" panose="02020603050405020304" pitchFamily="18" charset="0"/>
            </a:endParaRPr>
          </a:p>
          <a:p>
            <a:pPr marL="0" indent="0">
              <a:buNone/>
            </a:pPr>
            <a:endParaRPr lang="hu-HU" dirty="0"/>
          </a:p>
        </p:txBody>
      </p:sp>
      <p:pic>
        <p:nvPicPr>
          <p:cNvPr id="10" name="Tartalom helye 9">
            <a:extLst>
              <a:ext uri="{FF2B5EF4-FFF2-40B4-BE49-F238E27FC236}">
                <a16:creationId xmlns:a16="http://schemas.microsoft.com/office/drawing/2014/main" id="{C892A16E-25DA-571C-5E58-4DB300030E8B}"/>
              </a:ext>
            </a:extLst>
          </p:cNvPr>
          <p:cNvPicPr>
            <a:picLocks noGrp="1" noChangeAspect="1"/>
          </p:cNvPicPr>
          <p:nvPr>
            <p:ph sz="half" idx="2"/>
          </p:nvPr>
        </p:nvPicPr>
        <p:blipFill>
          <a:blip r:embed="rId2"/>
          <a:stretch>
            <a:fillRect/>
          </a:stretch>
        </p:blipFill>
        <p:spPr>
          <a:xfrm>
            <a:off x="6478814" y="932688"/>
            <a:ext cx="4440356" cy="5664200"/>
          </a:xfrm>
        </p:spPr>
      </p:pic>
      <p:pic>
        <p:nvPicPr>
          <p:cNvPr id="8" name="Kép 7">
            <a:extLst>
              <a:ext uri="{FF2B5EF4-FFF2-40B4-BE49-F238E27FC236}">
                <a16:creationId xmlns:a16="http://schemas.microsoft.com/office/drawing/2014/main" id="{73463B49-B3BA-08C6-16DB-F5BFA40177DE}"/>
              </a:ext>
            </a:extLst>
          </p:cNvPr>
          <p:cNvPicPr>
            <a:picLocks noChangeAspect="1"/>
          </p:cNvPicPr>
          <p:nvPr/>
        </p:nvPicPr>
        <p:blipFill>
          <a:blip r:embed="rId3"/>
          <a:stretch>
            <a:fillRect/>
          </a:stretch>
        </p:blipFill>
        <p:spPr>
          <a:xfrm>
            <a:off x="838201" y="932688"/>
            <a:ext cx="4657344" cy="5735952"/>
          </a:xfrm>
          <a:prstGeom prst="rect">
            <a:avLst/>
          </a:prstGeom>
        </p:spPr>
      </p:pic>
    </p:spTree>
    <p:extLst>
      <p:ext uri="{BB962C8B-B14F-4D97-AF65-F5344CB8AC3E}">
        <p14:creationId xmlns:p14="http://schemas.microsoft.com/office/powerpoint/2010/main" val="3597929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23A14AD-199B-B5A4-6863-650B8A8C5F72}"/>
              </a:ext>
            </a:extLst>
          </p:cNvPr>
          <p:cNvSpPr>
            <a:spLocks noGrp="1"/>
          </p:cNvSpPr>
          <p:nvPr>
            <p:ph type="title"/>
          </p:nvPr>
        </p:nvSpPr>
        <p:spPr/>
        <p:txBody>
          <a:bodyPr/>
          <a:lstStyle/>
          <a:p>
            <a:pPr algn="ctr"/>
            <a:r>
              <a:rPr lang="hu-HU" u="sng" dirty="0" err="1"/>
              <a:t>Database</a:t>
            </a:r>
            <a:r>
              <a:rPr lang="hu-HU" u="sng" dirty="0"/>
              <a:t> ER diagram:</a:t>
            </a:r>
          </a:p>
        </p:txBody>
      </p:sp>
      <p:pic>
        <p:nvPicPr>
          <p:cNvPr id="4" name="Tartalom helye 3">
            <a:extLst>
              <a:ext uri="{FF2B5EF4-FFF2-40B4-BE49-F238E27FC236}">
                <a16:creationId xmlns:a16="http://schemas.microsoft.com/office/drawing/2014/main" id="{8D4CB3CE-40D7-851C-B6DF-DD1AA5DD810B}"/>
              </a:ext>
            </a:extLst>
          </p:cNvPr>
          <p:cNvPicPr>
            <a:picLocks noGrp="1" noChangeAspect="1"/>
          </p:cNvPicPr>
          <p:nvPr>
            <p:ph idx="1"/>
          </p:nvPr>
        </p:nvPicPr>
        <p:blipFill>
          <a:blip r:embed="rId2"/>
          <a:stretch>
            <a:fillRect/>
          </a:stretch>
        </p:blipFill>
        <p:spPr>
          <a:xfrm>
            <a:off x="838200" y="2514600"/>
            <a:ext cx="10515600" cy="2614565"/>
          </a:xfrm>
          <a:prstGeom prst="rect">
            <a:avLst/>
          </a:prstGeom>
        </p:spPr>
      </p:pic>
    </p:spTree>
    <p:extLst>
      <p:ext uri="{BB962C8B-B14F-4D97-AF65-F5344CB8AC3E}">
        <p14:creationId xmlns:p14="http://schemas.microsoft.com/office/powerpoint/2010/main" val="194931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66B95E2-C5BD-01B7-AFC5-DF912F0967B0}"/>
              </a:ext>
            </a:extLst>
          </p:cNvPr>
          <p:cNvSpPr>
            <a:spLocks noGrp="1"/>
          </p:cNvSpPr>
          <p:nvPr>
            <p:ph type="title"/>
          </p:nvPr>
        </p:nvSpPr>
        <p:spPr>
          <a:xfrm>
            <a:off x="791636" y="311658"/>
            <a:ext cx="8596668" cy="926592"/>
          </a:xfrm>
        </p:spPr>
        <p:txBody>
          <a:bodyPr vert="horz" lIns="91440" tIns="45720" rIns="91440" bIns="45720" rtlCol="0" anchor="ctr">
            <a:normAutofit/>
          </a:bodyPr>
          <a:lstStyle/>
          <a:p>
            <a:pPr algn="ctr"/>
            <a:r>
              <a:rPr lang="hu-HU" u="sng" dirty="0" err="1">
                <a:latin typeface="Times New Roman" panose="02020603050405020304" pitchFamily="18" charset="0"/>
                <a:cs typeface="Times New Roman" panose="02020603050405020304" pitchFamily="18" charset="0"/>
              </a:rPr>
              <a:t>Assigning</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tasks</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organising</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teamwork</a:t>
            </a:r>
            <a:r>
              <a:rPr lang="hu-HU" u="sng" dirty="0">
                <a:latin typeface="Times New Roman" panose="02020603050405020304" pitchFamily="18" charset="0"/>
                <a:cs typeface="Times New Roman" panose="02020603050405020304" pitchFamily="18" charset="0"/>
              </a:rPr>
              <a:t>:</a:t>
            </a:r>
          </a:p>
        </p:txBody>
      </p:sp>
      <p:sp>
        <p:nvSpPr>
          <p:cNvPr id="3" name="Tartalom helye 2">
            <a:extLst>
              <a:ext uri="{FF2B5EF4-FFF2-40B4-BE49-F238E27FC236}">
                <a16:creationId xmlns:a16="http://schemas.microsoft.com/office/drawing/2014/main" id="{73B35A22-4ECE-204D-DEC2-C0384674A5D9}"/>
              </a:ext>
            </a:extLst>
          </p:cNvPr>
          <p:cNvSpPr>
            <a:spLocks noGrp="1"/>
          </p:cNvSpPr>
          <p:nvPr>
            <p:ph sz="half" idx="1"/>
          </p:nvPr>
        </p:nvSpPr>
        <p:spPr>
          <a:xfrm>
            <a:off x="677334" y="1238250"/>
            <a:ext cx="4184035" cy="4803111"/>
          </a:xfrm>
        </p:spPr>
        <p:txBody>
          <a:bodyPr>
            <a:normAutofit fontScale="77500" lnSpcReduction="20000"/>
          </a:bodyPr>
          <a:lstStyle/>
          <a:p>
            <a:pPr marL="0" marR="0" indent="0">
              <a:spcAft>
                <a:spcPts val="0"/>
              </a:spcAft>
              <a:buNone/>
            </a:pPr>
            <a:r>
              <a:rPr lang="hu-HU" sz="2200" u="sng" dirty="0" err="1">
                <a:latin typeface="Times New Roman" panose="02020603050405020304" pitchFamily="18" charset="0"/>
                <a:cs typeface="Times New Roman" panose="02020603050405020304" pitchFamily="18" charset="0"/>
              </a:rPr>
              <a:t>Organising</a:t>
            </a:r>
            <a:r>
              <a:rPr lang="hu-HU" sz="2200" u="sng" dirty="0">
                <a:latin typeface="Times New Roman" panose="02020603050405020304" pitchFamily="18" charset="0"/>
                <a:cs typeface="Times New Roman" panose="02020603050405020304" pitchFamily="18" charset="0"/>
              </a:rPr>
              <a:t> </a:t>
            </a:r>
            <a:r>
              <a:rPr lang="hu-HU" sz="2200" u="sng" dirty="0" err="1">
                <a:latin typeface="Times New Roman" panose="02020603050405020304" pitchFamily="18" charset="0"/>
                <a:cs typeface="Times New Roman" panose="02020603050405020304" pitchFamily="18" charset="0"/>
              </a:rPr>
              <a:t>teamwork</a:t>
            </a:r>
            <a:r>
              <a:rPr lang="hu-HU" sz="2200" u="sng" dirty="0">
                <a:latin typeface="Times New Roman" panose="02020603050405020304" pitchFamily="18" charset="0"/>
                <a:cs typeface="Times New Roman" panose="02020603050405020304" pitchFamily="18" charset="0"/>
              </a:rPr>
              <a:t>:</a:t>
            </a:r>
          </a:p>
          <a:p>
            <a:pPr marL="0" marR="0" indent="0">
              <a:spcAft>
                <a:spcPts val="0"/>
              </a:spcAft>
              <a:buNone/>
            </a:pPr>
            <a:endParaRPr lang="hu-HU" sz="2200" u="sng" dirty="0">
              <a:latin typeface="Times New Roman" panose="02020603050405020304" pitchFamily="18" charset="0"/>
              <a:cs typeface="Times New Roman" panose="02020603050405020304" pitchFamily="18" charset="0"/>
            </a:endParaRPr>
          </a:p>
          <a:p>
            <a:pPr marL="1028700" marR="0">
              <a:spcBef>
                <a:spcPts val="0"/>
              </a:spcBef>
              <a:spcAft>
                <a:spcPts val="0"/>
              </a:spcAft>
            </a:pPr>
            <a:r>
              <a:rPr lang="hu-HU" sz="1900" dirty="0" err="1">
                <a:latin typeface="Times New Roman" panose="02020603050405020304" pitchFamily="18" charset="0"/>
                <a:cs typeface="Times New Roman" panose="02020603050405020304" pitchFamily="18" charset="0"/>
              </a:rPr>
              <a:t>Github</a:t>
            </a:r>
            <a:endParaRPr lang="hu-HU" sz="1900" dirty="0">
              <a:latin typeface="Times New Roman" panose="02020603050405020304" pitchFamily="18" charset="0"/>
              <a:cs typeface="Times New Roman" panose="02020603050405020304" pitchFamily="18" charset="0"/>
            </a:endParaRPr>
          </a:p>
          <a:p>
            <a:pPr marL="1028700" marR="0">
              <a:spcBef>
                <a:spcPts val="0"/>
              </a:spcBef>
              <a:spcAft>
                <a:spcPts val="0"/>
              </a:spcAft>
            </a:pPr>
            <a:r>
              <a:rPr lang="hu-HU" sz="1900" dirty="0">
                <a:latin typeface="Times New Roman" panose="02020603050405020304" pitchFamily="18" charset="0"/>
                <a:cs typeface="Times New Roman" panose="02020603050405020304" pitchFamily="18" charset="0"/>
              </a:rPr>
              <a:t>Google Drive</a:t>
            </a:r>
          </a:p>
          <a:p>
            <a:pPr marL="1028700" marR="0">
              <a:spcBef>
                <a:spcPts val="0"/>
              </a:spcBef>
              <a:spcAft>
                <a:spcPts val="0"/>
              </a:spcAft>
            </a:pPr>
            <a:r>
              <a:rPr lang="hu-HU" sz="1900" dirty="0" err="1">
                <a:latin typeface="Times New Roman" panose="02020603050405020304" pitchFamily="18" charset="0"/>
                <a:cs typeface="Times New Roman" panose="02020603050405020304" pitchFamily="18" charset="0"/>
              </a:rPr>
              <a:t>Onenote</a:t>
            </a:r>
            <a:endParaRPr lang="hu-HU" sz="1900" dirty="0">
              <a:latin typeface="Times New Roman" panose="02020603050405020304" pitchFamily="18" charset="0"/>
              <a:cs typeface="Times New Roman" panose="02020603050405020304" pitchFamily="18" charset="0"/>
            </a:endParaRPr>
          </a:p>
          <a:p>
            <a:pPr marL="1028700" marR="0">
              <a:spcBef>
                <a:spcPts val="0"/>
              </a:spcBef>
              <a:spcAft>
                <a:spcPts val="0"/>
              </a:spcAft>
            </a:pPr>
            <a:r>
              <a:rPr lang="hu-HU" sz="1900" dirty="0" err="1">
                <a:latin typeface="Times New Roman" panose="02020603050405020304" pitchFamily="18" charset="0"/>
                <a:cs typeface="Times New Roman" panose="02020603050405020304" pitchFamily="18" charset="0"/>
              </a:rPr>
              <a:t>Discord</a:t>
            </a:r>
            <a:endParaRPr lang="hu-HU" sz="1900" dirty="0">
              <a:latin typeface="Times New Roman" panose="02020603050405020304" pitchFamily="18" charset="0"/>
              <a:cs typeface="Times New Roman" panose="02020603050405020304" pitchFamily="18" charset="0"/>
            </a:endParaRPr>
          </a:p>
          <a:p>
            <a:pPr marL="1028700" marR="0">
              <a:spcBef>
                <a:spcPts val="0"/>
              </a:spcBef>
              <a:spcAft>
                <a:spcPts val="0"/>
              </a:spcAft>
            </a:pPr>
            <a:r>
              <a:rPr lang="hu-HU" sz="1900" dirty="0" err="1">
                <a:latin typeface="Times New Roman" panose="02020603050405020304" pitchFamily="18" charset="0"/>
                <a:cs typeface="Times New Roman" panose="02020603050405020304" pitchFamily="18" charset="0"/>
              </a:rPr>
              <a:t>Clean</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Code</a:t>
            </a:r>
            <a:endParaRPr lang="hu-HU" sz="1900" dirty="0">
              <a:latin typeface="Times New Roman" panose="02020603050405020304" pitchFamily="18" charset="0"/>
              <a:cs typeface="Times New Roman" panose="02020603050405020304" pitchFamily="18" charset="0"/>
            </a:endParaRPr>
          </a:p>
          <a:p>
            <a:pPr marL="1028700" marR="0">
              <a:spcBef>
                <a:spcPts val="0"/>
              </a:spcBef>
              <a:spcAft>
                <a:spcPts val="0"/>
              </a:spcAft>
            </a:pPr>
            <a:endParaRPr lang="hu-HU" sz="1900" dirty="0">
              <a:latin typeface="Times New Roman" panose="02020603050405020304" pitchFamily="18" charset="0"/>
              <a:cs typeface="Times New Roman" panose="02020603050405020304" pitchFamily="18" charset="0"/>
            </a:endParaRPr>
          </a:p>
          <a:p>
            <a:pPr marL="0" indent="0">
              <a:buNone/>
            </a:pPr>
            <a:r>
              <a:rPr lang="hu-HU" sz="2200" u="sng" dirty="0" err="1">
                <a:latin typeface="Times New Roman" panose="02020603050405020304" pitchFamily="18" charset="0"/>
                <a:cs typeface="Times New Roman" panose="02020603050405020304" pitchFamily="18" charset="0"/>
              </a:rPr>
              <a:t>Assigning</a:t>
            </a:r>
            <a:r>
              <a:rPr lang="hu-HU" sz="2200" u="sng" dirty="0">
                <a:latin typeface="Times New Roman" panose="02020603050405020304" pitchFamily="18" charset="0"/>
                <a:cs typeface="Times New Roman" panose="02020603050405020304" pitchFamily="18" charset="0"/>
              </a:rPr>
              <a:t> </a:t>
            </a:r>
            <a:r>
              <a:rPr lang="hu-HU" sz="2200" u="sng" dirty="0" err="1">
                <a:latin typeface="Times New Roman" panose="02020603050405020304" pitchFamily="18" charset="0"/>
                <a:cs typeface="Times New Roman" panose="02020603050405020304" pitchFamily="18" charset="0"/>
              </a:rPr>
              <a:t>tasks</a:t>
            </a:r>
            <a:r>
              <a:rPr lang="hu-HU" sz="2200" u="sng" dirty="0">
                <a:latin typeface="Times New Roman" panose="02020603050405020304" pitchFamily="18" charset="0"/>
                <a:cs typeface="Times New Roman" panose="02020603050405020304" pitchFamily="18" charset="0"/>
              </a:rPr>
              <a:t>:</a:t>
            </a:r>
          </a:p>
          <a:p>
            <a:pPr marL="0" indent="0">
              <a:buNone/>
            </a:pPr>
            <a:r>
              <a:rPr lang="hu-HU" sz="1900" dirty="0">
                <a:latin typeface="Times New Roman" panose="02020603050405020304" pitchFamily="18" charset="0"/>
                <a:cs typeface="Times New Roman" panose="02020603050405020304" pitchFamily="18" charset="0"/>
              </a:rPr>
              <a:t>Backend:</a:t>
            </a:r>
            <a:r>
              <a:rPr lang="hu-HU" sz="2000" dirty="0">
                <a:latin typeface="Times New Roman" panose="02020603050405020304" pitchFamily="18" charset="0"/>
                <a:cs typeface="Times New Roman" panose="02020603050405020304" pitchFamily="18" charset="0"/>
              </a:rPr>
              <a:t>	</a:t>
            </a:r>
          </a:p>
          <a:p>
            <a:pPr marL="804863"/>
            <a:r>
              <a:rPr lang="hu-HU" sz="20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model</a:t>
            </a:r>
            <a:r>
              <a:rPr lang="hu-HU" sz="1900" dirty="0">
                <a:latin typeface="Times New Roman" panose="02020603050405020304" pitchFamily="18" charset="0"/>
                <a:cs typeface="Times New Roman" panose="02020603050405020304" pitchFamily="18" charset="0"/>
              </a:rPr>
              <a:t> Balázs</a:t>
            </a:r>
          </a:p>
          <a:p>
            <a:pPr marL="804863"/>
            <a:r>
              <a:rPr lang="hu-HU" sz="1900" dirty="0">
                <a:latin typeface="Times New Roman" panose="02020603050405020304" pitchFamily="18" charset="0"/>
                <a:cs typeface="Times New Roman" panose="02020603050405020304" pitchFamily="18" charset="0"/>
              </a:rPr>
              <a:t>	</a:t>
            </a:r>
            <a:r>
              <a:rPr lang="hu-HU" sz="2000" dirty="0">
                <a:latin typeface="Times New Roman" panose="02020603050405020304" pitchFamily="18" charset="0"/>
                <a:cs typeface="Times New Roman" panose="02020603050405020304" pitchFamily="18" charset="0"/>
              </a:rPr>
              <a:t>migráció </a:t>
            </a:r>
            <a:r>
              <a:rPr lang="hu-HU" sz="2000" dirty="0" err="1">
                <a:latin typeface="Times New Roman" panose="02020603050405020304" pitchFamily="18" charset="0"/>
                <a:cs typeface="Times New Roman" panose="02020603050405020304" pitchFamily="18" charset="0"/>
              </a:rPr>
              <a:t>Together</a:t>
            </a:r>
            <a:endParaRPr lang="hu-HU" sz="2000" dirty="0">
              <a:latin typeface="Times New Roman" panose="02020603050405020304" pitchFamily="18" charset="0"/>
              <a:cs typeface="Times New Roman" panose="02020603050405020304" pitchFamily="18" charset="0"/>
            </a:endParaRPr>
          </a:p>
          <a:p>
            <a:pPr marL="804863"/>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seeder</a:t>
            </a:r>
            <a:r>
              <a:rPr lang="hu-HU" sz="2000" dirty="0">
                <a:latin typeface="Times New Roman" panose="02020603050405020304" pitchFamily="18" charset="0"/>
                <a:cs typeface="Times New Roman" panose="02020603050405020304" pitchFamily="18" charset="0"/>
              </a:rPr>
              <a:t> Gergő</a:t>
            </a:r>
          </a:p>
          <a:p>
            <a:pPr marL="804863"/>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controller</a:t>
            </a:r>
            <a:r>
              <a:rPr lang="hu-HU" sz="2000" dirty="0">
                <a:latin typeface="Times New Roman" panose="02020603050405020304" pitchFamily="18" charset="0"/>
                <a:cs typeface="Times New Roman" panose="02020603050405020304" pitchFamily="18" charset="0"/>
              </a:rPr>
              <a:t> Balázs</a:t>
            </a:r>
          </a:p>
          <a:p>
            <a:pPr marL="804863"/>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request</a:t>
            </a:r>
            <a:r>
              <a:rPr lang="hu-HU" sz="2000" dirty="0">
                <a:latin typeface="Times New Roman" panose="02020603050405020304" pitchFamily="18" charset="0"/>
                <a:cs typeface="Times New Roman" panose="02020603050405020304" pitchFamily="18" charset="0"/>
              </a:rPr>
              <a:t> Balázs</a:t>
            </a:r>
          </a:p>
          <a:p>
            <a:pPr marL="804863"/>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resource</a:t>
            </a:r>
            <a:r>
              <a:rPr lang="hu-HU" sz="2000" dirty="0">
                <a:latin typeface="Times New Roman" panose="02020603050405020304" pitchFamily="18" charset="0"/>
                <a:cs typeface="Times New Roman" panose="02020603050405020304" pitchFamily="18" charset="0"/>
              </a:rPr>
              <a:t> Balázs</a:t>
            </a:r>
          </a:p>
          <a:p>
            <a:pPr marL="804863"/>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api</a:t>
            </a:r>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route</a:t>
            </a:r>
            <a:r>
              <a:rPr lang="hu-HU" sz="2000" dirty="0">
                <a:latin typeface="Times New Roman" panose="02020603050405020304" pitchFamily="18" charset="0"/>
                <a:cs typeface="Times New Roman" panose="02020603050405020304" pitchFamily="18" charset="0"/>
              </a:rPr>
              <a:t> Gergő</a:t>
            </a:r>
          </a:p>
        </p:txBody>
      </p:sp>
      <p:sp>
        <p:nvSpPr>
          <p:cNvPr id="6" name="Tartalom helye 5">
            <a:extLst>
              <a:ext uri="{FF2B5EF4-FFF2-40B4-BE49-F238E27FC236}">
                <a16:creationId xmlns:a16="http://schemas.microsoft.com/office/drawing/2014/main" id="{74808920-248E-E168-E243-1F2F14A1E2C7}"/>
              </a:ext>
            </a:extLst>
          </p:cNvPr>
          <p:cNvSpPr>
            <a:spLocks noGrp="1"/>
          </p:cNvSpPr>
          <p:nvPr>
            <p:ph sz="half" idx="2"/>
          </p:nvPr>
        </p:nvSpPr>
        <p:spPr>
          <a:xfrm>
            <a:off x="5089970" y="1238250"/>
            <a:ext cx="4184034" cy="4803113"/>
          </a:xfrm>
        </p:spPr>
        <p:txBody>
          <a:bodyPr>
            <a:normAutofit fontScale="77500" lnSpcReduction="20000"/>
          </a:bodyPr>
          <a:lstStyle/>
          <a:p>
            <a:pPr marL="0" indent="0">
              <a:buNone/>
            </a:pPr>
            <a:r>
              <a:rPr lang="hu-HU" u="sng" dirty="0" err="1">
                <a:latin typeface="Times New Roman" panose="02020603050405020304" pitchFamily="18" charset="0"/>
                <a:cs typeface="Times New Roman" panose="02020603050405020304" pitchFamily="18" charset="0"/>
              </a:rPr>
              <a:t>Assigning</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tasks</a:t>
            </a:r>
            <a:r>
              <a:rPr lang="hu-HU" u="sng" dirty="0">
                <a:latin typeface="Times New Roman" panose="02020603050405020304" pitchFamily="18" charset="0"/>
                <a:cs typeface="Times New Roman" panose="02020603050405020304" pitchFamily="18" charset="0"/>
              </a:rPr>
              <a:t>:</a:t>
            </a:r>
          </a:p>
          <a:p>
            <a:pPr marL="0" indent="0">
              <a:buNone/>
            </a:pPr>
            <a:r>
              <a:rPr lang="hu-HU" sz="2000" dirty="0">
                <a:latin typeface="Times New Roman" panose="02020603050405020304" pitchFamily="18" charset="0"/>
                <a:cs typeface="Times New Roman" panose="02020603050405020304" pitchFamily="18" charset="0"/>
              </a:rPr>
              <a:t>Frontend:	</a:t>
            </a:r>
          </a:p>
          <a:p>
            <a:pPr marL="1371600" lvl="2" indent="-342900">
              <a:spcBef>
                <a:spcPts val="0"/>
              </a:spcBef>
            </a:pPr>
            <a:r>
              <a:rPr lang="hu-HU" sz="1900" dirty="0" err="1">
                <a:latin typeface="Times New Roman" panose="02020603050405020304" pitchFamily="18" charset="0"/>
                <a:cs typeface="Times New Roman" panose="02020603050405020304" pitchFamily="18" charset="0"/>
              </a:rPr>
              <a:t>Components</a:t>
            </a:r>
            <a:r>
              <a:rPr lang="hu-HU" sz="1900" dirty="0">
                <a:latin typeface="Times New Roman" panose="02020603050405020304" pitchFamily="18" charset="0"/>
                <a:cs typeface="Times New Roman" panose="02020603050405020304" pitchFamily="18" charset="0"/>
              </a:rPr>
              <a:t>:</a:t>
            </a: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Cart</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Sidebar</a:t>
            </a:r>
            <a:r>
              <a:rPr lang="hu-HU" sz="1900" dirty="0">
                <a:latin typeface="Times New Roman" panose="02020603050405020304" pitchFamily="18" charset="0"/>
                <a:cs typeface="Times New Roman" panose="02020603050405020304" pitchFamily="18" charset="0"/>
              </a:rPr>
              <a:t>: Gergő</a:t>
            </a: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Card</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Navbar</a:t>
            </a:r>
            <a:r>
              <a:rPr lang="hu-HU" sz="1900" dirty="0">
                <a:latin typeface="Times New Roman" panose="02020603050405020304" pitchFamily="18" charset="0"/>
                <a:cs typeface="Times New Roman" panose="02020603050405020304" pitchFamily="18" charset="0"/>
              </a:rPr>
              <a:t>: Balázs</a:t>
            </a: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371600" lvl="2" indent="-342900">
              <a:spcBef>
                <a:spcPts val="0"/>
              </a:spcBef>
            </a:pPr>
            <a:r>
              <a:rPr lang="hu-HU" sz="1900" dirty="0" err="1">
                <a:latin typeface="Times New Roman" panose="02020603050405020304" pitchFamily="18" charset="0"/>
                <a:cs typeface="Times New Roman" panose="02020603050405020304" pitchFamily="18" charset="0"/>
              </a:rPr>
              <a:t>Pinia</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store</a:t>
            </a:r>
            <a:r>
              <a:rPr lang="hu-HU" sz="1900" dirty="0">
                <a:latin typeface="Times New Roman" panose="02020603050405020304" pitchFamily="18" charset="0"/>
                <a:cs typeface="Times New Roman" panose="02020603050405020304" pitchFamily="18" charset="0"/>
              </a:rPr>
              <a:t>:</a:t>
            </a: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Cart</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store</a:t>
            </a:r>
            <a:r>
              <a:rPr lang="hu-HU" sz="1900" dirty="0">
                <a:latin typeface="Times New Roman" panose="02020603050405020304" pitchFamily="18" charset="0"/>
                <a:cs typeface="Times New Roman" panose="02020603050405020304" pitchFamily="18" charset="0"/>
              </a:rPr>
              <a:t>: Gergő</a:t>
            </a: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Category</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Product</a:t>
            </a:r>
            <a:r>
              <a:rPr lang="hu-HU" sz="1900" dirty="0">
                <a:latin typeface="Times New Roman" panose="02020603050405020304" pitchFamily="18" charset="0"/>
                <a:cs typeface="Times New Roman" panose="02020603050405020304" pitchFamily="18" charset="0"/>
              </a:rPr>
              <a:t>, Auth: Balázs</a:t>
            </a: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371600" lvl="2" indent="-342900">
              <a:spcBef>
                <a:spcPts val="0"/>
              </a:spcBef>
            </a:pPr>
            <a:r>
              <a:rPr lang="hu-HU" sz="1900" dirty="0" err="1">
                <a:latin typeface="Times New Roman" panose="02020603050405020304" pitchFamily="18" charset="0"/>
                <a:cs typeface="Times New Roman" panose="02020603050405020304" pitchFamily="18" charset="0"/>
              </a:rPr>
              <a:t>Pages</a:t>
            </a:r>
            <a:r>
              <a:rPr lang="hu-HU" sz="1900" dirty="0">
                <a:latin typeface="Times New Roman" panose="02020603050405020304" pitchFamily="18" charset="0"/>
                <a:cs typeface="Times New Roman" panose="02020603050405020304" pitchFamily="18" charset="0"/>
              </a:rPr>
              <a:t>:</a:t>
            </a: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Cart</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Category</a:t>
            </a: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Product</a:t>
            </a:r>
            <a:r>
              <a:rPr lang="hu-HU" sz="1900" dirty="0">
                <a:latin typeface="Times New Roman" panose="02020603050405020304" pitchFamily="18" charset="0"/>
                <a:cs typeface="Times New Roman" panose="02020603050405020304" pitchFamily="18" charset="0"/>
              </a:rPr>
              <a:t>: Gergő</a:t>
            </a:r>
          </a:p>
          <a:p>
            <a:pPr marL="1028700" lvl="2" indent="0">
              <a:spcBef>
                <a:spcPts val="0"/>
              </a:spcBef>
              <a:buNone/>
            </a:pPr>
            <a:r>
              <a:rPr lang="hu-HU" sz="1900" dirty="0">
                <a:latin typeface="Times New Roman" panose="02020603050405020304" pitchFamily="18" charset="0"/>
                <a:cs typeface="Times New Roman" panose="02020603050405020304" pitchFamily="18" charset="0"/>
              </a:rPr>
              <a:t>	Login, </a:t>
            </a:r>
            <a:r>
              <a:rPr lang="hu-HU" sz="1900" dirty="0" err="1">
                <a:latin typeface="Times New Roman" panose="02020603050405020304" pitchFamily="18" charset="0"/>
                <a:cs typeface="Times New Roman" panose="02020603050405020304" pitchFamily="18" charset="0"/>
              </a:rPr>
              <a:t>Register</a:t>
            </a:r>
            <a:r>
              <a:rPr lang="hu-HU" sz="1900" dirty="0">
                <a:latin typeface="Times New Roman" panose="02020603050405020304" pitchFamily="18" charset="0"/>
                <a:cs typeface="Times New Roman" panose="02020603050405020304" pitchFamily="18" charset="0"/>
              </a:rPr>
              <a:t>: Balázs</a:t>
            </a:r>
          </a:p>
          <a:p>
            <a:pPr marL="1028700" lvl="2" indent="0">
              <a:spcBef>
                <a:spcPts val="0"/>
              </a:spcBef>
              <a:buNone/>
            </a:pPr>
            <a:r>
              <a:rPr lang="hu-HU" sz="1900" dirty="0">
                <a:latin typeface="Times New Roman" panose="02020603050405020304" pitchFamily="18" charset="0"/>
                <a:cs typeface="Times New Roman" panose="02020603050405020304" pitchFamily="18" charset="0"/>
              </a:rPr>
              <a:t>	Index: </a:t>
            </a:r>
            <a:r>
              <a:rPr lang="hu-HU" sz="1900" dirty="0" err="1">
                <a:latin typeface="Times New Roman" panose="02020603050405020304" pitchFamily="18" charset="0"/>
                <a:cs typeface="Times New Roman" panose="02020603050405020304" pitchFamily="18" charset="0"/>
              </a:rPr>
              <a:t>together</a:t>
            </a:r>
            <a:endParaRPr lang="hu-HU" sz="1900" dirty="0">
              <a:latin typeface="Times New Roman" panose="02020603050405020304" pitchFamily="18" charset="0"/>
              <a:cs typeface="Times New Roman" panose="02020603050405020304" pitchFamily="18" charset="0"/>
            </a:endParaRPr>
          </a:p>
          <a:p>
            <a:pPr marL="1028700" lvl="2" indent="0">
              <a:spcBef>
                <a:spcPts val="0"/>
              </a:spcBef>
              <a:buNone/>
            </a:pPr>
            <a:endParaRPr lang="hu-HU" sz="1900" dirty="0">
              <a:latin typeface="Times New Roman" panose="02020603050405020304" pitchFamily="18" charset="0"/>
              <a:cs typeface="Times New Roman" panose="02020603050405020304" pitchFamily="18" charset="0"/>
            </a:endParaRPr>
          </a:p>
          <a:p>
            <a:pPr marL="1371600" lvl="2" indent="-342900">
              <a:spcBef>
                <a:spcPts val="0"/>
              </a:spcBef>
            </a:pPr>
            <a:r>
              <a:rPr lang="hu-HU" sz="1900" dirty="0" err="1">
                <a:latin typeface="Times New Roman" panose="02020603050405020304" pitchFamily="18" charset="0"/>
                <a:cs typeface="Times New Roman" panose="02020603050405020304" pitchFamily="18" charset="0"/>
              </a:rPr>
              <a:t>Route</a:t>
            </a:r>
            <a:r>
              <a:rPr lang="hu-HU" sz="1900" dirty="0">
                <a:latin typeface="Times New Roman" panose="02020603050405020304" pitchFamily="18" charset="0"/>
                <a:cs typeface="Times New Roman" panose="02020603050405020304" pitchFamily="18" charset="0"/>
              </a:rPr>
              <a:t>:</a:t>
            </a:r>
          </a:p>
          <a:p>
            <a:pPr marL="1028700" lvl="2" indent="0">
              <a:spcBef>
                <a:spcPts val="0"/>
              </a:spcBef>
              <a:buNone/>
            </a:pPr>
            <a:r>
              <a:rPr lang="hu-HU" sz="1900" dirty="0">
                <a:latin typeface="Times New Roman" panose="02020603050405020304" pitchFamily="18" charset="0"/>
                <a:cs typeface="Times New Roman" panose="02020603050405020304" pitchFamily="18" charset="0"/>
              </a:rPr>
              <a:t>	</a:t>
            </a:r>
            <a:r>
              <a:rPr lang="hu-HU" sz="1900" dirty="0" err="1">
                <a:latin typeface="Times New Roman" panose="02020603050405020304" pitchFamily="18" charset="0"/>
                <a:cs typeface="Times New Roman" panose="02020603050405020304" pitchFamily="18" charset="0"/>
              </a:rPr>
              <a:t>index.js:together</a:t>
            </a:r>
            <a:endParaRPr lang="hu-HU" sz="1900" dirty="0">
              <a:latin typeface="Times New Roman" panose="02020603050405020304" pitchFamily="18" charset="0"/>
              <a:cs typeface="Times New Roman" panose="02020603050405020304" pitchFamily="18" charset="0"/>
            </a:endParaRPr>
          </a:p>
          <a:p>
            <a:pPr marL="0" indent="0">
              <a:buNone/>
            </a:pPr>
            <a:endParaRPr lang="hu-HU" dirty="0"/>
          </a:p>
        </p:txBody>
      </p:sp>
    </p:spTree>
    <p:extLst>
      <p:ext uri="{BB962C8B-B14F-4D97-AF65-F5344CB8AC3E}">
        <p14:creationId xmlns:p14="http://schemas.microsoft.com/office/powerpoint/2010/main" val="3222100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0BD2C0-15CC-685F-7977-FF42D7384DA2}"/>
              </a:ext>
            </a:extLst>
          </p:cNvPr>
          <p:cNvSpPr>
            <a:spLocks noGrp="1"/>
          </p:cNvSpPr>
          <p:nvPr>
            <p:ph type="title"/>
          </p:nvPr>
        </p:nvSpPr>
        <p:spPr/>
        <p:txBody>
          <a:bodyPr vert="horz" lIns="91440" tIns="45720" rIns="91440" bIns="45720" rtlCol="0" anchor="ctr">
            <a:normAutofit/>
          </a:bodyPr>
          <a:lstStyle/>
          <a:p>
            <a:pPr algn="ctr"/>
            <a:r>
              <a:rPr lang="hu-HU" u="sng" dirty="0" err="1">
                <a:latin typeface="Times New Roman" panose="02020603050405020304" pitchFamily="18" charset="0"/>
                <a:cs typeface="Times New Roman" panose="02020603050405020304" pitchFamily="18" charset="0"/>
              </a:rPr>
              <a:t>Presentation</a:t>
            </a:r>
            <a:r>
              <a:rPr lang="hu-HU" u="sng" dirty="0">
                <a:latin typeface="Times New Roman" panose="02020603050405020304" pitchFamily="18" charset="0"/>
                <a:cs typeface="Times New Roman" panose="02020603050405020304" pitchFamily="18" charset="0"/>
              </a:rPr>
              <a:t> of </a:t>
            </a:r>
            <a:r>
              <a:rPr lang="hu-HU" u="sng" dirty="0" err="1">
                <a:latin typeface="Times New Roman" panose="02020603050405020304" pitchFamily="18" charset="0"/>
                <a:cs typeface="Times New Roman" panose="02020603050405020304" pitchFamily="18" charset="0"/>
              </a:rPr>
              <a:t>tests</a:t>
            </a:r>
            <a:r>
              <a:rPr lang="hu-HU" u="sng" dirty="0">
                <a:latin typeface="Times New Roman" panose="02020603050405020304" pitchFamily="18" charset="0"/>
                <a:cs typeface="Times New Roman" panose="02020603050405020304" pitchFamily="18" charset="0"/>
              </a:rPr>
              <a:t>:</a:t>
            </a:r>
          </a:p>
        </p:txBody>
      </p:sp>
      <p:sp>
        <p:nvSpPr>
          <p:cNvPr id="3" name="Tartalom helye 2">
            <a:extLst>
              <a:ext uri="{FF2B5EF4-FFF2-40B4-BE49-F238E27FC236}">
                <a16:creationId xmlns:a16="http://schemas.microsoft.com/office/drawing/2014/main" id="{BCAF72FA-FEDB-4695-4659-B973B2B1FD67}"/>
              </a:ext>
            </a:extLst>
          </p:cNvPr>
          <p:cNvSpPr>
            <a:spLocks noGrp="1"/>
          </p:cNvSpPr>
          <p:nvPr>
            <p:ph idx="1"/>
          </p:nvPr>
        </p:nvSpPr>
        <p:spPr>
          <a:xfrm>
            <a:off x="677334" y="2160589"/>
            <a:ext cx="3263730" cy="3042347"/>
          </a:xfrm>
        </p:spPr>
        <p:txBody>
          <a:bodyPr/>
          <a:lstStyle/>
          <a:p>
            <a:pPr marL="0" indent="0">
              <a:buNone/>
            </a:pPr>
            <a:r>
              <a:rPr lang="hu-HU" dirty="0"/>
              <a:t>O</a:t>
            </a:r>
            <a:r>
              <a:rPr lang="en-US" dirty="0" err="1"/>
              <a:t>ver</a:t>
            </a:r>
            <a:r>
              <a:rPr lang="en-US" dirty="0"/>
              <a:t>-the-shoulder review</a:t>
            </a:r>
            <a:endParaRPr lang="hu-HU" dirty="0"/>
          </a:p>
          <a:p>
            <a:pPr marL="0" indent="0">
              <a:buNone/>
            </a:pPr>
            <a:r>
              <a:rPr lang="hu-HU" dirty="0" err="1"/>
              <a:t>User</a:t>
            </a:r>
            <a:r>
              <a:rPr lang="hu-HU" dirty="0"/>
              <a:t> Test</a:t>
            </a:r>
          </a:p>
          <a:p>
            <a:pPr marL="0" indent="0">
              <a:buNone/>
            </a:pPr>
            <a:r>
              <a:rPr lang="hu-HU" dirty="0"/>
              <a:t>API Test - POSTMAN</a:t>
            </a:r>
          </a:p>
          <a:p>
            <a:pPr marL="0" indent="0">
              <a:buNone/>
            </a:pPr>
            <a:endParaRPr lang="hu-HU" dirty="0"/>
          </a:p>
        </p:txBody>
      </p:sp>
      <p:pic>
        <p:nvPicPr>
          <p:cNvPr id="6" name="Tartalom helye 4">
            <a:extLst>
              <a:ext uri="{FF2B5EF4-FFF2-40B4-BE49-F238E27FC236}">
                <a16:creationId xmlns:a16="http://schemas.microsoft.com/office/drawing/2014/main" id="{6886F59D-7E23-FE93-2BFA-39ADC2CE7AF4}"/>
              </a:ext>
            </a:extLst>
          </p:cNvPr>
          <p:cNvPicPr>
            <a:picLocks noChangeAspect="1"/>
          </p:cNvPicPr>
          <p:nvPr/>
        </p:nvPicPr>
        <p:blipFill>
          <a:blip r:embed="rId2"/>
          <a:stretch>
            <a:fillRect/>
          </a:stretch>
        </p:blipFill>
        <p:spPr>
          <a:xfrm>
            <a:off x="3813048" y="1794961"/>
            <a:ext cx="7280668" cy="4675562"/>
          </a:xfrm>
          <a:prstGeom prst="rect">
            <a:avLst/>
          </a:prstGeom>
        </p:spPr>
      </p:pic>
    </p:spTree>
    <p:extLst>
      <p:ext uri="{BB962C8B-B14F-4D97-AF65-F5344CB8AC3E}">
        <p14:creationId xmlns:p14="http://schemas.microsoft.com/office/powerpoint/2010/main" val="68013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7EEA47-5044-6463-1C65-B07E03560241}"/>
              </a:ext>
            </a:extLst>
          </p:cNvPr>
          <p:cNvSpPr>
            <a:spLocks noGrp="1"/>
          </p:cNvSpPr>
          <p:nvPr>
            <p:ph type="title"/>
          </p:nvPr>
        </p:nvSpPr>
        <p:spPr/>
        <p:txBody>
          <a:bodyPr/>
          <a:lstStyle/>
          <a:p>
            <a:r>
              <a:rPr lang="hu-HU" dirty="0" err="1"/>
              <a:t>Register</a:t>
            </a:r>
            <a:r>
              <a:rPr lang="hu-HU" dirty="0"/>
              <a:t> site :</a:t>
            </a:r>
          </a:p>
        </p:txBody>
      </p:sp>
      <p:pic>
        <p:nvPicPr>
          <p:cNvPr id="4" name="Tartalom helye 3">
            <a:extLst>
              <a:ext uri="{FF2B5EF4-FFF2-40B4-BE49-F238E27FC236}">
                <a16:creationId xmlns:a16="http://schemas.microsoft.com/office/drawing/2014/main" id="{D63A250B-2010-A3A1-F8AE-40AC9629BC3A}"/>
              </a:ext>
            </a:extLst>
          </p:cNvPr>
          <p:cNvPicPr>
            <a:picLocks noGrp="1" noChangeAspect="1"/>
          </p:cNvPicPr>
          <p:nvPr>
            <p:ph idx="1"/>
          </p:nvPr>
        </p:nvPicPr>
        <p:blipFill rotWithShape="1">
          <a:blip r:embed="rId2"/>
          <a:srcRect l="-525" t="16266" b="3200"/>
          <a:stretch/>
        </p:blipFill>
        <p:spPr>
          <a:xfrm>
            <a:off x="677863" y="2164394"/>
            <a:ext cx="8596312" cy="3873824"/>
          </a:xfrm>
          <a:prstGeom prst="rect">
            <a:avLst/>
          </a:prstGeom>
        </p:spPr>
      </p:pic>
    </p:spTree>
    <p:extLst>
      <p:ext uri="{BB962C8B-B14F-4D97-AF65-F5344CB8AC3E}">
        <p14:creationId xmlns:p14="http://schemas.microsoft.com/office/powerpoint/2010/main" val="68746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53E4AD6-48F9-742B-2A8B-A864EE6489B0}"/>
              </a:ext>
            </a:extLst>
          </p:cNvPr>
          <p:cNvSpPr>
            <a:spLocks noGrp="1"/>
          </p:cNvSpPr>
          <p:nvPr>
            <p:ph type="title"/>
          </p:nvPr>
        </p:nvSpPr>
        <p:spPr/>
        <p:txBody>
          <a:bodyPr/>
          <a:lstStyle/>
          <a:p>
            <a:r>
              <a:rPr lang="hu-HU" dirty="0"/>
              <a:t>Login site:</a:t>
            </a:r>
          </a:p>
        </p:txBody>
      </p:sp>
      <p:pic>
        <p:nvPicPr>
          <p:cNvPr id="5" name="Tartalom helye 4">
            <a:extLst>
              <a:ext uri="{FF2B5EF4-FFF2-40B4-BE49-F238E27FC236}">
                <a16:creationId xmlns:a16="http://schemas.microsoft.com/office/drawing/2014/main" id="{C9064260-9B86-FC37-E23C-326C1CDA44D0}"/>
              </a:ext>
            </a:extLst>
          </p:cNvPr>
          <p:cNvPicPr>
            <a:picLocks noGrp="1" noChangeAspect="1"/>
          </p:cNvPicPr>
          <p:nvPr>
            <p:ph idx="1"/>
          </p:nvPr>
        </p:nvPicPr>
        <p:blipFill rotWithShape="1">
          <a:blip r:embed="rId2"/>
          <a:srcRect t="15747" r="1055" b="4008"/>
          <a:stretch/>
        </p:blipFill>
        <p:spPr>
          <a:xfrm>
            <a:off x="1525853" y="2771775"/>
            <a:ext cx="6827572" cy="3114676"/>
          </a:xfrm>
        </p:spPr>
      </p:pic>
    </p:spTree>
    <p:extLst>
      <p:ext uri="{BB962C8B-B14F-4D97-AF65-F5344CB8AC3E}">
        <p14:creationId xmlns:p14="http://schemas.microsoft.com/office/powerpoint/2010/main" val="1453075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EE0F8-5923-1D4C-9D9B-D27DEFE0C820}"/>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The purpose of the application</a:t>
            </a:r>
            <a:r>
              <a:rPr lang="hu-HU" u="sng" dirty="0">
                <a:latin typeface="Times New Roman" panose="02020603050405020304" pitchFamily="18" charset="0"/>
                <a:cs typeface="Times New Roman" panose="02020603050405020304" pitchFamily="18" charset="0"/>
              </a:rPr>
              <a:t>:</a:t>
            </a:r>
          </a:p>
        </p:txBody>
      </p:sp>
      <p:sp>
        <p:nvSpPr>
          <p:cNvPr id="3" name="Tartalom helye 2">
            <a:extLst>
              <a:ext uri="{FF2B5EF4-FFF2-40B4-BE49-F238E27FC236}">
                <a16:creationId xmlns:a16="http://schemas.microsoft.com/office/drawing/2014/main" id="{278D2B7E-117F-1843-0E0E-0976161B5012}"/>
              </a:ext>
            </a:extLst>
          </p:cNvPr>
          <p:cNvSpPr>
            <a:spLocks noGrp="1"/>
          </p:cNvSpPr>
          <p:nvPr>
            <p:ph idx="1"/>
          </p:nvPr>
        </p:nvSpPr>
        <p:spPr>
          <a:xfrm>
            <a:off x="838200" y="1790079"/>
            <a:ext cx="10515600" cy="2623930"/>
          </a:xfrm>
        </p:spPr>
        <p:txBody>
          <a:bodyPr>
            <a:normAutofit/>
          </a:bodyPr>
          <a:lstStyle/>
          <a:p>
            <a:pPr marL="0" indent="0" algn="ctr">
              <a:buNone/>
            </a:pPr>
            <a:endParaRPr lang="hu-HU" dirty="0"/>
          </a:p>
          <a:p>
            <a:pPr marL="0" indent="0" algn="ctr">
              <a:buNone/>
            </a:pPr>
            <a:r>
              <a:rPr lang="en-US" dirty="0"/>
              <a:t>The </a:t>
            </a:r>
            <a:r>
              <a:rPr lang="en-US" dirty="0" err="1"/>
              <a:t>webshop</a:t>
            </a:r>
            <a:r>
              <a:rPr lang="en-US" dirty="0"/>
              <a:t> is an online platform that offers ingredients, equipment, and packages necessary for home brewing to customers. The goal of the </a:t>
            </a:r>
            <a:r>
              <a:rPr lang="en-US" dirty="0" err="1"/>
              <a:t>webshop</a:t>
            </a:r>
            <a:r>
              <a:rPr lang="en-US" dirty="0"/>
              <a:t> is to provide a user-friendly interface where customers can easily browse and purchase products. The system will include user management and shopping cart functionality.</a:t>
            </a:r>
            <a:endParaRPr lang="hu-HU"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632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C23A3580-D3DC-4CEB-3EA3-969DC6C5F14A}"/>
              </a:ext>
            </a:extLst>
          </p:cNvPr>
          <p:cNvSpPr>
            <a:spLocks noGrp="1"/>
          </p:cNvSpPr>
          <p:nvPr>
            <p:ph type="title"/>
          </p:nvPr>
        </p:nvSpPr>
        <p:spPr/>
        <p:txBody>
          <a:bodyPr vert="horz" lIns="91440" tIns="45720" rIns="91440" bIns="45720" rtlCol="0" anchor="ctr">
            <a:normAutofit/>
          </a:bodyPr>
          <a:lstStyle/>
          <a:p>
            <a:pPr algn="ctr"/>
            <a:r>
              <a:rPr lang="en-US" u="sng" dirty="0">
                <a:latin typeface="Times New Roman" panose="02020603050405020304" pitchFamily="18" charset="0"/>
                <a:cs typeface="Times New Roman" panose="02020603050405020304" pitchFamily="18" charset="0"/>
              </a:rPr>
              <a:t>The operation of the application:</a:t>
            </a:r>
            <a:endParaRPr lang="hu-HU" u="sng"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A6E86CD4-63E9-C094-C39D-E6C16420E205}"/>
              </a:ext>
            </a:extLst>
          </p:cNvPr>
          <p:cNvSpPr>
            <a:spLocks noGrp="1"/>
          </p:cNvSpPr>
          <p:nvPr>
            <p:ph sz="half" idx="1"/>
          </p:nvPr>
        </p:nvSpPr>
        <p:spPr>
          <a:xfrm>
            <a:off x="677334" y="1645920"/>
            <a:ext cx="9810834" cy="4395441"/>
          </a:xfrm>
        </p:spPr>
        <p:txBody>
          <a:bodyPr vert="horz" lIns="91440" tIns="45720" rIns="91440" bIns="45720" rtlCol="0">
            <a:normAutofit fontScale="92500" lnSpcReduction="20000"/>
          </a:bodyPr>
          <a:lstStyle/>
          <a:p>
            <a:pPr>
              <a:buFont typeface="+mj-lt"/>
              <a:buAutoNum type="arabicPeriod"/>
            </a:pPr>
            <a:r>
              <a:rPr lang="en-US" sz="2000" dirty="0">
                <a:latin typeface="Times New Roman" panose="02020603050405020304" pitchFamily="18" charset="0"/>
                <a:cs typeface="Times New Roman" panose="02020603050405020304" pitchFamily="18" charset="0"/>
              </a:rPr>
              <a:t>The application is designed to provide an online platform for home brewing enthusiasts to easily browse, purchase, and manage the necessary ingredients and equipment for brewing beer at home. The following is an overview of how the application functions:</a:t>
            </a:r>
          </a:p>
          <a:p>
            <a:pPr>
              <a:buFont typeface="+mj-lt"/>
              <a:buAutoNum type="arabicPeriod"/>
            </a:pPr>
            <a:r>
              <a:rPr lang="en-US" sz="2000" dirty="0">
                <a:latin typeface="Times New Roman" panose="02020603050405020304" pitchFamily="18" charset="0"/>
                <a:cs typeface="Times New Roman" panose="02020603050405020304" pitchFamily="18" charset="0"/>
              </a:rPr>
              <a:t>Product Listing and Filtering:</a:t>
            </a:r>
          </a:p>
          <a:p>
            <a:pPr lvl="1">
              <a:buFont typeface="+mj-lt"/>
              <a:buAutoNum type="arabicPeriod"/>
            </a:pPr>
            <a:r>
              <a:rPr lang="en-US" sz="1800" dirty="0">
                <a:latin typeface="Times New Roman" panose="02020603050405020304" pitchFamily="18" charset="0"/>
                <a:cs typeface="Times New Roman" panose="02020603050405020304" pitchFamily="18" charset="0"/>
              </a:rPr>
              <a:t>Users can browse and search for products based on different categories and filters.</a:t>
            </a:r>
          </a:p>
          <a:p>
            <a:pPr lvl="1">
              <a:buFont typeface="+mj-lt"/>
              <a:buAutoNum type="arabicPeriod"/>
            </a:pPr>
            <a:r>
              <a:rPr lang="en-US" sz="1800" dirty="0">
                <a:latin typeface="Times New Roman" panose="02020603050405020304" pitchFamily="18" charset="0"/>
                <a:cs typeface="Times New Roman" panose="02020603050405020304" pitchFamily="18" charset="0"/>
              </a:rPr>
              <a:t>The application retrieves the product data from a database and presents it to the users in an organized manner.</a:t>
            </a:r>
          </a:p>
          <a:p>
            <a:pPr>
              <a:buFont typeface="+mj-lt"/>
              <a:buAutoNum type="arabicPeriod"/>
            </a:pPr>
            <a:r>
              <a:rPr lang="en-US" sz="2000" dirty="0">
                <a:latin typeface="Times New Roman" panose="02020603050405020304" pitchFamily="18" charset="0"/>
                <a:cs typeface="Times New Roman" panose="02020603050405020304" pitchFamily="18" charset="0"/>
              </a:rPr>
              <a:t>User Registration:</a:t>
            </a:r>
          </a:p>
          <a:p>
            <a:pPr lvl="1">
              <a:buFont typeface="+mj-lt"/>
              <a:buAutoNum type="arabicPeriod"/>
            </a:pPr>
            <a:r>
              <a:rPr lang="en-US" sz="1800" dirty="0">
                <a:latin typeface="Times New Roman" panose="02020603050405020304" pitchFamily="18" charset="0"/>
                <a:cs typeface="Times New Roman" panose="02020603050405020304" pitchFamily="18" charset="0"/>
              </a:rPr>
              <a:t>Users can create an account by providing their information through a registration form.</a:t>
            </a:r>
          </a:p>
          <a:p>
            <a:pPr lvl="1">
              <a:buFont typeface="+mj-lt"/>
              <a:buAutoNum type="arabicPeriod"/>
            </a:pPr>
            <a:r>
              <a:rPr lang="en-US" sz="1800" dirty="0">
                <a:latin typeface="Times New Roman" panose="02020603050405020304" pitchFamily="18" charset="0"/>
                <a:cs typeface="Times New Roman" panose="02020603050405020304" pitchFamily="18" charset="0"/>
              </a:rPr>
              <a:t>The application validates the input data and stores it securely in a user database.</a:t>
            </a:r>
          </a:p>
          <a:p>
            <a:pPr>
              <a:buFont typeface="+mj-lt"/>
              <a:buAutoNum type="arabicPeriod"/>
            </a:pPr>
            <a:r>
              <a:rPr lang="en-US" sz="2000" dirty="0">
                <a:latin typeface="Times New Roman" panose="02020603050405020304" pitchFamily="18" charset="0"/>
                <a:cs typeface="Times New Roman" panose="02020603050405020304" pitchFamily="18" charset="0"/>
              </a:rPr>
              <a:t>User Login and Authentication:</a:t>
            </a:r>
          </a:p>
          <a:p>
            <a:pPr lvl="1">
              <a:buFont typeface="+mj-lt"/>
              <a:buAutoNum type="arabicPeriod"/>
            </a:pPr>
            <a:r>
              <a:rPr lang="en-US" sz="1800" dirty="0">
                <a:latin typeface="Times New Roman" panose="02020603050405020304" pitchFamily="18" charset="0"/>
                <a:cs typeface="Times New Roman" panose="02020603050405020304" pitchFamily="18" charset="0"/>
              </a:rPr>
              <a:t>Registered users can log in using their credentials to access personalized features.</a:t>
            </a:r>
          </a:p>
          <a:p>
            <a:pPr lvl="1">
              <a:buFont typeface="+mj-lt"/>
              <a:buAutoNum type="arabicPeriod"/>
            </a:pPr>
            <a:r>
              <a:rPr lang="en-US" sz="1800" dirty="0">
                <a:latin typeface="Times New Roman" panose="02020603050405020304" pitchFamily="18" charset="0"/>
                <a:cs typeface="Times New Roman" panose="02020603050405020304" pitchFamily="18" charset="0"/>
              </a:rPr>
              <a:t>The application verifies the user's login information and grants access to restricted areas.</a:t>
            </a:r>
          </a:p>
          <a:p>
            <a:pPr>
              <a:buFont typeface="+mj-lt"/>
              <a:buAutoNum type="arabicPeriod"/>
            </a:pP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630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artalom helye 7">
            <a:extLst>
              <a:ext uri="{FF2B5EF4-FFF2-40B4-BE49-F238E27FC236}">
                <a16:creationId xmlns:a16="http://schemas.microsoft.com/office/drawing/2014/main" id="{5A6DC036-FA57-5D39-19E9-83BA4451B8B4}"/>
              </a:ext>
            </a:extLst>
          </p:cNvPr>
          <p:cNvSpPr>
            <a:spLocks noGrp="1"/>
          </p:cNvSpPr>
          <p:nvPr>
            <p:ph sz="half" idx="1"/>
          </p:nvPr>
        </p:nvSpPr>
        <p:spPr>
          <a:xfrm>
            <a:off x="677334" y="612648"/>
            <a:ext cx="9271338" cy="5428713"/>
          </a:xfrm>
        </p:spPr>
        <p:txBody>
          <a:bodyPr vert="horz" lIns="91440" tIns="45720" rIns="91440" bIns="45720" rtlCol="0">
            <a:normAutofit/>
          </a:bodyPr>
          <a:lstStyle/>
          <a:p>
            <a:pPr>
              <a:buFont typeface="+mj-lt"/>
              <a:buAutoNum type="arabicPeriod"/>
            </a:pPr>
            <a:r>
              <a:rPr lang="en-US" sz="2000" dirty="0">
                <a:latin typeface="Times New Roman" panose="02020603050405020304" pitchFamily="18" charset="0"/>
                <a:cs typeface="Times New Roman" panose="02020603050405020304" pitchFamily="18" charset="0"/>
              </a:rPr>
              <a:t>Cart Management:</a:t>
            </a:r>
          </a:p>
          <a:p>
            <a:pPr lvl="1">
              <a:buFont typeface="+mj-lt"/>
              <a:buAutoNum type="arabicPeriod"/>
            </a:pPr>
            <a:r>
              <a:rPr lang="en-US" sz="1800" dirty="0">
                <a:latin typeface="Times New Roman" panose="02020603050405020304" pitchFamily="18" charset="0"/>
                <a:cs typeface="Times New Roman" panose="02020603050405020304" pitchFamily="18" charset="0"/>
              </a:rPr>
              <a:t>Users can add desired products to their shopping cart.</a:t>
            </a:r>
          </a:p>
          <a:p>
            <a:pPr lvl="1">
              <a:buFont typeface="+mj-lt"/>
              <a:buAutoNum type="arabicPeriod"/>
            </a:pPr>
            <a:r>
              <a:rPr lang="en-US" sz="1800" dirty="0">
                <a:latin typeface="Times New Roman" panose="02020603050405020304" pitchFamily="18" charset="0"/>
                <a:cs typeface="Times New Roman" panose="02020603050405020304" pitchFamily="18" charset="0"/>
              </a:rPr>
              <a:t>The application keeps track of the selected items and allows users to modify the quantities or remove items from the cart.</a:t>
            </a:r>
          </a:p>
          <a:p>
            <a:pPr lvl="1">
              <a:buFont typeface="+mj-lt"/>
              <a:buAutoNum type="arabicPeriod"/>
            </a:pPr>
            <a:r>
              <a:rPr lang="en-US" sz="1800" dirty="0">
                <a:latin typeface="Times New Roman" panose="02020603050405020304" pitchFamily="18" charset="0"/>
                <a:cs typeface="Times New Roman" panose="02020603050405020304" pitchFamily="18" charset="0"/>
              </a:rPr>
              <a:t>The cart data is stored either in the user's session or linked to their account for persistent use across sessions.</a:t>
            </a:r>
          </a:p>
          <a:p>
            <a:pPr>
              <a:buFont typeface="+mj-lt"/>
              <a:buAutoNum type="arabicPeriod"/>
            </a:pPr>
            <a:r>
              <a:rPr lang="en-US" sz="2000" dirty="0">
                <a:latin typeface="Times New Roman" panose="02020603050405020304" pitchFamily="18" charset="0"/>
                <a:cs typeface="Times New Roman" panose="02020603050405020304" pitchFamily="18" charset="0"/>
              </a:rPr>
              <a:t>Frontend Interaction:</a:t>
            </a:r>
          </a:p>
          <a:p>
            <a:pPr lvl="1">
              <a:buFont typeface="+mj-lt"/>
              <a:buAutoNum type="arabicPeriod"/>
            </a:pPr>
            <a:r>
              <a:rPr lang="en-US" sz="1800" dirty="0">
                <a:latin typeface="Times New Roman" panose="02020603050405020304" pitchFamily="18" charset="0"/>
                <a:cs typeface="Times New Roman" panose="02020603050405020304" pitchFamily="18" charset="0"/>
              </a:rPr>
              <a:t>The frontend of the application processes and presents the data provided by the backend.</a:t>
            </a:r>
          </a:p>
          <a:p>
            <a:pPr lvl="1">
              <a:buFont typeface="+mj-lt"/>
              <a:buAutoNum type="arabicPeriod"/>
            </a:pPr>
            <a:r>
              <a:rPr lang="en-US" sz="1800" dirty="0">
                <a:latin typeface="Times New Roman" panose="02020603050405020304" pitchFamily="18" charset="0"/>
                <a:cs typeface="Times New Roman" panose="02020603050405020304" pitchFamily="18" charset="0"/>
              </a:rPr>
              <a:t>Various pages are designed to fulfill specific functions, such as displaying product listings, managing user registration and login, and handling cart-related operations.</a:t>
            </a:r>
          </a:p>
          <a:p>
            <a:pPr lvl="1">
              <a:buFont typeface="+mj-lt"/>
              <a:buAutoNum type="arabicPeriod"/>
            </a:pPr>
            <a:r>
              <a:rPr lang="en-US" sz="1800" dirty="0">
                <a:latin typeface="Times New Roman" panose="02020603050405020304" pitchFamily="18" charset="0"/>
                <a:cs typeface="Times New Roman" panose="02020603050405020304" pitchFamily="18" charset="0"/>
              </a:rPr>
              <a:t>Components, such as the navigation bar and sidebar, facilitate navigation and user interaction.</a:t>
            </a:r>
          </a:p>
          <a:p>
            <a:pPr>
              <a:buFont typeface="+mj-lt"/>
              <a:buAutoNum type="arabicPeriod"/>
            </a:pP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239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rtalom helye 4">
            <a:extLst>
              <a:ext uri="{FF2B5EF4-FFF2-40B4-BE49-F238E27FC236}">
                <a16:creationId xmlns:a16="http://schemas.microsoft.com/office/drawing/2014/main" id="{1D126FC9-8BEE-60D3-3CA3-3F3B902A078E}"/>
              </a:ext>
            </a:extLst>
          </p:cNvPr>
          <p:cNvSpPr>
            <a:spLocks noGrp="1"/>
          </p:cNvSpPr>
          <p:nvPr>
            <p:ph sz="half" idx="1"/>
          </p:nvPr>
        </p:nvSpPr>
        <p:spPr>
          <a:xfrm>
            <a:off x="838200" y="704088"/>
            <a:ext cx="10189464" cy="5472875"/>
          </a:xfrm>
        </p:spPr>
        <p:txBody>
          <a:bodyPr>
            <a:normAutofit/>
          </a:bodyPr>
          <a:lstStyle/>
          <a:p>
            <a:pPr>
              <a:buFont typeface="+mj-lt"/>
              <a:buAutoNum type="arabicPeriod"/>
            </a:pPr>
            <a:r>
              <a:rPr lang="en-US" sz="2000" dirty="0">
                <a:latin typeface="Times New Roman" panose="02020603050405020304" pitchFamily="18" charset="0"/>
                <a:cs typeface="Times New Roman" panose="02020603050405020304" pitchFamily="18" charset="0"/>
              </a:rPr>
              <a:t>Backend Functionality:</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The backend of the application handles data retrieval, storage, and business logic.</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It communicates with the frontend through APIs, responding to requests for data and performing necessary operations.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Backend controllers process the incoming requests, validate the data if needed, and execute the corresponding actions.</a:t>
            </a:r>
          </a:p>
          <a:p>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69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0A898B2-E03D-20C9-9F8A-8DE671F2087E}"/>
              </a:ext>
            </a:extLst>
          </p:cNvPr>
          <p:cNvSpPr>
            <a:spLocks noGrp="1"/>
          </p:cNvSpPr>
          <p:nvPr>
            <p:ph type="title"/>
          </p:nvPr>
        </p:nvSpPr>
        <p:spPr/>
        <p:txBody>
          <a:bodyPr vert="horz" lIns="91440" tIns="45720" rIns="91440" bIns="45720" rtlCol="0" anchor="ctr">
            <a:normAutofit/>
          </a:bodyPr>
          <a:lstStyle/>
          <a:p>
            <a:pPr algn="ctr"/>
            <a:r>
              <a:rPr lang="hu-HU" u="sng" dirty="0" err="1">
                <a:latin typeface="Times New Roman" panose="02020603050405020304" pitchFamily="18" charset="0"/>
                <a:cs typeface="Times New Roman" panose="02020603050405020304" pitchFamily="18" charset="0"/>
              </a:rPr>
              <a:t>Introduction</a:t>
            </a:r>
            <a:r>
              <a:rPr lang="hu-HU" u="sng" dirty="0">
                <a:latin typeface="Times New Roman" panose="02020603050405020304" pitchFamily="18" charset="0"/>
                <a:cs typeface="Times New Roman" panose="02020603050405020304" pitchFamily="18" charset="0"/>
              </a:rPr>
              <a:t> of </a:t>
            </a:r>
            <a:r>
              <a:rPr lang="hu-HU" u="sng" dirty="0" err="1">
                <a:latin typeface="Times New Roman" panose="02020603050405020304" pitchFamily="18" charset="0"/>
                <a:cs typeface="Times New Roman" panose="02020603050405020304" pitchFamily="18" charset="0"/>
              </a:rPr>
              <a:t>the</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application</a:t>
            </a:r>
            <a:endParaRPr lang="hu-HU" u="sng" dirty="0">
              <a:latin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B6CB5ED0-943F-F9AB-C66B-4BBCF634BB7E}"/>
              </a:ext>
            </a:extLst>
          </p:cNvPr>
          <p:cNvPicPr>
            <a:picLocks noGrp="1" noChangeAspect="1"/>
          </p:cNvPicPr>
          <p:nvPr>
            <p:ph idx="1"/>
          </p:nvPr>
        </p:nvPicPr>
        <p:blipFill>
          <a:blip r:embed="rId2"/>
          <a:stretch>
            <a:fillRect/>
          </a:stretch>
        </p:blipFill>
        <p:spPr>
          <a:xfrm>
            <a:off x="702815" y="2160588"/>
            <a:ext cx="8546407" cy="3881437"/>
          </a:xfrm>
        </p:spPr>
      </p:pic>
    </p:spTree>
    <p:extLst>
      <p:ext uri="{BB962C8B-B14F-4D97-AF65-F5344CB8AC3E}">
        <p14:creationId xmlns:p14="http://schemas.microsoft.com/office/powerpoint/2010/main" val="251558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75FF52F-019E-198D-1A07-A211CBFD8D1E}"/>
              </a:ext>
            </a:extLst>
          </p:cNvPr>
          <p:cNvPicPr>
            <a:picLocks noChangeAspect="1"/>
          </p:cNvPicPr>
          <p:nvPr/>
        </p:nvPicPr>
        <p:blipFill>
          <a:blip r:embed="rId2"/>
          <a:stretch>
            <a:fillRect/>
          </a:stretch>
        </p:blipFill>
        <p:spPr>
          <a:xfrm>
            <a:off x="0" y="641981"/>
            <a:ext cx="12192000" cy="5574038"/>
          </a:xfrm>
          <a:prstGeom prst="rect">
            <a:avLst/>
          </a:prstGeom>
        </p:spPr>
      </p:pic>
    </p:spTree>
    <p:extLst>
      <p:ext uri="{BB962C8B-B14F-4D97-AF65-F5344CB8AC3E}">
        <p14:creationId xmlns:p14="http://schemas.microsoft.com/office/powerpoint/2010/main" val="1409307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5BB6A25F-CAC3-308F-A258-CA57B80B0815}"/>
              </a:ext>
            </a:extLst>
          </p:cNvPr>
          <p:cNvPicPr>
            <a:picLocks noChangeAspect="1"/>
          </p:cNvPicPr>
          <p:nvPr/>
        </p:nvPicPr>
        <p:blipFill>
          <a:blip r:embed="rId2"/>
          <a:stretch>
            <a:fillRect/>
          </a:stretch>
        </p:blipFill>
        <p:spPr>
          <a:xfrm>
            <a:off x="0" y="756605"/>
            <a:ext cx="12192000" cy="5344789"/>
          </a:xfrm>
          <a:prstGeom prst="rect">
            <a:avLst/>
          </a:prstGeom>
        </p:spPr>
      </p:pic>
    </p:spTree>
    <p:extLst>
      <p:ext uri="{BB962C8B-B14F-4D97-AF65-F5344CB8AC3E}">
        <p14:creationId xmlns:p14="http://schemas.microsoft.com/office/powerpoint/2010/main" val="46098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F8D63599-C103-00EE-DC00-4894C09B841F}"/>
              </a:ext>
            </a:extLst>
          </p:cNvPr>
          <p:cNvPicPr>
            <a:picLocks noChangeAspect="1"/>
          </p:cNvPicPr>
          <p:nvPr/>
        </p:nvPicPr>
        <p:blipFill>
          <a:blip r:embed="rId2"/>
          <a:stretch>
            <a:fillRect/>
          </a:stretch>
        </p:blipFill>
        <p:spPr>
          <a:xfrm>
            <a:off x="0" y="684687"/>
            <a:ext cx="12192000" cy="5488626"/>
          </a:xfrm>
          <a:prstGeom prst="rect">
            <a:avLst/>
          </a:prstGeom>
        </p:spPr>
      </p:pic>
    </p:spTree>
    <p:extLst>
      <p:ext uri="{BB962C8B-B14F-4D97-AF65-F5344CB8AC3E}">
        <p14:creationId xmlns:p14="http://schemas.microsoft.com/office/powerpoint/2010/main" val="171508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FB7067EF-DB48-2A78-C0A4-AAF4ECAE5DB7}"/>
              </a:ext>
            </a:extLst>
          </p:cNvPr>
          <p:cNvPicPr>
            <a:picLocks noChangeAspect="1"/>
          </p:cNvPicPr>
          <p:nvPr/>
        </p:nvPicPr>
        <p:blipFill>
          <a:blip r:embed="rId2"/>
          <a:stretch>
            <a:fillRect/>
          </a:stretch>
        </p:blipFill>
        <p:spPr>
          <a:xfrm>
            <a:off x="0" y="704104"/>
            <a:ext cx="12192000" cy="5449792"/>
          </a:xfrm>
          <a:prstGeom prst="rect">
            <a:avLst/>
          </a:prstGeom>
        </p:spPr>
      </p:pic>
    </p:spTree>
    <p:extLst>
      <p:ext uri="{BB962C8B-B14F-4D97-AF65-F5344CB8AC3E}">
        <p14:creationId xmlns:p14="http://schemas.microsoft.com/office/powerpoint/2010/main" val="3049500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ADA1DB5C-C6B3-425D-D44D-97BCDDC65C5F}"/>
              </a:ext>
            </a:extLst>
          </p:cNvPr>
          <p:cNvPicPr>
            <a:picLocks noChangeAspect="1"/>
          </p:cNvPicPr>
          <p:nvPr/>
        </p:nvPicPr>
        <p:blipFill>
          <a:blip r:embed="rId2"/>
          <a:stretch>
            <a:fillRect/>
          </a:stretch>
        </p:blipFill>
        <p:spPr>
          <a:xfrm>
            <a:off x="0" y="658967"/>
            <a:ext cx="12192000" cy="5540065"/>
          </a:xfrm>
          <a:prstGeom prst="rect">
            <a:avLst/>
          </a:prstGeom>
        </p:spPr>
      </p:pic>
    </p:spTree>
    <p:extLst>
      <p:ext uri="{BB962C8B-B14F-4D97-AF65-F5344CB8AC3E}">
        <p14:creationId xmlns:p14="http://schemas.microsoft.com/office/powerpoint/2010/main" val="183641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5C06D380-B4BE-DBBE-E275-36F6A703EB91}"/>
              </a:ext>
            </a:extLst>
          </p:cNvPr>
          <p:cNvPicPr>
            <a:picLocks noChangeAspect="1"/>
          </p:cNvPicPr>
          <p:nvPr/>
        </p:nvPicPr>
        <p:blipFill>
          <a:blip r:embed="rId2"/>
          <a:stretch>
            <a:fillRect/>
          </a:stretch>
        </p:blipFill>
        <p:spPr>
          <a:xfrm>
            <a:off x="0" y="700587"/>
            <a:ext cx="12192000" cy="5456826"/>
          </a:xfrm>
          <a:prstGeom prst="rect">
            <a:avLst/>
          </a:prstGeom>
        </p:spPr>
      </p:pic>
    </p:spTree>
    <p:extLst>
      <p:ext uri="{BB962C8B-B14F-4D97-AF65-F5344CB8AC3E}">
        <p14:creationId xmlns:p14="http://schemas.microsoft.com/office/powerpoint/2010/main" val="279196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A0C7739-A754-0A05-5A6B-4C060706F0DC}"/>
              </a:ext>
            </a:extLst>
          </p:cNvPr>
          <p:cNvSpPr>
            <a:spLocks noGrp="1"/>
          </p:cNvSpPr>
          <p:nvPr>
            <p:ph type="title"/>
          </p:nvPr>
        </p:nvSpPr>
        <p:spPr/>
        <p:txBody>
          <a:bodyPr>
            <a:normAutofit/>
          </a:bodyPr>
          <a:lstStyle/>
          <a:p>
            <a:pPr algn="ctr"/>
            <a:r>
              <a:rPr lang="en-US" u="sng" dirty="0">
                <a:latin typeface="Times New Roman" panose="02020603050405020304" pitchFamily="18" charset="0"/>
                <a:cs typeface="Times New Roman" panose="02020603050405020304" pitchFamily="18" charset="0"/>
              </a:rPr>
              <a:t>The functions of the application</a:t>
            </a:r>
            <a:r>
              <a:rPr lang="hu-HU" u="sng" dirty="0">
                <a:latin typeface="Times New Roman" panose="02020603050405020304" pitchFamily="18" charset="0"/>
                <a:cs typeface="Times New Roman" panose="02020603050405020304" pitchFamily="18" charset="0"/>
              </a:rPr>
              <a:t>:</a:t>
            </a:r>
          </a:p>
        </p:txBody>
      </p:sp>
      <p:sp>
        <p:nvSpPr>
          <p:cNvPr id="3" name="Tartalom helye 2">
            <a:extLst>
              <a:ext uri="{FF2B5EF4-FFF2-40B4-BE49-F238E27FC236}">
                <a16:creationId xmlns:a16="http://schemas.microsoft.com/office/drawing/2014/main" id="{725D64E4-2EF1-0E6E-DA2B-43246C548765}"/>
              </a:ext>
            </a:extLst>
          </p:cNvPr>
          <p:cNvSpPr>
            <a:spLocks noGrp="1"/>
          </p:cNvSpPr>
          <p:nvPr>
            <p:ph idx="1"/>
          </p:nvPr>
        </p:nvSpPr>
        <p:spPr/>
        <p:txBody>
          <a:bodyPr/>
          <a:lstStyle/>
          <a:p>
            <a:pPr algn="ctr"/>
            <a:endParaRPr lang="hu-HU" sz="1800" dirty="0">
              <a:effectLst/>
              <a:latin typeface="Calibri" panose="020F0502020204030204" pitchFamily="34" charset="0"/>
            </a:endParaRPr>
          </a:p>
          <a:p>
            <a:pPr algn="ctr"/>
            <a:endParaRPr lang="hu-HU" dirty="0">
              <a:effectLst/>
              <a:latin typeface="Times New Roman" panose="02020603050405020304" pitchFamily="18" charset="0"/>
              <a:cs typeface="Times New Roman" panose="02020603050405020304" pitchFamily="18" charset="0"/>
            </a:endParaRPr>
          </a:p>
          <a:p>
            <a:pPr algn="ctr"/>
            <a:r>
              <a:rPr lang="en-US" sz="3200" dirty="0">
                <a:effectLst/>
                <a:latin typeface="Times New Roman" panose="02020603050405020304" pitchFamily="18" charset="0"/>
                <a:cs typeface="Times New Roman" panose="02020603050405020304" pitchFamily="18" charset="0"/>
              </a:rPr>
              <a:t> Listing and filtering products by categories.</a:t>
            </a:r>
          </a:p>
          <a:p>
            <a:pPr algn="ctr"/>
            <a:r>
              <a:rPr lang="en-US" sz="3200" dirty="0">
                <a:effectLst/>
                <a:latin typeface="Times New Roman" panose="02020603050405020304" pitchFamily="18" charset="0"/>
                <a:cs typeface="Times New Roman" panose="02020603050405020304" pitchFamily="18" charset="0"/>
              </a:rPr>
              <a:t>    User registration.</a:t>
            </a:r>
          </a:p>
          <a:p>
            <a:pPr algn="ctr"/>
            <a:r>
              <a:rPr lang="en-US" sz="3200" dirty="0">
                <a:effectLst/>
                <a:latin typeface="Times New Roman" panose="02020603050405020304" pitchFamily="18" charset="0"/>
                <a:cs typeface="Times New Roman" panose="02020603050405020304" pitchFamily="18" charset="0"/>
              </a:rPr>
              <a:t>    Managing user login and logout.</a:t>
            </a:r>
          </a:p>
          <a:p>
            <a:pPr algn="ctr"/>
            <a:r>
              <a:rPr lang="en-US" sz="3200" dirty="0">
                <a:effectLst/>
                <a:latin typeface="Times New Roman" panose="02020603050405020304" pitchFamily="18" charset="0"/>
                <a:cs typeface="Times New Roman" panose="02020603050405020304" pitchFamily="18" charset="0"/>
              </a:rPr>
              <a:t>    Shopping cart management.</a:t>
            </a:r>
            <a:endParaRPr lang="hu-HU"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80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7EEA47-5044-6463-1C65-B07E03560241}"/>
              </a:ext>
            </a:extLst>
          </p:cNvPr>
          <p:cNvSpPr>
            <a:spLocks noGrp="1"/>
          </p:cNvSpPr>
          <p:nvPr>
            <p:ph type="title"/>
          </p:nvPr>
        </p:nvSpPr>
        <p:spPr/>
        <p:txBody>
          <a:bodyPr/>
          <a:lstStyle/>
          <a:p>
            <a:r>
              <a:rPr lang="hu-HU" dirty="0" err="1"/>
              <a:t>Register</a:t>
            </a:r>
            <a:r>
              <a:rPr lang="hu-HU" dirty="0"/>
              <a:t> site :</a:t>
            </a:r>
          </a:p>
        </p:txBody>
      </p:sp>
      <p:pic>
        <p:nvPicPr>
          <p:cNvPr id="4" name="Tartalom helye 3">
            <a:extLst>
              <a:ext uri="{FF2B5EF4-FFF2-40B4-BE49-F238E27FC236}">
                <a16:creationId xmlns:a16="http://schemas.microsoft.com/office/drawing/2014/main" id="{D63A250B-2010-A3A1-F8AE-40AC9629BC3A}"/>
              </a:ext>
            </a:extLst>
          </p:cNvPr>
          <p:cNvPicPr>
            <a:picLocks noGrp="1" noChangeAspect="1"/>
          </p:cNvPicPr>
          <p:nvPr>
            <p:ph idx="1"/>
          </p:nvPr>
        </p:nvPicPr>
        <p:blipFill rotWithShape="1">
          <a:blip r:embed="rId2"/>
          <a:srcRect l="-525" t="16266" b="3200"/>
          <a:stretch/>
        </p:blipFill>
        <p:spPr>
          <a:xfrm>
            <a:off x="677863" y="2164394"/>
            <a:ext cx="8596312" cy="3873824"/>
          </a:xfrm>
          <a:prstGeom prst="rect">
            <a:avLst/>
          </a:prstGeom>
        </p:spPr>
      </p:pic>
    </p:spTree>
    <p:extLst>
      <p:ext uri="{BB962C8B-B14F-4D97-AF65-F5344CB8AC3E}">
        <p14:creationId xmlns:p14="http://schemas.microsoft.com/office/powerpoint/2010/main" val="201899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53E4AD6-48F9-742B-2A8B-A864EE6489B0}"/>
              </a:ext>
            </a:extLst>
          </p:cNvPr>
          <p:cNvSpPr>
            <a:spLocks noGrp="1"/>
          </p:cNvSpPr>
          <p:nvPr>
            <p:ph type="title"/>
          </p:nvPr>
        </p:nvSpPr>
        <p:spPr/>
        <p:txBody>
          <a:bodyPr/>
          <a:lstStyle/>
          <a:p>
            <a:r>
              <a:rPr lang="hu-HU" dirty="0"/>
              <a:t>Login site:</a:t>
            </a:r>
          </a:p>
        </p:txBody>
      </p:sp>
      <p:pic>
        <p:nvPicPr>
          <p:cNvPr id="5" name="Tartalom helye 4">
            <a:extLst>
              <a:ext uri="{FF2B5EF4-FFF2-40B4-BE49-F238E27FC236}">
                <a16:creationId xmlns:a16="http://schemas.microsoft.com/office/drawing/2014/main" id="{C9064260-9B86-FC37-E23C-326C1CDA44D0}"/>
              </a:ext>
            </a:extLst>
          </p:cNvPr>
          <p:cNvPicPr>
            <a:picLocks noGrp="1" noChangeAspect="1"/>
          </p:cNvPicPr>
          <p:nvPr>
            <p:ph idx="1"/>
          </p:nvPr>
        </p:nvPicPr>
        <p:blipFill rotWithShape="1">
          <a:blip r:embed="rId2"/>
          <a:srcRect t="15747" r="1055" b="4008"/>
          <a:stretch/>
        </p:blipFill>
        <p:spPr>
          <a:xfrm>
            <a:off x="1897328" y="1743075"/>
            <a:ext cx="6827572" cy="3114676"/>
          </a:xfrm>
        </p:spPr>
      </p:pic>
    </p:spTree>
    <p:extLst>
      <p:ext uri="{BB962C8B-B14F-4D97-AF65-F5344CB8AC3E}">
        <p14:creationId xmlns:p14="http://schemas.microsoft.com/office/powerpoint/2010/main" val="3781403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rtalom helye 4">
            <a:extLst>
              <a:ext uri="{FF2B5EF4-FFF2-40B4-BE49-F238E27FC236}">
                <a16:creationId xmlns:a16="http://schemas.microsoft.com/office/drawing/2014/main" id="{C28CCDC3-2C97-F490-4B3F-85F3AD3DC063}"/>
              </a:ext>
            </a:extLst>
          </p:cNvPr>
          <p:cNvPicPr>
            <a:picLocks noGrp="1" noChangeAspect="1"/>
          </p:cNvPicPr>
          <p:nvPr>
            <p:ph idx="1"/>
          </p:nvPr>
        </p:nvPicPr>
        <p:blipFill rotWithShape="1">
          <a:blip r:embed="rId2"/>
          <a:srcRect t="10593" r="4229" b="3272"/>
          <a:stretch/>
        </p:blipFill>
        <p:spPr>
          <a:xfrm>
            <a:off x="752475" y="578924"/>
            <a:ext cx="11049000" cy="5589751"/>
          </a:xfrm>
        </p:spPr>
      </p:pic>
    </p:spTree>
    <p:extLst>
      <p:ext uri="{BB962C8B-B14F-4D97-AF65-F5344CB8AC3E}">
        <p14:creationId xmlns:p14="http://schemas.microsoft.com/office/powerpoint/2010/main" val="1432164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3276AB1C-E432-1C48-2CCA-396DF6B3D004}"/>
              </a:ext>
            </a:extLst>
          </p:cNvPr>
          <p:cNvPicPr>
            <a:picLocks noChangeAspect="1"/>
          </p:cNvPicPr>
          <p:nvPr/>
        </p:nvPicPr>
        <p:blipFill rotWithShape="1">
          <a:blip r:embed="rId2"/>
          <a:srcRect t="8750" r="3907" b="4166"/>
          <a:stretch/>
        </p:blipFill>
        <p:spPr>
          <a:xfrm>
            <a:off x="453009" y="552450"/>
            <a:ext cx="11043666" cy="5629577"/>
          </a:xfrm>
          <a:prstGeom prst="rect">
            <a:avLst/>
          </a:prstGeom>
        </p:spPr>
      </p:pic>
    </p:spTree>
    <p:extLst>
      <p:ext uri="{BB962C8B-B14F-4D97-AF65-F5344CB8AC3E}">
        <p14:creationId xmlns:p14="http://schemas.microsoft.com/office/powerpoint/2010/main" val="397265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a:extLst>
              <a:ext uri="{FF2B5EF4-FFF2-40B4-BE49-F238E27FC236}">
                <a16:creationId xmlns:a16="http://schemas.microsoft.com/office/drawing/2014/main" id="{CF7D7F49-BB2D-026F-38C7-2E57C55EAE8F}"/>
              </a:ext>
            </a:extLst>
          </p:cNvPr>
          <p:cNvPicPr>
            <a:picLocks noChangeAspect="1"/>
          </p:cNvPicPr>
          <p:nvPr/>
        </p:nvPicPr>
        <p:blipFill rotWithShape="1">
          <a:blip r:embed="rId2"/>
          <a:srcRect t="8333" r="3828" b="3889"/>
          <a:stretch/>
        </p:blipFill>
        <p:spPr>
          <a:xfrm>
            <a:off x="233362" y="314325"/>
            <a:ext cx="11725275" cy="6019800"/>
          </a:xfrm>
          <a:prstGeom prst="rect">
            <a:avLst/>
          </a:prstGeom>
        </p:spPr>
      </p:pic>
    </p:spTree>
    <p:extLst>
      <p:ext uri="{BB962C8B-B14F-4D97-AF65-F5344CB8AC3E}">
        <p14:creationId xmlns:p14="http://schemas.microsoft.com/office/powerpoint/2010/main" val="4088965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9455988-4582-8D2C-A5FB-44C48E0CDB6C}"/>
              </a:ext>
            </a:extLst>
          </p:cNvPr>
          <p:cNvSpPr>
            <a:spLocks noGrp="1"/>
          </p:cNvSpPr>
          <p:nvPr>
            <p:ph type="title"/>
          </p:nvPr>
        </p:nvSpPr>
        <p:spPr/>
        <p:txBody>
          <a:bodyPr vert="horz" lIns="91440" tIns="45720" rIns="91440" bIns="45720" rtlCol="0" anchor="ctr">
            <a:normAutofit/>
          </a:bodyPr>
          <a:lstStyle/>
          <a:p>
            <a:pPr algn="ctr"/>
            <a:r>
              <a:rPr lang="en-US" u="sng" dirty="0">
                <a:latin typeface="Times New Roman" panose="02020603050405020304" pitchFamily="18" charset="0"/>
                <a:cs typeface="Times New Roman" panose="02020603050405020304" pitchFamily="18" charset="0"/>
              </a:rPr>
              <a:t>Future Plans:</a:t>
            </a:r>
            <a:endParaRPr lang="hu-HU" u="sng" dirty="0">
              <a:latin typeface="Times New Roman" panose="02020603050405020304" pitchFamily="18" charset="0"/>
              <a:cs typeface="Times New Roman" panose="02020603050405020304" pitchFamily="18" charset="0"/>
            </a:endParaRPr>
          </a:p>
        </p:txBody>
      </p:sp>
      <p:sp>
        <p:nvSpPr>
          <p:cNvPr id="5" name="Tartalom helye 4">
            <a:extLst>
              <a:ext uri="{FF2B5EF4-FFF2-40B4-BE49-F238E27FC236}">
                <a16:creationId xmlns:a16="http://schemas.microsoft.com/office/drawing/2014/main" id="{DB590406-77B9-236C-5E7C-EF19CED0AC79}"/>
              </a:ext>
            </a:extLst>
          </p:cNvPr>
          <p:cNvSpPr>
            <a:spLocks noGrp="1"/>
          </p:cNvSpPr>
          <p:nvPr>
            <p:ph idx="1"/>
          </p:nvPr>
        </p:nvSpPr>
        <p:spPr/>
        <p:txBody>
          <a:bodyPr/>
          <a:lstStyle/>
          <a:p>
            <a:pPr marL="0" indent="0">
              <a:buNone/>
            </a:pPr>
            <a:endParaRPr lang="hu-HU" sz="1800" dirty="0">
              <a:latin typeface="Times New Roman" panose="02020603050405020304" pitchFamily="18" charset="0"/>
              <a:cs typeface="Times New Roman" panose="02020603050405020304" pitchFamily="18" charset="0"/>
            </a:endParaRPr>
          </a:p>
          <a:p>
            <a:pPr marL="0" indent="0">
              <a:buNone/>
            </a:pPr>
            <a:endParaRPr lang="hu-HU"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application has potential future enhancements, such as implementing user notifications for login, logout, and registration events, calculating the total cost of the cart, incorporating payment options, managing delivery information, developing an admin interface for administrative tasks, and creating a user profile interface for personalized settings.</a:t>
            </a:r>
          </a:p>
          <a:p>
            <a:endParaRPr lang="hu-HU" dirty="0"/>
          </a:p>
        </p:txBody>
      </p:sp>
    </p:spTree>
    <p:extLst>
      <p:ext uri="{BB962C8B-B14F-4D97-AF65-F5344CB8AC3E}">
        <p14:creationId xmlns:p14="http://schemas.microsoft.com/office/powerpoint/2010/main" val="3488222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BF9AB9-E746-8ADE-BCBE-EE114B4FF4AE}"/>
              </a:ext>
            </a:extLst>
          </p:cNvPr>
          <p:cNvSpPr>
            <a:spLocks noGrp="1"/>
          </p:cNvSpPr>
          <p:nvPr>
            <p:ph type="title"/>
          </p:nvPr>
        </p:nvSpPr>
        <p:spPr>
          <a:xfrm>
            <a:off x="937591" y="2766218"/>
            <a:ext cx="10515600" cy="1325563"/>
          </a:xfrm>
        </p:spPr>
        <p:txBody>
          <a:bodyPr>
            <a:normAutofit/>
          </a:bodyPr>
          <a:lstStyle/>
          <a:p>
            <a:pPr algn="ctr"/>
            <a:r>
              <a:rPr lang="hu-HU" sz="5400" dirty="0"/>
              <a:t>Köszönjük a figyelmet!</a:t>
            </a:r>
          </a:p>
        </p:txBody>
      </p:sp>
    </p:spTree>
    <p:extLst>
      <p:ext uri="{BB962C8B-B14F-4D97-AF65-F5344CB8AC3E}">
        <p14:creationId xmlns:p14="http://schemas.microsoft.com/office/powerpoint/2010/main" val="2732927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5873D48-D041-193D-B2F8-0EE331BAF41A}"/>
              </a:ext>
            </a:extLst>
          </p:cNvPr>
          <p:cNvSpPr>
            <a:spLocks noGrp="1"/>
          </p:cNvSpPr>
          <p:nvPr>
            <p:ph type="title"/>
          </p:nvPr>
        </p:nvSpPr>
        <p:spPr/>
        <p:txBody>
          <a:bodyPr/>
          <a:lstStyle/>
          <a:p>
            <a:pPr algn="ctr"/>
            <a:r>
              <a:rPr lang="hu-HU" u="sng" dirty="0">
                <a:latin typeface="Times New Roman" panose="02020603050405020304" pitchFamily="18" charset="0"/>
                <a:cs typeface="Times New Roman" panose="02020603050405020304" pitchFamily="18" charset="0"/>
              </a:rPr>
              <a:t>The </a:t>
            </a:r>
            <a:r>
              <a:rPr lang="hu-HU" u="sng" dirty="0" err="1">
                <a:latin typeface="Times New Roman" panose="02020603050405020304" pitchFamily="18" charset="0"/>
                <a:cs typeface="Times New Roman" panose="02020603050405020304" pitchFamily="18" charset="0"/>
              </a:rPr>
              <a:t>technical</a:t>
            </a:r>
            <a:r>
              <a:rPr lang="hu-HU" u="sng" dirty="0">
                <a:latin typeface="Times New Roman" panose="02020603050405020304" pitchFamily="18" charset="0"/>
                <a:cs typeface="Times New Roman" panose="02020603050405020304" pitchFamily="18" charset="0"/>
              </a:rPr>
              <a:t> </a:t>
            </a:r>
            <a:r>
              <a:rPr lang="hu-HU" u="sng" dirty="0" err="1">
                <a:latin typeface="Times New Roman" panose="02020603050405020304" pitchFamily="18" charset="0"/>
                <a:cs typeface="Times New Roman" panose="02020603050405020304" pitchFamily="18" charset="0"/>
              </a:rPr>
              <a:t>implementation</a:t>
            </a:r>
            <a:r>
              <a:rPr lang="hu-HU" u="sng" dirty="0">
                <a:latin typeface="Times New Roman" panose="02020603050405020304" pitchFamily="18" charset="0"/>
                <a:cs typeface="Times New Roman" panose="02020603050405020304" pitchFamily="18" charset="0"/>
              </a:rPr>
              <a:t>:</a:t>
            </a:r>
          </a:p>
        </p:txBody>
      </p:sp>
      <p:sp>
        <p:nvSpPr>
          <p:cNvPr id="3" name="Tartalom helye 2">
            <a:extLst>
              <a:ext uri="{FF2B5EF4-FFF2-40B4-BE49-F238E27FC236}">
                <a16:creationId xmlns:a16="http://schemas.microsoft.com/office/drawing/2014/main" id="{F3B7DE34-02B4-F509-0CE4-22D4C2B6ABBA}"/>
              </a:ext>
            </a:extLst>
          </p:cNvPr>
          <p:cNvSpPr>
            <a:spLocks noGrp="1"/>
          </p:cNvSpPr>
          <p:nvPr>
            <p:ph idx="1"/>
          </p:nvPr>
        </p:nvSpPr>
        <p:spPr>
          <a:xfrm>
            <a:off x="838200" y="1457011"/>
            <a:ext cx="10515600" cy="4719952"/>
          </a:xfrm>
        </p:spPr>
        <p:txBody>
          <a:bodyPr anchor="ctr">
            <a:normAutofit fontScale="77500" lnSpcReduction="20000"/>
          </a:bodyPr>
          <a:lstStyle/>
          <a:p>
            <a:pPr marL="4391025" lvl="0" indent="0" algn="just">
              <a:lnSpc>
                <a:spcPct val="107000"/>
              </a:lnSpc>
              <a:buNone/>
            </a:pPr>
            <a:endParaRPr lang="hu-H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91025" lvl="0" indent="0" algn="just">
              <a:lnSpc>
                <a:spcPct val="107000"/>
              </a:lnSpc>
              <a:buNone/>
            </a:pPr>
            <a:r>
              <a:rPr lang="hu-HU" sz="2800" kern="100" dirty="0">
                <a:effectLst/>
                <a:latin typeface="Times New Roman" panose="02020603050405020304" pitchFamily="18" charset="0"/>
                <a:ea typeface="Calibri" panose="020F0502020204030204" pitchFamily="34" charset="0"/>
                <a:cs typeface="Times New Roman" panose="02020603050405020304" pitchFamily="18" charset="0"/>
              </a:rPr>
              <a:t>Backend:</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391025" lvl="1" indent="0" algn="just">
              <a:lnSpc>
                <a:spcPct val="107000"/>
              </a:lnSpc>
              <a:buNone/>
            </a:pPr>
            <a:r>
              <a:rPr lang="hu-HU" sz="1800" kern="100" dirty="0" err="1">
                <a:effectLst/>
                <a:latin typeface="Times New Roman" panose="02020603050405020304" pitchFamily="18" charset="0"/>
                <a:ea typeface="Calibri" panose="020F0502020204030204" pitchFamily="34" charset="0"/>
                <a:cs typeface="Times New Roman" panose="02020603050405020304" pitchFamily="18" charset="0"/>
              </a:rPr>
              <a:t>Laravel</a:t>
            </a:r>
            <a:r>
              <a:rPr lang="hu-HU" sz="1800" kern="100" dirty="0">
                <a:effectLst/>
                <a:latin typeface="Times New Roman" panose="02020603050405020304" pitchFamily="18" charset="0"/>
                <a:ea typeface="Calibri" panose="020F0502020204030204" pitchFamily="34" charset="0"/>
                <a:cs typeface="Times New Roman" panose="02020603050405020304" pitchFamily="18" charset="0"/>
              </a:rPr>
              <a:t> 9</a:t>
            </a:r>
          </a:p>
          <a:p>
            <a:pPr marL="4391025" lvl="1" indent="0" algn="just">
              <a:lnSpc>
                <a:spcPct val="107000"/>
              </a:lnSpc>
              <a:buNone/>
            </a:pPr>
            <a:r>
              <a:rPr lang="hu-HU" sz="1800" kern="100" dirty="0">
                <a:latin typeface="Times New Roman" panose="02020603050405020304" pitchFamily="18" charset="0"/>
                <a:ea typeface="Calibri" panose="020F0502020204030204" pitchFamily="34" charset="0"/>
                <a:cs typeface="Times New Roman" panose="02020603050405020304" pitchFamily="18" charset="0"/>
              </a:rPr>
              <a:t>Php</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391025" lvl="0" indent="0" algn="just">
              <a:lnSpc>
                <a:spcPct val="107000"/>
              </a:lnSpc>
              <a:buNone/>
            </a:pPr>
            <a:r>
              <a:rPr lang="hu-HU" sz="2800" kern="100" dirty="0">
                <a:effectLst/>
                <a:latin typeface="Times New Roman" panose="02020603050405020304" pitchFamily="18" charset="0"/>
                <a:ea typeface="Calibri" panose="020F0502020204030204" pitchFamily="34" charset="0"/>
                <a:cs typeface="Times New Roman" panose="02020603050405020304" pitchFamily="18" charset="0"/>
              </a:rPr>
              <a:t>Frontend:</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391025" lvl="1" indent="0" algn="just">
              <a:lnSpc>
                <a:spcPct val="107000"/>
              </a:lnSpc>
              <a:buNone/>
            </a:pPr>
            <a:r>
              <a:rPr lang="hu-HU" sz="1800" kern="100" dirty="0" err="1">
                <a:effectLst/>
                <a:latin typeface="Times New Roman" panose="02020603050405020304" pitchFamily="18" charset="0"/>
                <a:ea typeface="Calibri" panose="020F0502020204030204" pitchFamily="34" charset="0"/>
                <a:cs typeface="Times New Roman" panose="02020603050405020304" pitchFamily="18" charset="0"/>
              </a:rPr>
              <a:t>Vue</a:t>
            </a:r>
            <a:r>
              <a:rPr lang="hu-HU" sz="1800" kern="100" dirty="0">
                <a:effectLst/>
                <a:latin typeface="Times New Roman" panose="02020603050405020304" pitchFamily="18" charset="0"/>
                <a:ea typeface="Calibri" panose="020F0502020204030204" pitchFamily="34" charset="0"/>
                <a:cs typeface="Times New Roman" panose="02020603050405020304" pitchFamily="18" charset="0"/>
              </a:rPr>
              <a:t> 3</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391025" lvl="1" indent="0" algn="just">
              <a:lnSpc>
                <a:spcPct val="107000"/>
              </a:lnSpc>
              <a:buNone/>
            </a:pPr>
            <a:r>
              <a:rPr lang="hu-HU" sz="1800" kern="100" dirty="0" err="1">
                <a:effectLst/>
                <a:latin typeface="Times New Roman" panose="02020603050405020304" pitchFamily="18" charset="0"/>
                <a:ea typeface="Calibri" panose="020F0502020204030204" pitchFamily="34" charset="0"/>
                <a:cs typeface="Times New Roman" panose="02020603050405020304" pitchFamily="18" charset="0"/>
              </a:rPr>
              <a:t>Vite</a:t>
            </a:r>
            <a:endParaRPr lang="hu-H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91025" lvl="1" indent="0" algn="just">
              <a:lnSpc>
                <a:spcPct val="107000"/>
              </a:lnSpc>
              <a:buNone/>
            </a:pPr>
            <a:r>
              <a:rPr lang="hu-HU" sz="1800" kern="100" dirty="0">
                <a:latin typeface="Times New Roman" panose="02020603050405020304" pitchFamily="18" charset="0"/>
                <a:ea typeface="Calibri" panose="020F0502020204030204" pitchFamily="34" charset="0"/>
                <a:cs typeface="Times New Roman" panose="02020603050405020304" pitchFamily="18" charset="0"/>
              </a:rPr>
              <a:t>Rest API</a:t>
            </a:r>
          </a:p>
          <a:p>
            <a:pPr marL="4391025" lvl="1" indent="0" algn="just">
              <a:lnSpc>
                <a:spcPct val="107000"/>
              </a:lnSpc>
              <a:buNone/>
            </a:pPr>
            <a:r>
              <a:rPr lang="hu-HU" sz="1800" kern="100" dirty="0" err="1">
                <a:latin typeface="Times New Roman" panose="02020603050405020304" pitchFamily="18" charset="0"/>
                <a:cs typeface="Times New Roman" panose="02020603050405020304" pitchFamily="18" charset="0"/>
              </a:rPr>
              <a:t>Axios</a:t>
            </a:r>
            <a:endParaRPr lang="hu-HU" sz="1800" kern="100" dirty="0">
              <a:latin typeface="Times New Roman" panose="02020603050405020304" pitchFamily="18" charset="0"/>
              <a:cs typeface="Times New Roman" panose="02020603050405020304" pitchFamily="18" charset="0"/>
            </a:endParaRPr>
          </a:p>
          <a:p>
            <a:pPr marL="4391025" lvl="1" indent="0" algn="just">
              <a:lnSpc>
                <a:spcPct val="107000"/>
              </a:lnSpc>
              <a:buNone/>
            </a:pPr>
            <a:r>
              <a:rPr lang="hu-HU" sz="1800" kern="100" dirty="0" err="1">
                <a:latin typeface="Times New Roman" panose="02020603050405020304" pitchFamily="18" charset="0"/>
                <a:cs typeface="Times New Roman" panose="02020603050405020304" pitchFamily="18" charset="0"/>
              </a:rPr>
              <a:t>Bootstrap</a:t>
            </a:r>
            <a:endParaRPr lang="hu-HU" sz="1800" kern="100" dirty="0">
              <a:latin typeface="Times New Roman" panose="02020603050405020304" pitchFamily="18" charset="0"/>
              <a:cs typeface="Times New Roman" panose="02020603050405020304" pitchFamily="18" charset="0"/>
            </a:endParaRPr>
          </a:p>
          <a:p>
            <a:pPr marL="4391025" lvl="1" indent="0" algn="just">
              <a:lnSpc>
                <a:spcPct val="107000"/>
              </a:lnSpc>
              <a:buNone/>
            </a:pPr>
            <a:r>
              <a:rPr lang="hu-HU" sz="1800" kern="100" dirty="0" err="1">
                <a:latin typeface="Times New Roman" panose="02020603050405020304" pitchFamily="18" charset="0"/>
                <a:cs typeface="Times New Roman" panose="02020603050405020304" pitchFamily="18" charset="0"/>
              </a:rPr>
              <a:t>Pinia</a:t>
            </a:r>
            <a:r>
              <a:rPr lang="hu-HU" sz="1800" kern="100" dirty="0">
                <a:latin typeface="Times New Roman" panose="02020603050405020304" pitchFamily="18" charset="0"/>
                <a:cs typeface="Times New Roman" panose="02020603050405020304" pitchFamily="18" charset="0"/>
              </a:rPr>
              <a:t> </a:t>
            </a:r>
            <a:r>
              <a:rPr lang="hu-HU" sz="1800" kern="100" dirty="0" err="1">
                <a:latin typeface="Times New Roman" panose="02020603050405020304" pitchFamily="18" charset="0"/>
                <a:cs typeface="Times New Roman" panose="02020603050405020304" pitchFamily="18" charset="0"/>
              </a:rPr>
              <a:t>store</a:t>
            </a:r>
            <a:r>
              <a:rPr lang="hu-HU" sz="1800" kern="100" dirty="0">
                <a:latin typeface="Times New Roman" panose="02020603050405020304" pitchFamily="18" charset="0"/>
                <a:cs typeface="Times New Roman" panose="02020603050405020304" pitchFamily="18" charset="0"/>
              </a:rPr>
              <a:t>:</a:t>
            </a:r>
          </a:p>
          <a:p>
            <a:pPr marL="4391025" lvl="0" indent="0" algn="just">
              <a:lnSpc>
                <a:spcPct val="107000"/>
              </a:lnSpc>
              <a:buNone/>
            </a:pPr>
            <a:r>
              <a:rPr lang="hu-HU" sz="2800" kern="100" dirty="0" err="1">
                <a:effectLst/>
                <a:latin typeface="Times New Roman" panose="02020603050405020304" pitchFamily="18" charset="0"/>
                <a:ea typeface="Calibri" panose="020F0502020204030204" pitchFamily="34" charset="0"/>
                <a:cs typeface="Times New Roman" panose="02020603050405020304" pitchFamily="18" charset="0"/>
              </a:rPr>
              <a:t>Database</a:t>
            </a:r>
            <a:r>
              <a:rPr lang="hu-HU"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391025" lvl="1" indent="0" algn="just">
              <a:lnSpc>
                <a:spcPct val="107000"/>
              </a:lnSpc>
              <a:spcAft>
                <a:spcPts val="800"/>
              </a:spcAft>
              <a:buNone/>
            </a:pPr>
            <a:r>
              <a:rPr lang="hu-HU" sz="1800" kern="100"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hu-HU" sz="1800" kern="100" dirty="0">
                <a:effectLst/>
                <a:latin typeface="Times New Roman" panose="02020603050405020304" pitchFamily="18" charset="0"/>
                <a:ea typeface="Calibri" panose="020F0502020204030204" pitchFamily="34" charset="0"/>
                <a:cs typeface="Times New Roman" panose="02020603050405020304" pitchFamily="18" charset="0"/>
              </a:rPr>
              <a:t> 8</a:t>
            </a:r>
            <a:endParaRPr lang="hu-HU"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hu-HU" dirty="0"/>
          </a:p>
        </p:txBody>
      </p:sp>
    </p:spTree>
    <p:extLst>
      <p:ext uri="{BB962C8B-B14F-4D97-AF65-F5344CB8AC3E}">
        <p14:creationId xmlns:p14="http://schemas.microsoft.com/office/powerpoint/2010/main" val="2990987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3B7DE34-02B4-F509-0CE4-22D4C2B6ABBA}"/>
              </a:ext>
            </a:extLst>
          </p:cNvPr>
          <p:cNvSpPr>
            <a:spLocks noGrp="1"/>
          </p:cNvSpPr>
          <p:nvPr>
            <p:ph idx="1"/>
          </p:nvPr>
        </p:nvSpPr>
        <p:spPr>
          <a:xfrm>
            <a:off x="828152" y="187917"/>
            <a:ext cx="1623646" cy="5989046"/>
          </a:xfrm>
        </p:spPr>
        <p:txBody>
          <a:bodyPr anchor="ctr"/>
          <a:lstStyle/>
          <a:p>
            <a:pPr marL="0" indent="0">
              <a:buNone/>
            </a:pPr>
            <a:r>
              <a:rPr lang="hu-HU" dirty="0">
                <a:latin typeface="Times New Roman" panose="02020603050405020304" pitchFamily="18" charset="0"/>
                <a:cs typeface="Times New Roman" panose="02020603050405020304" pitchFamily="18" charset="0"/>
              </a:rPr>
              <a:t>Backend:</a:t>
            </a:r>
          </a:p>
          <a:p>
            <a:pPr marL="342900" marR="0">
              <a:spcBef>
                <a:spcPts val="0"/>
              </a:spcBef>
              <a:spcAft>
                <a:spcPts val="0"/>
              </a:spcAft>
            </a:pPr>
            <a:endParaRPr lang="hu-HU" sz="1800" dirty="0">
              <a:effectLst/>
              <a:latin typeface="Times New Roman" panose="02020603050405020304" pitchFamily="18" charset="0"/>
              <a:cs typeface="Times New Roman" panose="02020603050405020304" pitchFamily="18" charset="0"/>
            </a:endParaRPr>
          </a:p>
          <a:p>
            <a:pPr marL="342900" marR="0">
              <a:spcBef>
                <a:spcPts val="0"/>
              </a:spcBef>
              <a:spcAft>
                <a:spcPts val="0"/>
              </a:spcAft>
            </a:pPr>
            <a:endParaRPr lang="hu-HU" sz="1800" dirty="0">
              <a:latin typeface="Times New Roman" panose="02020603050405020304" pitchFamily="18" charset="0"/>
              <a:cs typeface="Times New Roman" panose="02020603050405020304" pitchFamily="18" charset="0"/>
            </a:endParaRPr>
          </a:p>
          <a:p>
            <a:pPr marL="342900" marR="0">
              <a:spcBef>
                <a:spcPts val="0"/>
              </a:spcBef>
              <a:spcAft>
                <a:spcPts val="0"/>
              </a:spcAft>
            </a:pPr>
            <a:r>
              <a:rPr lang="hu-HU" sz="1800" dirty="0" err="1">
                <a:latin typeface="Times New Roman" panose="02020603050405020304" pitchFamily="18" charset="0"/>
                <a:cs typeface="Times New Roman" panose="02020603050405020304" pitchFamily="18" charset="0"/>
              </a:rPr>
              <a:t>M</a:t>
            </a:r>
            <a:r>
              <a:rPr lang="hu-HU" sz="1800" dirty="0" err="1">
                <a:effectLst/>
                <a:latin typeface="Times New Roman" panose="02020603050405020304" pitchFamily="18" charset="0"/>
                <a:cs typeface="Times New Roman" panose="02020603050405020304" pitchFamily="18" charset="0"/>
              </a:rPr>
              <a:t>odel</a:t>
            </a:r>
            <a:r>
              <a:rPr lang="hu-HU" sz="1800" dirty="0">
                <a:effectLst/>
                <a:latin typeface="Times New Roman" panose="02020603050405020304" pitchFamily="18" charset="0"/>
                <a:cs typeface="Times New Roman" panose="02020603050405020304" pitchFamily="18" charset="0"/>
              </a:rPr>
              <a:t> </a:t>
            </a:r>
          </a:p>
          <a:p>
            <a:pPr marL="342900" marR="0">
              <a:spcBef>
                <a:spcPts val="0"/>
              </a:spcBef>
              <a:spcAft>
                <a:spcPts val="0"/>
              </a:spcAft>
            </a:pPr>
            <a:r>
              <a:rPr lang="hu-HU" sz="1800" dirty="0" err="1">
                <a:effectLst/>
                <a:latin typeface="Times New Roman" panose="02020603050405020304" pitchFamily="18" charset="0"/>
                <a:cs typeface="Times New Roman" panose="02020603050405020304" pitchFamily="18" charset="0"/>
              </a:rPr>
              <a:t>Migration</a:t>
            </a:r>
            <a:r>
              <a:rPr lang="hu-HU" sz="1800" dirty="0">
                <a:effectLst/>
                <a:latin typeface="Times New Roman" panose="02020603050405020304" pitchFamily="18" charset="0"/>
                <a:cs typeface="Times New Roman" panose="02020603050405020304" pitchFamily="18" charset="0"/>
              </a:rPr>
              <a:t> </a:t>
            </a:r>
          </a:p>
          <a:p>
            <a:pPr marL="342900" marR="0">
              <a:spcBef>
                <a:spcPts val="0"/>
              </a:spcBef>
              <a:spcAft>
                <a:spcPts val="0"/>
              </a:spcAft>
            </a:pPr>
            <a:r>
              <a:rPr lang="hu-HU" sz="1800" dirty="0" err="1">
                <a:latin typeface="Times New Roman" panose="02020603050405020304" pitchFamily="18" charset="0"/>
                <a:cs typeface="Times New Roman" panose="02020603050405020304" pitchFamily="18" charset="0"/>
              </a:rPr>
              <a:t>S</a:t>
            </a:r>
            <a:r>
              <a:rPr lang="hu-HU" sz="1800" dirty="0" err="1">
                <a:effectLst/>
                <a:latin typeface="Times New Roman" panose="02020603050405020304" pitchFamily="18" charset="0"/>
                <a:cs typeface="Times New Roman" panose="02020603050405020304" pitchFamily="18" charset="0"/>
              </a:rPr>
              <a:t>eeder</a:t>
            </a:r>
            <a:r>
              <a:rPr lang="hu-HU" sz="1800" dirty="0" err="1">
                <a:latin typeface="Times New Roman" panose="02020603050405020304" pitchFamily="18" charset="0"/>
                <a:cs typeface="Times New Roman" panose="02020603050405020304" pitchFamily="18" charset="0"/>
              </a:rPr>
              <a:t>s</a:t>
            </a:r>
            <a:endParaRPr lang="hu-HU" sz="1800" dirty="0">
              <a:effectLst/>
              <a:latin typeface="Times New Roman" panose="02020603050405020304" pitchFamily="18" charset="0"/>
              <a:cs typeface="Times New Roman" panose="02020603050405020304" pitchFamily="18" charset="0"/>
            </a:endParaRPr>
          </a:p>
          <a:p>
            <a:pPr marL="342900" marR="0">
              <a:spcBef>
                <a:spcPts val="0"/>
              </a:spcBef>
              <a:spcAft>
                <a:spcPts val="0"/>
              </a:spcAft>
            </a:pPr>
            <a:r>
              <a:rPr lang="hu-HU" sz="1800" dirty="0" err="1">
                <a:latin typeface="Times New Roman" panose="02020603050405020304" pitchFamily="18" charset="0"/>
                <a:cs typeface="Times New Roman" panose="02020603050405020304" pitchFamily="18" charset="0"/>
              </a:rPr>
              <a:t>C</a:t>
            </a:r>
            <a:r>
              <a:rPr lang="hu-HU" sz="1800" dirty="0" err="1">
                <a:effectLst/>
                <a:latin typeface="Times New Roman" panose="02020603050405020304" pitchFamily="18" charset="0"/>
                <a:cs typeface="Times New Roman" panose="02020603050405020304" pitchFamily="18" charset="0"/>
              </a:rPr>
              <a:t>ontrollers</a:t>
            </a:r>
            <a:r>
              <a:rPr lang="hu-HU" sz="1800" dirty="0">
                <a:effectLst/>
                <a:latin typeface="Times New Roman" panose="02020603050405020304" pitchFamily="18" charset="0"/>
                <a:cs typeface="Times New Roman" panose="02020603050405020304" pitchFamily="18" charset="0"/>
              </a:rPr>
              <a:t> </a:t>
            </a:r>
          </a:p>
          <a:p>
            <a:pPr marL="342900" marR="0">
              <a:spcBef>
                <a:spcPts val="0"/>
              </a:spcBef>
              <a:spcAft>
                <a:spcPts val="0"/>
              </a:spcAft>
            </a:pPr>
            <a:r>
              <a:rPr lang="hu-HU" sz="1800" dirty="0" err="1">
                <a:effectLst/>
                <a:latin typeface="Times New Roman" panose="02020603050405020304" pitchFamily="18" charset="0"/>
                <a:cs typeface="Times New Roman" panose="02020603050405020304" pitchFamily="18" charset="0"/>
              </a:rPr>
              <a:t>Request</a:t>
            </a:r>
            <a:r>
              <a:rPr lang="hu-HU" sz="1800" dirty="0" err="1">
                <a:latin typeface="Times New Roman" panose="02020603050405020304" pitchFamily="18" charset="0"/>
                <a:cs typeface="Times New Roman" panose="02020603050405020304" pitchFamily="18" charset="0"/>
              </a:rPr>
              <a:t>s</a:t>
            </a:r>
            <a:endParaRPr lang="hu-HU" sz="1800" dirty="0">
              <a:effectLst/>
              <a:latin typeface="Times New Roman" panose="02020603050405020304" pitchFamily="18" charset="0"/>
              <a:cs typeface="Times New Roman" panose="02020603050405020304" pitchFamily="18" charset="0"/>
            </a:endParaRPr>
          </a:p>
          <a:p>
            <a:pPr marL="342900" marR="0">
              <a:spcBef>
                <a:spcPts val="0"/>
              </a:spcBef>
              <a:spcAft>
                <a:spcPts val="0"/>
              </a:spcAft>
            </a:pPr>
            <a:r>
              <a:rPr lang="hu-HU" sz="1800" dirty="0" err="1">
                <a:latin typeface="Times New Roman" panose="02020603050405020304" pitchFamily="18" charset="0"/>
                <a:cs typeface="Times New Roman" panose="02020603050405020304" pitchFamily="18" charset="0"/>
              </a:rPr>
              <a:t>R</a:t>
            </a:r>
            <a:r>
              <a:rPr lang="hu-HU" sz="1800" dirty="0" err="1">
                <a:effectLst/>
                <a:latin typeface="Times New Roman" panose="02020603050405020304" pitchFamily="18" charset="0"/>
                <a:cs typeface="Times New Roman" panose="02020603050405020304" pitchFamily="18" charset="0"/>
              </a:rPr>
              <a:t>esource</a:t>
            </a:r>
            <a:r>
              <a:rPr lang="hu-HU" sz="1800" dirty="0">
                <a:effectLst/>
                <a:latin typeface="Times New Roman" panose="02020603050405020304" pitchFamily="18" charset="0"/>
                <a:cs typeface="Times New Roman" panose="02020603050405020304" pitchFamily="18" charset="0"/>
              </a:rPr>
              <a:t> </a:t>
            </a:r>
          </a:p>
          <a:p>
            <a:pPr marL="342900" marR="0">
              <a:spcBef>
                <a:spcPts val="0"/>
              </a:spcBef>
              <a:spcAft>
                <a:spcPts val="0"/>
              </a:spcAft>
            </a:pPr>
            <a:r>
              <a:rPr lang="hu-HU" sz="1800" dirty="0" err="1">
                <a:latin typeface="Times New Roman" panose="02020603050405020304" pitchFamily="18" charset="0"/>
                <a:cs typeface="Times New Roman" panose="02020603050405020304" pitchFamily="18" charset="0"/>
              </a:rPr>
              <a:t>A</a:t>
            </a:r>
            <a:r>
              <a:rPr lang="hu-HU" sz="1800" dirty="0" err="1">
                <a:effectLst/>
                <a:latin typeface="Times New Roman" panose="02020603050405020304" pitchFamily="18" charset="0"/>
                <a:cs typeface="Times New Roman" panose="02020603050405020304" pitchFamily="18" charset="0"/>
              </a:rPr>
              <a:t>pi</a:t>
            </a:r>
            <a:r>
              <a:rPr lang="hu-HU" sz="1800" dirty="0">
                <a:effectLst/>
                <a:latin typeface="Times New Roman" panose="02020603050405020304" pitchFamily="18" charset="0"/>
                <a:cs typeface="Times New Roman" panose="02020603050405020304" pitchFamily="18" charset="0"/>
              </a:rPr>
              <a:t> </a:t>
            </a:r>
            <a:r>
              <a:rPr lang="hu-HU" sz="1800" dirty="0" err="1">
                <a:effectLst/>
                <a:latin typeface="Times New Roman" panose="02020603050405020304" pitchFamily="18" charset="0"/>
                <a:cs typeface="Times New Roman" panose="02020603050405020304" pitchFamily="18" charset="0"/>
              </a:rPr>
              <a:t>route</a:t>
            </a:r>
            <a:r>
              <a:rPr lang="hu-HU" sz="1800" dirty="0" err="1">
                <a:latin typeface="Times New Roman" panose="02020603050405020304" pitchFamily="18" charset="0"/>
                <a:cs typeface="Times New Roman" panose="02020603050405020304" pitchFamily="18" charset="0"/>
              </a:rPr>
              <a:t>s</a:t>
            </a:r>
            <a:endParaRPr lang="hu-HU" sz="1800" dirty="0">
              <a:effectLst/>
              <a:latin typeface="Times New Roman" panose="02020603050405020304" pitchFamily="18" charset="0"/>
              <a:cs typeface="Times New Roman" panose="02020603050405020304" pitchFamily="18" charset="0"/>
            </a:endParaRPr>
          </a:p>
          <a:p>
            <a:pPr marL="0" indent="0">
              <a:buNone/>
            </a:pPr>
            <a:endParaRPr lang="hu-HU" dirty="0"/>
          </a:p>
        </p:txBody>
      </p:sp>
      <p:pic>
        <p:nvPicPr>
          <p:cNvPr id="11" name="Kép 10">
            <a:extLst>
              <a:ext uri="{FF2B5EF4-FFF2-40B4-BE49-F238E27FC236}">
                <a16:creationId xmlns:a16="http://schemas.microsoft.com/office/drawing/2014/main" id="{6D8BCFED-7C7E-D430-E320-447DDBD80D1D}"/>
              </a:ext>
            </a:extLst>
          </p:cNvPr>
          <p:cNvPicPr>
            <a:picLocks noChangeAspect="1"/>
          </p:cNvPicPr>
          <p:nvPr/>
        </p:nvPicPr>
        <p:blipFill>
          <a:blip r:embed="rId2"/>
          <a:stretch>
            <a:fillRect/>
          </a:stretch>
        </p:blipFill>
        <p:spPr>
          <a:xfrm>
            <a:off x="2576616" y="452176"/>
            <a:ext cx="4325337" cy="5446206"/>
          </a:xfrm>
          <a:prstGeom prst="rect">
            <a:avLst/>
          </a:prstGeom>
        </p:spPr>
      </p:pic>
      <p:pic>
        <p:nvPicPr>
          <p:cNvPr id="13" name="Kép 12">
            <a:extLst>
              <a:ext uri="{FF2B5EF4-FFF2-40B4-BE49-F238E27FC236}">
                <a16:creationId xmlns:a16="http://schemas.microsoft.com/office/drawing/2014/main" id="{42676481-F412-6F3E-448E-C529218CD6D1}"/>
              </a:ext>
            </a:extLst>
          </p:cNvPr>
          <p:cNvPicPr>
            <a:picLocks noChangeAspect="1"/>
          </p:cNvPicPr>
          <p:nvPr/>
        </p:nvPicPr>
        <p:blipFill>
          <a:blip r:embed="rId3"/>
          <a:stretch>
            <a:fillRect/>
          </a:stretch>
        </p:blipFill>
        <p:spPr>
          <a:xfrm>
            <a:off x="7100783" y="452176"/>
            <a:ext cx="4786417" cy="5446206"/>
          </a:xfrm>
          <a:prstGeom prst="rect">
            <a:avLst/>
          </a:prstGeom>
        </p:spPr>
      </p:pic>
    </p:spTree>
    <p:extLst>
      <p:ext uri="{BB962C8B-B14F-4D97-AF65-F5344CB8AC3E}">
        <p14:creationId xmlns:p14="http://schemas.microsoft.com/office/powerpoint/2010/main" val="183712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2003428-63CA-EE17-B73C-0B34B718A912}"/>
              </a:ext>
            </a:extLst>
          </p:cNvPr>
          <p:cNvSpPr>
            <a:spLocks noGrp="1"/>
          </p:cNvSpPr>
          <p:nvPr>
            <p:ph type="title"/>
          </p:nvPr>
        </p:nvSpPr>
        <p:spPr/>
        <p:txBody>
          <a:bodyPr/>
          <a:lstStyle/>
          <a:p>
            <a:r>
              <a:rPr lang="hu-HU" u="sng" dirty="0" err="1">
                <a:latin typeface="Times New Roman" panose="02020603050405020304" pitchFamily="18" charset="0"/>
                <a:cs typeface="Times New Roman" panose="02020603050405020304" pitchFamily="18" charset="0"/>
              </a:rPr>
              <a:t>M</a:t>
            </a:r>
            <a:r>
              <a:rPr lang="hu-HU" sz="4400" u="sng" dirty="0" err="1">
                <a:effectLst/>
                <a:latin typeface="Times New Roman" panose="02020603050405020304" pitchFamily="18" charset="0"/>
                <a:cs typeface="Times New Roman" panose="02020603050405020304" pitchFamily="18" charset="0"/>
              </a:rPr>
              <a:t>odels</a:t>
            </a:r>
            <a:r>
              <a:rPr lang="hu-HU" sz="4400" u="sng" dirty="0">
                <a:effectLst/>
                <a:latin typeface="Times New Roman" panose="02020603050405020304" pitchFamily="18" charset="0"/>
                <a:cs typeface="Times New Roman" panose="02020603050405020304" pitchFamily="18" charset="0"/>
              </a:rPr>
              <a:t>:</a:t>
            </a:r>
            <a:endParaRPr lang="hu-HU" u="sng" dirty="0"/>
          </a:p>
        </p:txBody>
      </p:sp>
      <p:pic>
        <p:nvPicPr>
          <p:cNvPr id="5" name="Kép 4">
            <a:extLst>
              <a:ext uri="{FF2B5EF4-FFF2-40B4-BE49-F238E27FC236}">
                <a16:creationId xmlns:a16="http://schemas.microsoft.com/office/drawing/2014/main" id="{D3FA3818-1448-F019-3A4D-ED73FB3655D9}"/>
              </a:ext>
            </a:extLst>
          </p:cNvPr>
          <p:cNvPicPr>
            <a:picLocks noChangeAspect="1"/>
          </p:cNvPicPr>
          <p:nvPr/>
        </p:nvPicPr>
        <p:blipFill>
          <a:blip r:embed="rId2"/>
          <a:stretch>
            <a:fillRect/>
          </a:stretch>
        </p:blipFill>
        <p:spPr>
          <a:xfrm>
            <a:off x="918587" y="1722630"/>
            <a:ext cx="3480440" cy="2007054"/>
          </a:xfrm>
          <a:prstGeom prst="rect">
            <a:avLst/>
          </a:prstGeom>
        </p:spPr>
      </p:pic>
      <p:pic>
        <p:nvPicPr>
          <p:cNvPr id="7" name="Kép 6">
            <a:extLst>
              <a:ext uri="{FF2B5EF4-FFF2-40B4-BE49-F238E27FC236}">
                <a16:creationId xmlns:a16="http://schemas.microsoft.com/office/drawing/2014/main" id="{20F09D12-33F6-100D-7D22-FA230181BF76}"/>
              </a:ext>
            </a:extLst>
          </p:cNvPr>
          <p:cNvPicPr>
            <a:picLocks noChangeAspect="1"/>
          </p:cNvPicPr>
          <p:nvPr/>
        </p:nvPicPr>
        <p:blipFill>
          <a:blip r:embed="rId3"/>
          <a:stretch>
            <a:fillRect/>
          </a:stretch>
        </p:blipFill>
        <p:spPr>
          <a:xfrm>
            <a:off x="5015803" y="605780"/>
            <a:ext cx="5812041" cy="5302652"/>
          </a:xfrm>
          <a:prstGeom prst="rect">
            <a:avLst/>
          </a:prstGeom>
        </p:spPr>
      </p:pic>
    </p:spTree>
    <p:extLst>
      <p:ext uri="{BB962C8B-B14F-4D97-AF65-F5344CB8AC3E}">
        <p14:creationId xmlns:p14="http://schemas.microsoft.com/office/powerpoint/2010/main" val="153236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talom helye 3">
            <a:extLst>
              <a:ext uri="{FF2B5EF4-FFF2-40B4-BE49-F238E27FC236}">
                <a16:creationId xmlns:a16="http://schemas.microsoft.com/office/drawing/2014/main" id="{3623CD41-3DF0-DCAC-3813-C9EF672F0CD9}"/>
              </a:ext>
            </a:extLst>
          </p:cNvPr>
          <p:cNvSpPr>
            <a:spLocks noGrp="1"/>
          </p:cNvSpPr>
          <p:nvPr>
            <p:ph sz="half" idx="1"/>
          </p:nvPr>
        </p:nvSpPr>
        <p:spPr>
          <a:xfrm>
            <a:off x="838200" y="653143"/>
            <a:ext cx="5181600" cy="5523820"/>
          </a:xfrm>
        </p:spPr>
        <p:txBody>
          <a:bodyPr/>
          <a:lstStyle/>
          <a:p>
            <a:pPr marL="0" indent="0">
              <a:buNone/>
            </a:pPr>
            <a:r>
              <a:rPr lang="hu-HU" sz="2800" dirty="0" err="1">
                <a:effectLst/>
                <a:latin typeface="Times New Roman" panose="02020603050405020304" pitchFamily="18" charset="0"/>
                <a:cs typeface="Times New Roman" panose="02020603050405020304" pitchFamily="18" charset="0"/>
              </a:rPr>
              <a:t>Migration</a:t>
            </a:r>
            <a:r>
              <a:rPr lang="hu-HU" sz="2800" dirty="0">
                <a:effectLst/>
                <a:latin typeface="Times New Roman" panose="02020603050405020304" pitchFamily="18" charset="0"/>
                <a:cs typeface="Times New Roman" panose="02020603050405020304" pitchFamily="18" charset="0"/>
              </a:rPr>
              <a:t>:</a:t>
            </a:r>
          </a:p>
          <a:p>
            <a:pPr marL="0" indent="0">
              <a:buNone/>
            </a:pPr>
            <a:endParaRPr lang="hu-HU" dirty="0"/>
          </a:p>
        </p:txBody>
      </p:sp>
      <p:sp>
        <p:nvSpPr>
          <p:cNvPr id="5" name="Tartalom helye 4">
            <a:extLst>
              <a:ext uri="{FF2B5EF4-FFF2-40B4-BE49-F238E27FC236}">
                <a16:creationId xmlns:a16="http://schemas.microsoft.com/office/drawing/2014/main" id="{45B3DB73-ED2A-6F6F-5511-7B65220D1478}"/>
              </a:ext>
            </a:extLst>
          </p:cNvPr>
          <p:cNvSpPr>
            <a:spLocks noGrp="1"/>
          </p:cNvSpPr>
          <p:nvPr>
            <p:ph sz="half" idx="2"/>
          </p:nvPr>
        </p:nvSpPr>
        <p:spPr>
          <a:xfrm>
            <a:off x="6172200" y="582804"/>
            <a:ext cx="5181600" cy="5594159"/>
          </a:xfrm>
        </p:spPr>
        <p:txBody>
          <a:bodyPr/>
          <a:lstStyle/>
          <a:p>
            <a:pPr marL="0" indent="0">
              <a:buNone/>
            </a:pPr>
            <a:r>
              <a:rPr lang="hu-HU" dirty="0" err="1">
                <a:latin typeface="Times New Roman" panose="02020603050405020304" pitchFamily="18" charset="0"/>
                <a:cs typeface="Times New Roman" panose="02020603050405020304" pitchFamily="18" charset="0"/>
              </a:rPr>
              <a:t>S</a:t>
            </a:r>
            <a:r>
              <a:rPr lang="hu-HU" sz="2800" dirty="0" err="1">
                <a:effectLst/>
                <a:latin typeface="Times New Roman" panose="02020603050405020304" pitchFamily="18" charset="0"/>
                <a:cs typeface="Times New Roman" panose="02020603050405020304" pitchFamily="18" charset="0"/>
              </a:rPr>
              <a:t>eeders</a:t>
            </a:r>
            <a:r>
              <a:rPr lang="hu-HU" sz="2800" dirty="0">
                <a:effectLst/>
                <a:latin typeface="Times New Roman" panose="02020603050405020304" pitchFamily="18" charset="0"/>
                <a:cs typeface="Times New Roman" panose="02020603050405020304" pitchFamily="18" charset="0"/>
              </a:rPr>
              <a:t>:</a:t>
            </a:r>
            <a:endParaRPr lang="hu-HU" dirty="0"/>
          </a:p>
        </p:txBody>
      </p:sp>
      <p:pic>
        <p:nvPicPr>
          <p:cNvPr id="9" name="Kép 8">
            <a:extLst>
              <a:ext uri="{FF2B5EF4-FFF2-40B4-BE49-F238E27FC236}">
                <a16:creationId xmlns:a16="http://schemas.microsoft.com/office/drawing/2014/main" id="{3068B2A3-78C6-DFED-C1BF-7EF5C2C9856F}"/>
              </a:ext>
            </a:extLst>
          </p:cNvPr>
          <p:cNvPicPr>
            <a:picLocks noChangeAspect="1"/>
          </p:cNvPicPr>
          <p:nvPr/>
        </p:nvPicPr>
        <p:blipFill>
          <a:blip r:embed="rId2"/>
          <a:stretch>
            <a:fillRect/>
          </a:stretch>
        </p:blipFill>
        <p:spPr>
          <a:xfrm>
            <a:off x="1449475" y="1185706"/>
            <a:ext cx="3959050" cy="5092648"/>
          </a:xfrm>
          <a:prstGeom prst="rect">
            <a:avLst/>
          </a:prstGeom>
        </p:spPr>
      </p:pic>
      <p:pic>
        <p:nvPicPr>
          <p:cNvPr id="11" name="Kép 10">
            <a:extLst>
              <a:ext uri="{FF2B5EF4-FFF2-40B4-BE49-F238E27FC236}">
                <a16:creationId xmlns:a16="http://schemas.microsoft.com/office/drawing/2014/main" id="{3F477A77-146B-C666-18B4-BEBA63A02D94}"/>
              </a:ext>
            </a:extLst>
          </p:cNvPr>
          <p:cNvPicPr>
            <a:picLocks noChangeAspect="1"/>
          </p:cNvPicPr>
          <p:nvPr/>
        </p:nvPicPr>
        <p:blipFill>
          <a:blip r:embed="rId3"/>
          <a:stretch>
            <a:fillRect/>
          </a:stretch>
        </p:blipFill>
        <p:spPr>
          <a:xfrm>
            <a:off x="6669174" y="1185706"/>
            <a:ext cx="4187651" cy="5089490"/>
          </a:xfrm>
          <a:prstGeom prst="rect">
            <a:avLst/>
          </a:prstGeom>
        </p:spPr>
      </p:pic>
    </p:spTree>
    <p:extLst>
      <p:ext uri="{BB962C8B-B14F-4D97-AF65-F5344CB8AC3E}">
        <p14:creationId xmlns:p14="http://schemas.microsoft.com/office/powerpoint/2010/main" val="115142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58FDA5B-408B-2607-E52C-592877D5ADD4}"/>
              </a:ext>
            </a:extLst>
          </p:cNvPr>
          <p:cNvSpPr>
            <a:spLocks noGrp="1"/>
          </p:cNvSpPr>
          <p:nvPr>
            <p:ph type="title"/>
          </p:nvPr>
        </p:nvSpPr>
        <p:spPr/>
        <p:txBody>
          <a:bodyPr/>
          <a:lstStyle/>
          <a:p>
            <a:r>
              <a:rPr lang="hu-HU" sz="4400" dirty="0" err="1">
                <a:latin typeface="Times New Roman" panose="02020603050405020304" pitchFamily="18" charset="0"/>
                <a:cs typeface="Times New Roman" panose="02020603050405020304" pitchFamily="18" charset="0"/>
              </a:rPr>
              <a:t>C</a:t>
            </a:r>
            <a:r>
              <a:rPr lang="hu-HU" sz="4400" dirty="0" err="1">
                <a:effectLst/>
                <a:latin typeface="Times New Roman" panose="02020603050405020304" pitchFamily="18" charset="0"/>
                <a:cs typeface="Times New Roman" panose="02020603050405020304" pitchFamily="18" charset="0"/>
              </a:rPr>
              <a:t>ontrollers</a:t>
            </a:r>
            <a:r>
              <a:rPr lang="hu-HU" sz="4400" dirty="0">
                <a:effectLst/>
                <a:latin typeface="Times New Roman" panose="02020603050405020304" pitchFamily="18" charset="0"/>
                <a:cs typeface="Times New Roman" panose="02020603050405020304" pitchFamily="18" charset="0"/>
              </a:rPr>
              <a:t> :</a:t>
            </a:r>
            <a:endParaRPr lang="hu-HU" dirty="0"/>
          </a:p>
        </p:txBody>
      </p:sp>
      <p:pic>
        <p:nvPicPr>
          <p:cNvPr id="5" name="Kép 4">
            <a:extLst>
              <a:ext uri="{FF2B5EF4-FFF2-40B4-BE49-F238E27FC236}">
                <a16:creationId xmlns:a16="http://schemas.microsoft.com/office/drawing/2014/main" id="{281EDD22-E402-7D8F-5119-E0C6EADB3051}"/>
              </a:ext>
            </a:extLst>
          </p:cNvPr>
          <p:cNvPicPr>
            <a:picLocks noChangeAspect="1"/>
          </p:cNvPicPr>
          <p:nvPr/>
        </p:nvPicPr>
        <p:blipFill>
          <a:blip r:embed="rId2"/>
          <a:stretch>
            <a:fillRect/>
          </a:stretch>
        </p:blipFill>
        <p:spPr>
          <a:xfrm>
            <a:off x="360329" y="1369140"/>
            <a:ext cx="3898428" cy="4559387"/>
          </a:xfrm>
          <a:prstGeom prst="rect">
            <a:avLst/>
          </a:prstGeom>
        </p:spPr>
      </p:pic>
      <p:pic>
        <p:nvPicPr>
          <p:cNvPr id="7" name="Kép 6">
            <a:extLst>
              <a:ext uri="{FF2B5EF4-FFF2-40B4-BE49-F238E27FC236}">
                <a16:creationId xmlns:a16="http://schemas.microsoft.com/office/drawing/2014/main" id="{008EE585-00D6-29F1-539B-12A3CD75613B}"/>
              </a:ext>
            </a:extLst>
          </p:cNvPr>
          <p:cNvPicPr>
            <a:picLocks noChangeAspect="1"/>
          </p:cNvPicPr>
          <p:nvPr/>
        </p:nvPicPr>
        <p:blipFill>
          <a:blip r:embed="rId3"/>
          <a:stretch>
            <a:fillRect/>
          </a:stretch>
        </p:blipFill>
        <p:spPr>
          <a:xfrm>
            <a:off x="4580356" y="1369140"/>
            <a:ext cx="3701427" cy="4559387"/>
          </a:xfrm>
          <a:prstGeom prst="rect">
            <a:avLst/>
          </a:prstGeom>
        </p:spPr>
      </p:pic>
      <p:pic>
        <p:nvPicPr>
          <p:cNvPr id="9" name="Kép 8">
            <a:extLst>
              <a:ext uri="{FF2B5EF4-FFF2-40B4-BE49-F238E27FC236}">
                <a16:creationId xmlns:a16="http://schemas.microsoft.com/office/drawing/2014/main" id="{20B933C6-827A-2700-43B2-E2C3F21177BD}"/>
              </a:ext>
            </a:extLst>
          </p:cNvPr>
          <p:cNvPicPr>
            <a:picLocks noChangeAspect="1"/>
          </p:cNvPicPr>
          <p:nvPr/>
        </p:nvPicPr>
        <p:blipFill>
          <a:blip r:embed="rId4"/>
          <a:stretch>
            <a:fillRect/>
          </a:stretch>
        </p:blipFill>
        <p:spPr>
          <a:xfrm>
            <a:off x="8410186" y="1369140"/>
            <a:ext cx="3701427" cy="1713723"/>
          </a:xfrm>
          <a:prstGeom prst="rect">
            <a:avLst/>
          </a:prstGeom>
        </p:spPr>
      </p:pic>
    </p:spTree>
    <p:extLst>
      <p:ext uri="{BB962C8B-B14F-4D97-AF65-F5344CB8AC3E}">
        <p14:creationId xmlns:p14="http://schemas.microsoft.com/office/powerpoint/2010/main" val="136033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rtalom helye 4">
            <a:extLst>
              <a:ext uri="{FF2B5EF4-FFF2-40B4-BE49-F238E27FC236}">
                <a16:creationId xmlns:a16="http://schemas.microsoft.com/office/drawing/2014/main" id="{78DF55A9-6848-E6C9-152C-521F2A64280F}"/>
              </a:ext>
            </a:extLst>
          </p:cNvPr>
          <p:cNvSpPr>
            <a:spLocks noGrp="1"/>
          </p:cNvSpPr>
          <p:nvPr>
            <p:ph sz="half" idx="1"/>
          </p:nvPr>
        </p:nvSpPr>
        <p:spPr>
          <a:xfrm>
            <a:off x="838200" y="492368"/>
            <a:ext cx="5181600" cy="5958673"/>
          </a:xfrm>
        </p:spPr>
        <p:txBody>
          <a:bodyPr/>
          <a:lstStyle/>
          <a:p>
            <a:pPr marL="114300" marR="0" indent="0">
              <a:spcBef>
                <a:spcPts val="0"/>
              </a:spcBef>
              <a:spcAft>
                <a:spcPts val="0"/>
              </a:spcAft>
              <a:buNone/>
            </a:pPr>
            <a:r>
              <a:rPr lang="hu-HU" sz="2800" dirty="0" err="1">
                <a:effectLst/>
                <a:latin typeface="Times New Roman" panose="02020603050405020304" pitchFamily="18" charset="0"/>
                <a:cs typeface="Times New Roman" panose="02020603050405020304" pitchFamily="18" charset="0"/>
              </a:rPr>
              <a:t>Request</a:t>
            </a:r>
            <a:r>
              <a:rPr lang="hu-HU" sz="2800" dirty="0" err="1">
                <a:latin typeface="Times New Roman" panose="02020603050405020304" pitchFamily="18" charset="0"/>
                <a:cs typeface="Times New Roman" panose="02020603050405020304" pitchFamily="18" charset="0"/>
              </a:rPr>
              <a:t>s</a:t>
            </a:r>
            <a:r>
              <a:rPr lang="hu-HU" dirty="0">
                <a:latin typeface="Times New Roman" panose="02020603050405020304" pitchFamily="18" charset="0"/>
                <a:cs typeface="Times New Roman" panose="02020603050405020304" pitchFamily="18" charset="0"/>
              </a:rPr>
              <a:t>:</a:t>
            </a:r>
            <a:endParaRPr lang="hu-HU" sz="2800" dirty="0">
              <a:effectLst/>
              <a:latin typeface="Times New Roman" panose="02020603050405020304" pitchFamily="18" charset="0"/>
              <a:cs typeface="Times New Roman" panose="02020603050405020304" pitchFamily="18" charset="0"/>
            </a:endParaRPr>
          </a:p>
          <a:p>
            <a:pPr marL="114300" marR="0" indent="0">
              <a:spcBef>
                <a:spcPts val="0"/>
              </a:spcBef>
              <a:spcAft>
                <a:spcPts val="0"/>
              </a:spcAft>
              <a:buNone/>
            </a:pPr>
            <a:endParaRPr lang="hu-HU" sz="2800" dirty="0">
              <a:effectLst/>
              <a:latin typeface="Times New Roman" panose="02020603050405020304" pitchFamily="18" charset="0"/>
              <a:cs typeface="Times New Roman" panose="02020603050405020304" pitchFamily="18" charset="0"/>
            </a:endParaRPr>
          </a:p>
          <a:p>
            <a:pPr marL="0" indent="0">
              <a:buNone/>
            </a:pPr>
            <a:endParaRPr lang="hu-HU" dirty="0"/>
          </a:p>
        </p:txBody>
      </p:sp>
      <p:sp>
        <p:nvSpPr>
          <p:cNvPr id="6" name="Tartalom helye 5">
            <a:extLst>
              <a:ext uri="{FF2B5EF4-FFF2-40B4-BE49-F238E27FC236}">
                <a16:creationId xmlns:a16="http://schemas.microsoft.com/office/drawing/2014/main" id="{75A05272-49D4-DC96-B229-B7E767E97F94}"/>
              </a:ext>
            </a:extLst>
          </p:cNvPr>
          <p:cNvSpPr>
            <a:spLocks noGrp="1"/>
          </p:cNvSpPr>
          <p:nvPr>
            <p:ph sz="half" idx="2"/>
          </p:nvPr>
        </p:nvSpPr>
        <p:spPr>
          <a:xfrm>
            <a:off x="6172200" y="492369"/>
            <a:ext cx="5181600" cy="5958672"/>
          </a:xfrm>
        </p:spPr>
        <p:txBody>
          <a:bodyPr/>
          <a:lstStyle/>
          <a:p>
            <a:pPr marL="0" indent="0">
              <a:buNone/>
            </a:pPr>
            <a:r>
              <a:rPr lang="hu-HU" sz="2800" dirty="0" err="1">
                <a:latin typeface="Times New Roman" panose="02020603050405020304" pitchFamily="18" charset="0"/>
                <a:cs typeface="Times New Roman" panose="02020603050405020304" pitchFamily="18" charset="0"/>
              </a:rPr>
              <a:t>R</a:t>
            </a:r>
            <a:r>
              <a:rPr lang="hu-HU" sz="2800" dirty="0" err="1">
                <a:effectLst/>
                <a:latin typeface="Times New Roman" panose="02020603050405020304" pitchFamily="18" charset="0"/>
                <a:cs typeface="Times New Roman" panose="02020603050405020304" pitchFamily="18" charset="0"/>
              </a:rPr>
              <a:t>esource</a:t>
            </a:r>
            <a:r>
              <a:rPr lang="hu-HU" sz="2800" dirty="0">
                <a:effectLst/>
                <a:latin typeface="Times New Roman" panose="02020603050405020304" pitchFamily="18" charset="0"/>
                <a:cs typeface="Times New Roman" panose="02020603050405020304" pitchFamily="18" charset="0"/>
              </a:rPr>
              <a:t> :</a:t>
            </a:r>
            <a:endParaRPr lang="hu-HU" dirty="0"/>
          </a:p>
        </p:txBody>
      </p:sp>
      <p:pic>
        <p:nvPicPr>
          <p:cNvPr id="8" name="Kép 7">
            <a:extLst>
              <a:ext uri="{FF2B5EF4-FFF2-40B4-BE49-F238E27FC236}">
                <a16:creationId xmlns:a16="http://schemas.microsoft.com/office/drawing/2014/main" id="{9C6B8B7D-0F30-876B-EA9F-723F1A83D97F}"/>
              </a:ext>
            </a:extLst>
          </p:cNvPr>
          <p:cNvPicPr>
            <a:picLocks noChangeAspect="1"/>
          </p:cNvPicPr>
          <p:nvPr/>
        </p:nvPicPr>
        <p:blipFill>
          <a:blip r:embed="rId2"/>
          <a:stretch>
            <a:fillRect/>
          </a:stretch>
        </p:blipFill>
        <p:spPr>
          <a:xfrm>
            <a:off x="1349874" y="1042064"/>
            <a:ext cx="4158251" cy="5233131"/>
          </a:xfrm>
          <a:prstGeom prst="rect">
            <a:avLst/>
          </a:prstGeom>
        </p:spPr>
      </p:pic>
      <p:pic>
        <p:nvPicPr>
          <p:cNvPr id="10" name="Kép 9">
            <a:extLst>
              <a:ext uri="{FF2B5EF4-FFF2-40B4-BE49-F238E27FC236}">
                <a16:creationId xmlns:a16="http://schemas.microsoft.com/office/drawing/2014/main" id="{85122F1C-DF02-8C47-81E0-3D87D12BEE07}"/>
              </a:ext>
            </a:extLst>
          </p:cNvPr>
          <p:cNvPicPr>
            <a:picLocks noChangeAspect="1"/>
          </p:cNvPicPr>
          <p:nvPr/>
        </p:nvPicPr>
        <p:blipFill>
          <a:blip r:embed="rId3"/>
          <a:stretch>
            <a:fillRect/>
          </a:stretch>
        </p:blipFill>
        <p:spPr>
          <a:xfrm>
            <a:off x="6683877" y="1071498"/>
            <a:ext cx="4158251" cy="5256451"/>
          </a:xfrm>
          <a:prstGeom prst="rect">
            <a:avLst/>
          </a:prstGeom>
        </p:spPr>
      </p:pic>
    </p:spTree>
    <p:extLst>
      <p:ext uri="{BB962C8B-B14F-4D97-AF65-F5344CB8AC3E}">
        <p14:creationId xmlns:p14="http://schemas.microsoft.com/office/powerpoint/2010/main" val="342613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menzió">
  <a:themeElements>
    <a:clrScheme name="Dimenzió">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Dimenzió">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menzió">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1848</TotalTime>
  <Words>703</Words>
  <Application>Microsoft Office PowerPoint</Application>
  <PresentationFormat>Szélesvásznú</PresentationFormat>
  <Paragraphs>126</Paragraphs>
  <Slides>36</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36</vt:i4>
      </vt:variant>
    </vt:vector>
  </HeadingPairs>
  <TitlesOfParts>
    <vt:vector size="42" baseType="lpstr">
      <vt:lpstr>Arial</vt:lpstr>
      <vt:lpstr>Calibri</vt:lpstr>
      <vt:lpstr>Times New Roman</vt:lpstr>
      <vt:lpstr>Trebuchet MS</vt:lpstr>
      <vt:lpstr>Wingdings 3</vt:lpstr>
      <vt:lpstr>Dimenzió</vt:lpstr>
      <vt:lpstr>Webshop for home brewing </vt:lpstr>
      <vt:lpstr>The purpose of the application:</vt:lpstr>
      <vt:lpstr>The functions of the application:</vt:lpstr>
      <vt:lpstr>The technical implementation:</vt:lpstr>
      <vt:lpstr>PowerPoint-bemutató</vt:lpstr>
      <vt:lpstr>Models:</vt:lpstr>
      <vt:lpstr>PowerPoint-bemutató</vt:lpstr>
      <vt:lpstr>Controllers :</vt:lpstr>
      <vt:lpstr>PowerPoint-bemutató</vt:lpstr>
      <vt:lpstr>PowerPoint-bemutató</vt:lpstr>
      <vt:lpstr>Frontend: • Components • Pinia store • Pages • Route</vt:lpstr>
      <vt:lpstr>PowerPoint-bemutató</vt:lpstr>
      <vt:lpstr>PowerPoint-bemutató</vt:lpstr>
      <vt:lpstr>PowerPoint-bemutató</vt:lpstr>
      <vt:lpstr>Database ER diagram:</vt:lpstr>
      <vt:lpstr>Assigning tasks, organising teamwork:</vt:lpstr>
      <vt:lpstr>Presentation of tests:</vt:lpstr>
      <vt:lpstr>Register site :</vt:lpstr>
      <vt:lpstr>Login site:</vt:lpstr>
      <vt:lpstr>The operation of the application:</vt:lpstr>
      <vt:lpstr>PowerPoint-bemutató</vt:lpstr>
      <vt:lpstr>PowerPoint-bemutató</vt:lpstr>
      <vt:lpstr>Introduction of the application</vt:lpstr>
      <vt:lpstr>PowerPoint-bemutató</vt:lpstr>
      <vt:lpstr>PowerPoint-bemutató</vt:lpstr>
      <vt:lpstr>PowerPoint-bemutató</vt:lpstr>
      <vt:lpstr>PowerPoint-bemutató</vt:lpstr>
      <vt:lpstr>PowerPoint-bemutató</vt:lpstr>
      <vt:lpstr>PowerPoint-bemutató</vt:lpstr>
      <vt:lpstr>Register site :</vt:lpstr>
      <vt:lpstr>Login site:</vt:lpstr>
      <vt:lpstr>PowerPoint-bemutató</vt:lpstr>
      <vt:lpstr>PowerPoint-bemutató</vt:lpstr>
      <vt:lpstr>PowerPoint-bemutató</vt:lpstr>
      <vt:lpstr>Future Plans:</vt:lpstr>
      <vt:lpstr>Köszönjük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Gergő Lócska</dc:creator>
  <cp:lastModifiedBy>Gergő Lócska</cp:lastModifiedBy>
  <cp:revision>20</cp:revision>
  <dcterms:created xsi:type="dcterms:W3CDTF">2023-06-12T18:23:51Z</dcterms:created>
  <dcterms:modified xsi:type="dcterms:W3CDTF">2023-06-14T20:34:11Z</dcterms:modified>
</cp:coreProperties>
</file>