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3"/>
    <p:sldId id="317" r:id="rId4"/>
    <p:sldId id="318" r:id="rId5"/>
    <p:sldId id="319" r:id="rId6"/>
    <p:sldId id="320" r:id="rId7"/>
    <p:sldId id="321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4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6" r:id="rId26"/>
    <p:sldId id="347" r:id="rId27"/>
    <p:sldId id="348" r:id="rId28"/>
    <p:sldId id="349" r:id="rId29"/>
    <p:sldId id="350" r:id="rId30"/>
    <p:sldId id="351" r:id="rId31"/>
    <p:sldId id="283" r:id="rId32"/>
    <p:sldId id="284" r:id="rId33"/>
    <p:sldId id="285" r:id="rId34"/>
    <p:sldId id="286" r:id="rId35"/>
    <p:sldId id="345" r:id="rId36"/>
    <p:sldId id="342" r:id="rId37"/>
    <p:sldId id="343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7"/>
    <p:restoredTop sz="90929"/>
  </p:normalViewPr>
  <p:slideViewPr>
    <p:cSldViewPr showGuides="1">
      <p:cViewPr varScale="1">
        <p:scale>
          <a:sx n="73" d="100"/>
          <a:sy n="73" d="100"/>
        </p:scale>
        <p:origin x="-7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962"/>
    </p:cViewPr>
  </p:sorterViewPr>
  <p:gridSpacing cx="45006" cy="45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notesMaster" Target="notesMasters/notesMaster1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Espace réservé de l'en-tête 40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sz="1200" dirty="0"/>
          </a:p>
        </p:txBody>
      </p:sp>
      <p:sp>
        <p:nvSpPr>
          <p:cNvPr id="4099" name="Espace réservé de la date 4098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US" sz="1200" dirty="0"/>
          </a:p>
        </p:txBody>
      </p:sp>
      <p:sp>
        <p:nvSpPr>
          <p:cNvPr id="4100" name="Espace réservé de l'image des diapositives 4099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Espace réservé du texte 4100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4102" name="Espace réservé du pied de page 4101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endParaRPr lang="en-US" sz="1200" dirty="0"/>
          </a:p>
        </p:txBody>
      </p:sp>
      <p:sp>
        <p:nvSpPr>
          <p:cNvPr id="4103" name="Espace réservé du numéro de diapositive 4102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FF">
                <a:gamma/>
                <a:tint val="0"/>
                <a:invGamma/>
              </a:srgbClr>
            </a:gs>
            <a:gs pos="100000">
              <a:srgbClr val="99CC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re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7" name="Espace réservé du texte 10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028" name="Espace réservé de la date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fld id="{BB962C8B-B14F-4D97-AF65-F5344CB8AC3E}" type="datetime1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29" name="Espace réservé du pied de page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30" name="Espace réservé du numéro de diapositive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00CC"/>
        </a:buClr>
        <a:buFontTx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Tx/>
        <a:buChar char="–"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lvl="4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lvl="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6pPr>
      <a:lvl7pPr marL="2971800" lvl="6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7pPr>
      <a:lvl8pPr marL="3429000" lvl="7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8pPr>
      <a:lvl9pPr marL="3886200" lvl="8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194" name="Titre 8193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sz="4400" kern="1200" baseline="0">
                <a:latin typeface="Tahoma" panose="020B0604030504040204" pitchFamily="34" charset="0"/>
              </a:rPr>
              <a:t>More SQL</a:t>
            </a:r>
            <a:endParaRPr sz="4400" kern="1200" baseline="0">
              <a:latin typeface="Tahoma" panose="020B0604030504040204" pitchFamily="34" charset="0"/>
            </a:endParaRPr>
          </a:p>
        </p:txBody>
      </p:sp>
      <p:sp>
        <p:nvSpPr>
          <p:cNvPr id="8195" name="Sous-titre 819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p>
            <a:pPr defTabSz="914400">
              <a:buSzTx/>
            </a:pPr>
            <a:r>
              <a:rPr sz="3200" kern="1200" baseline="0">
                <a:latin typeface="Tahoma" panose="020B0604030504040204" pitchFamily="34" charset="0"/>
              </a:rPr>
              <a:t>Extended Relational Algebra</a:t>
            </a:r>
            <a:endParaRPr sz="3200" kern="1200" baseline="0">
              <a:latin typeface="Tahoma" panose="020B0604030504040204" pitchFamily="34" charset="0"/>
            </a:endParaRPr>
          </a:p>
          <a:p>
            <a:pPr defTabSz="914400">
              <a:buSzTx/>
            </a:pPr>
            <a:r>
              <a:rPr sz="3200" kern="1200" baseline="0" err="1">
                <a:latin typeface="Tahoma" panose="020B0604030504040204" pitchFamily="34" charset="0"/>
              </a:rPr>
              <a:t>Outerjoins</a:t>
            </a:r>
            <a:r>
              <a:rPr sz="3200" kern="1200" baseline="0">
                <a:latin typeface="Tahoma" panose="020B0604030504040204" pitchFamily="34" charset="0"/>
              </a:rPr>
              <a:t>, Grouping/Aggregation</a:t>
            </a:r>
            <a:endParaRPr sz="3200" kern="1200" baseline="0">
              <a:latin typeface="Tahoma" panose="020B0604030504040204" pitchFamily="34" charset="0"/>
            </a:endParaRPr>
          </a:p>
          <a:p>
            <a:pPr defTabSz="914400">
              <a:buSzTx/>
            </a:pPr>
            <a:r>
              <a:rPr sz="3200" kern="1200" baseline="0">
                <a:latin typeface="Tahoma" panose="020B0604030504040204" pitchFamily="34" charset="0"/>
              </a:rPr>
              <a:t>Insert/Delete/Update</a:t>
            </a:r>
            <a:endParaRPr sz="3200" kern="1200" baseline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8066" name="Titre 88065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/>
        </p:spPr>
        <p:txBody>
          <a:bodyPr anchor="ctr" anchorCtr="0"/>
          <a:p>
            <a:r>
              <a:t>Applying </a:t>
            </a:r>
            <a:r>
              <a:rPr sz="5400" err="1">
                <a:latin typeface="Lucida Sans Unicode" panose="020B0602030504020204" pitchFamily="34" charset="0"/>
              </a:rPr>
              <a:t>γ</a:t>
            </a:r>
            <a:r>
              <a:rPr b="1" i="1" baseline="-25000" err="1"/>
              <a:t>L</a:t>
            </a:r>
            <a:r>
              <a:t>(R)</a:t>
            </a:r>
          </a:p>
        </p:txBody>
      </p:sp>
      <p:sp>
        <p:nvSpPr>
          <p:cNvPr id="88067" name="Espace réservé du texte 88066"/>
          <p:cNvSpPr>
            <a:spLocks noGrp="1"/>
          </p:cNvSpPr>
          <p:nvPr>
            <p:ph type="body" idx="1"/>
          </p:nvPr>
        </p:nvSpPr>
        <p:spPr>
          <a:xfrm>
            <a:off x="381000" y="1524000"/>
            <a:ext cx="8305800" cy="4876800"/>
          </a:xfrm>
          <a:ln/>
        </p:spPr>
        <p:txBody>
          <a:bodyPr/>
          <a:p>
            <a:pPr marL="609600" indent="-609600"/>
            <a:r>
              <a:t>Group </a:t>
            </a:r>
            <a:r>
              <a:rPr i="1"/>
              <a:t>R</a:t>
            </a:r>
            <a:r>
              <a:t> according to all the grouping attributes on list </a:t>
            </a:r>
            <a:r>
              <a:rPr i="1"/>
              <a:t>L</a:t>
            </a:r>
            <a:r>
              <a:t>.</a:t>
            </a:r>
          </a:p>
          <a:p>
            <a:pPr marL="990600" lvl="1" indent="-533400"/>
            <a:r>
              <a:t>That is: form one group for each distinct list of values for those attributes in </a:t>
            </a:r>
            <a:r>
              <a:rPr i="1"/>
              <a:t>R</a:t>
            </a:r>
            <a:r>
              <a:t>.</a:t>
            </a:r>
          </a:p>
          <a:p>
            <a:pPr marL="609600" indent="-609600"/>
            <a:r>
              <a:t>Within each group, compute AGG(</a:t>
            </a:r>
            <a:r>
              <a:rPr i="1"/>
              <a:t>A</a:t>
            </a:r>
            <a:r>
              <a:t> ) for each aggregation on list </a:t>
            </a:r>
            <a:r>
              <a:rPr i="1"/>
              <a:t>L</a:t>
            </a:r>
            <a:r>
              <a:t>.</a:t>
            </a:r>
          </a:p>
          <a:p>
            <a:pPr marL="609600" indent="-609600"/>
            <a:r>
              <a:t>Result has one</a:t>
            </a:r>
            <a:r>
              <a:rPr err="1"/>
              <a:t> tuple</a:t>
            </a:r>
            <a:r>
              <a:t> for each group: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t>The grouping attributes and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t> Their group’s aggregations.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9090" name="Titre 89089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82000" cy="1143000"/>
          </a:xfrm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Grouping/Aggregation</a:t>
            </a:r>
          </a:p>
        </p:txBody>
      </p:sp>
      <p:sp>
        <p:nvSpPr>
          <p:cNvPr id="89091" name="Zone de texte 89090"/>
          <p:cNvSpPr txBox="1"/>
          <p:nvPr/>
        </p:nvSpPr>
        <p:spPr>
          <a:xfrm>
            <a:off x="898525" y="2166938"/>
            <a:ext cx="3322638" cy="24050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>
                <a:solidFill>
                  <a:srgbClr val="CC00CC"/>
                </a:solidFill>
                <a:latin typeface="Tahoma" panose="020B0604030504040204" pitchFamily="34" charset="0"/>
              </a:rPr>
              <a:t>R =  ( A	B	C )</a:t>
            </a:r>
            <a:endParaRPr>
              <a:solidFill>
                <a:srgbClr val="CC00CC"/>
              </a:solidFill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	1	2	3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	4	5	6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	1	2	5</a:t>
            </a:r>
            <a:endParaRPr>
              <a:latin typeface="Tahoma" panose="020B0604030504040204" pitchFamily="34" charset="0"/>
            </a:endParaRPr>
          </a:p>
          <a:p>
            <a:endParaRPr>
              <a:latin typeface="Tahoma" panose="020B0604030504040204" pitchFamily="34" charset="0"/>
            </a:endParaRPr>
          </a:p>
          <a:p>
            <a:r>
              <a:rPr sz="3200" err="1">
                <a:latin typeface="Lucida Sans Unicode" panose="020B0602030504020204" pitchFamily="34" charset="0"/>
              </a:rPr>
              <a:t>γ</a:t>
            </a:r>
            <a:r>
              <a:rPr i="1" baseline="-25000" err="1">
                <a:latin typeface="Tahoma" panose="020B0604030504040204" pitchFamily="34" charset="0"/>
              </a:rPr>
              <a:t>A</a:t>
            </a:r>
            <a:r>
              <a:rPr baseline="-25000">
                <a:latin typeface="Tahoma" panose="020B0604030504040204" pitchFamily="34" charset="0"/>
              </a:rPr>
              <a:t>,</a:t>
            </a:r>
            <a:r>
              <a:rPr i="1" baseline="-25000">
                <a:latin typeface="Tahoma" panose="020B0604030504040204" pitchFamily="34" charset="0"/>
              </a:rPr>
              <a:t>B</a:t>
            </a:r>
            <a:r>
              <a:rPr baseline="-25000">
                <a:latin typeface="Tahoma" panose="020B0604030504040204" pitchFamily="34" charset="0"/>
              </a:rPr>
              <a:t>,AVG(C)-&gt;X</a:t>
            </a:r>
            <a:r>
              <a:rPr>
                <a:latin typeface="Tahoma" panose="020B0604030504040204" pitchFamily="34" charset="0"/>
              </a:rPr>
              <a:t> (R) = ??</a:t>
            </a:r>
            <a:endParaRPr>
              <a:latin typeface="Tahoma" panose="020B0604030504040204" pitchFamily="34" charset="0"/>
            </a:endParaRPr>
          </a:p>
        </p:txBody>
      </p:sp>
      <p:grpSp>
        <p:nvGrpSpPr>
          <p:cNvPr id="89092" name="Grouper 89091"/>
          <p:cNvGrpSpPr/>
          <p:nvPr/>
        </p:nvGrpSpPr>
        <p:grpSpPr>
          <a:xfrm>
            <a:off x="1828800" y="2209800"/>
            <a:ext cx="2133600" cy="1524000"/>
            <a:chOff x="1152" y="1392"/>
            <a:chExt cx="1344" cy="960"/>
          </a:xfrm>
        </p:grpSpPr>
        <p:sp>
          <p:nvSpPr>
            <p:cNvPr id="89093" name="Rectangle 89092"/>
            <p:cNvSpPr/>
            <p:nvPr/>
          </p:nvSpPr>
          <p:spPr>
            <a:xfrm>
              <a:off x="1152" y="1392"/>
              <a:ext cx="1344" cy="9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89094" name="Connecteur droit 89093"/>
            <p:cNvSpPr/>
            <p:nvPr/>
          </p:nvSpPr>
          <p:spPr>
            <a:xfrm>
              <a:off x="1152" y="1632"/>
              <a:ext cx="13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095" name="Connecteur droit 89094"/>
            <p:cNvSpPr/>
            <p:nvPr/>
          </p:nvSpPr>
          <p:spPr>
            <a:xfrm>
              <a:off x="1584" y="1392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096" name="Connecteur droit 89095"/>
            <p:cNvSpPr/>
            <p:nvPr/>
          </p:nvSpPr>
          <p:spPr>
            <a:xfrm>
              <a:off x="2112" y="1392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9097" name="Grouper 89096"/>
          <p:cNvGrpSpPr/>
          <p:nvPr/>
        </p:nvGrpSpPr>
        <p:grpSpPr>
          <a:xfrm>
            <a:off x="685800" y="4572000"/>
            <a:ext cx="3778250" cy="1947863"/>
            <a:chOff x="614" y="2805"/>
            <a:chExt cx="2380" cy="1227"/>
          </a:xfrm>
        </p:grpSpPr>
        <p:sp>
          <p:nvSpPr>
            <p:cNvPr id="89098" name="Zone de texte 89097"/>
            <p:cNvSpPr txBox="1"/>
            <p:nvPr/>
          </p:nvSpPr>
          <p:spPr>
            <a:xfrm>
              <a:off x="614" y="2805"/>
              <a:ext cx="2380" cy="12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>
                  <a:latin typeface="Tahoma" panose="020B0604030504040204" pitchFamily="34" charset="0"/>
                </a:rPr>
                <a:t>First, group </a:t>
              </a:r>
              <a:r>
                <a:rPr i="1">
                  <a:latin typeface="Tahoma" panose="020B0604030504040204" pitchFamily="34" charset="0"/>
                </a:rPr>
                <a:t>R </a:t>
              </a:r>
              <a:r>
                <a:rPr>
                  <a:latin typeface="Tahoma" panose="020B0604030504040204" pitchFamily="34" charset="0"/>
                </a:rPr>
                <a:t>by </a:t>
              </a:r>
              <a:r>
                <a:rPr i="1">
                  <a:latin typeface="Tahoma" panose="020B0604030504040204" pitchFamily="34" charset="0"/>
                </a:rPr>
                <a:t>A</a:t>
              </a:r>
              <a:r>
                <a:rPr>
                  <a:latin typeface="Tahoma" panose="020B0604030504040204" pitchFamily="34" charset="0"/>
                </a:rPr>
                <a:t> and </a:t>
              </a:r>
              <a:r>
                <a:rPr i="1">
                  <a:latin typeface="Tahoma" panose="020B0604030504040204" pitchFamily="34" charset="0"/>
                </a:rPr>
                <a:t>B </a:t>
              </a:r>
              <a:r>
                <a:rPr>
                  <a:latin typeface="Tahoma" panose="020B0604030504040204" pitchFamily="34" charset="0"/>
                </a:rPr>
                <a:t>:</a:t>
              </a:r>
              <a:endParaRPr>
                <a:latin typeface="Tahoma" panose="020B0604030504040204" pitchFamily="34" charset="0"/>
              </a:endParaRPr>
            </a:p>
            <a:p>
              <a:r>
                <a:rPr>
                  <a:latin typeface="Tahoma" panose="020B0604030504040204" pitchFamily="34" charset="0"/>
                </a:rPr>
                <a:t>	A	B	C</a:t>
              </a:r>
              <a:endParaRPr>
                <a:latin typeface="Tahoma" panose="020B0604030504040204" pitchFamily="34" charset="0"/>
              </a:endParaRPr>
            </a:p>
            <a:p>
              <a:r>
                <a:rPr>
                  <a:latin typeface="Tahoma" panose="020B0604030504040204" pitchFamily="34" charset="0"/>
                </a:rPr>
                <a:t>	</a:t>
              </a:r>
              <a:r>
                <a:rPr>
                  <a:solidFill>
                    <a:srgbClr val="33CC33"/>
                  </a:solidFill>
                  <a:latin typeface="Tahoma" panose="020B0604030504040204" pitchFamily="34" charset="0"/>
                </a:rPr>
                <a:t>1	2	3</a:t>
              </a:r>
              <a:endParaRPr>
                <a:solidFill>
                  <a:srgbClr val="33CC33"/>
                </a:solidFill>
                <a:latin typeface="Tahoma" panose="020B0604030504040204" pitchFamily="34" charset="0"/>
              </a:endParaRPr>
            </a:p>
            <a:p>
              <a:r>
                <a:rPr>
                  <a:solidFill>
                    <a:srgbClr val="33CC33"/>
                  </a:solidFill>
                  <a:latin typeface="Tahoma" panose="020B0604030504040204" pitchFamily="34" charset="0"/>
                </a:rPr>
                <a:t>	1	2	5</a:t>
              </a:r>
              <a:endParaRPr>
                <a:solidFill>
                  <a:srgbClr val="33CC33"/>
                </a:solidFill>
                <a:latin typeface="Tahoma" panose="020B0604030504040204" pitchFamily="34" charset="0"/>
              </a:endParaRPr>
            </a:p>
            <a:p>
              <a:r>
                <a:rPr>
                  <a:latin typeface="Tahoma" panose="020B0604030504040204" pitchFamily="34" charset="0"/>
                </a:rPr>
                <a:t>	</a:t>
              </a:r>
              <a:r>
                <a:rPr>
                  <a:solidFill>
                    <a:srgbClr val="FF0066"/>
                  </a:solidFill>
                  <a:latin typeface="Tahoma" panose="020B0604030504040204" pitchFamily="34" charset="0"/>
                </a:rPr>
                <a:t>4	5	6</a:t>
              </a:r>
              <a:endParaRPr>
                <a:solidFill>
                  <a:srgbClr val="FF0066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89099" name="Grouper 89098"/>
            <p:cNvGrpSpPr/>
            <p:nvPr/>
          </p:nvGrpSpPr>
          <p:grpSpPr>
            <a:xfrm>
              <a:off x="1200" y="3072"/>
              <a:ext cx="1344" cy="960"/>
              <a:chOff x="1152" y="1392"/>
              <a:chExt cx="1344" cy="960"/>
            </a:xfrm>
          </p:grpSpPr>
          <p:sp>
            <p:nvSpPr>
              <p:cNvPr id="89100" name="Rectangle 89099"/>
              <p:cNvSpPr/>
              <p:nvPr/>
            </p:nvSpPr>
            <p:spPr>
              <a:xfrm>
                <a:off x="1152" y="1392"/>
                <a:ext cx="1344" cy="9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fr-FR" altLang="en-US"/>
              </a:p>
            </p:txBody>
          </p:sp>
          <p:sp>
            <p:nvSpPr>
              <p:cNvPr id="89101" name="Connecteur droit 89100"/>
              <p:cNvSpPr/>
              <p:nvPr/>
            </p:nvSpPr>
            <p:spPr>
              <a:xfrm>
                <a:off x="1152" y="1632"/>
                <a:ext cx="13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9102" name="Connecteur droit 89101"/>
              <p:cNvSpPr/>
              <p:nvPr/>
            </p:nvSpPr>
            <p:spPr>
              <a:xfrm>
                <a:off x="1584" y="1392"/>
                <a:ext cx="0" cy="9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9103" name="Connecteur droit 89102"/>
              <p:cNvSpPr/>
              <p:nvPr/>
            </p:nvSpPr>
            <p:spPr>
              <a:xfrm>
                <a:off x="2112" y="1392"/>
                <a:ext cx="0" cy="9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89110" name="Grouper 89109"/>
          <p:cNvGrpSpPr/>
          <p:nvPr/>
        </p:nvGrpSpPr>
        <p:grpSpPr>
          <a:xfrm>
            <a:off x="4876800" y="2590800"/>
            <a:ext cx="2570163" cy="2286000"/>
            <a:chOff x="3072" y="1632"/>
            <a:chExt cx="1619" cy="1440"/>
          </a:xfrm>
        </p:grpSpPr>
        <p:sp>
          <p:nvSpPr>
            <p:cNvPr id="89105" name="Zone de texte 89104"/>
            <p:cNvSpPr txBox="1"/>
            <p:nvPr/>
          </p:nvSpPr>
          <p:spPr>
            <a:xfrm>
              <a:off x="3120" y="1632"/>
              <a:ext cx="1571" cy="14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>
                  <a:latin typeface="Tahoma" panose="020B0604030504040204" pitchFamily="34" charset="0"/>
                </a:rPr>
                <a:t>Then, average </a:t>
              </a:r>
              <a:r>
                <a:rPr i="1">
                  <a:latin typeface="Tahoma" panose="020B0604030504040204" pitchFamily="34" charset="0"/>
                </a:rPr>
                <a:t>C</a:t>
              </a:r>
              <a:r>
                <a:rPr>
                  <a:latin typeface="Tahoma" panose="020B0604030504040204" pitchFamily="34" charset="0"/>
                </a:rPr>
                <a:t> </a:t>
              </a:r>
              <a:endParaRPr>
                <a:latin typeface="Tahoma" panose="020B0604030504040204" pitchFamily="34" charset="0"/>
              </a:endParaRPr>
            </a:p>
            <a:p>
              <a:r>
                <a:rPr>
                  <a:latin typeface="Tahoma" panose="020B0604030504040204" pitchFamily="34" charset="0"/>
                </a:rPr>
                <a:t>within groups:</a:t>
              </a:r>
              <a:endParaRPr>
                <a:latin typeface="Tahoma" panose="020B0604030504040204" pitchFamily="34" charset="0"/>
              </a:endParaRPr>
            </a:p>
            <a:p>
              <a:endParaRPr>
                <a:latin typeface="Tahoma" panose="020B0604030504040204" pitchFamily="34" charset="0"/>
              </a:endParaRPr>
            </a:p>
            <a:p>
              <a:r>
                <a:rPr>
                  <a:latin typeface="Tahoma" panose="020B0604030504040204" pitchFamily="34" charset="0"/>
                </a:rPr>
                <a:t>A	B	X</a:t>
              </a:r>
              <a:endParaRPr>
                <a:latin typeface="Tahoma" panose="020B0604030504040204" pitchFamily="34" charset="0"/>
              </a:endParaRPr>
            </a:p>
            <a:p>
              <a:r>
                <a:rPr>
                  <a:solidFill>
                    <a:srgbClr val="33CC33"/>
                  </a:solidFill>
                  <a:latin typeface="Tahoma" panose="020B0604030504040204" pitchFamily="34" charset="0"/>
                </a:rPr>
                <a:t>1	2	4</a:t>
              </a:r>
              <a:endParaRPr>
                <a:solidFill>
                  <a:srgbClr val="33CC33"/>
                </a:solidFill>
                <a:latin typeface="Tahoma" panose="020B0604030504040204" pitchFamily="34" charset="0"/>
              </a:endParaRPr>
            </a:p>
            <a:p>
              <a:r>
                <a:rPr>
                  <a:solidFill>
                    <a:srgbClr val="FF0066"/>
                  </a:solidFill>
                  <a:latin typeface="Tahoma" panose="020B0604030504040204" pitchFamily="34" charset="0"/>
                </a:rPr>
                <a:t>4	5	6</a:t>
              </a:r>
              <a:endParaRPr>
                <a:solidFill>
                  <a:srgbClr val="FF0066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9106" name="Rectangle 89105"/>
            <p:cNvSpPr/>
            <p:nvPr/>
          </p:nvSpPr>
          <p:spPr>
            <a:xfrm>
              <a:off x="3079" y="2352"/>
              <a:ext cx="1481" cy="7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89107" name="Connecteur droit 89106"/>
            <p:cNvSpPr/>
            <p:nvPr/>
          </p:nvSpPr>
          <p:spPr>
            <a:xfrm flipV="1">
              <a:off x="3072" y="2592"/>
              <a:ext cx="14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08" name="Connecteur droit 89107"/>
            <p:cNvSpPr/>
            <p:nvPr/>
          </p:nvSpPr>
          <p:spPr>
            <a:xfrm flipH="1">
              <a:off x="3489" y="2352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9109" name="Connecteur droit 89108"/>
            <p:cNvSpPr/>
            <p:nvPr/>
          </p:nvSpPr>
          <p:spPr>
            <a:xfrm flipH="1">
              <a:off x="4128" y="2352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0114" name="Titre 9011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err="1"/>
              <a:t>Outerjoin</a:t>
            </a:r>
          </a:p>
        </p:txBody>
      </p:sp>
      <p:sp>
        <p:nvSpPr>
          <p:cNvPr id="90115" name="Espace réservé du texte 90114"/>
          <p:cNvSpPr>
            <a:spLocks noGrp="1"/>
          </p:cNvSpPr>
          <p:nvPr>
            <p:ph type="body" idx="1"/>
          </p:nvPr>
        </p:nvSpPr>
        <p:spPr>
          <a:xfrm>
            <a:off x="381000" y="1981200"/>
            <a:ext cx="8305800" cy="4191000"/>
          </a:xfrm>
          <a:ln/>
        </p:spPr>
        <p:txBody>
          <a:bodyPr/>
          <a:p>
            <a:r>
              <a:t>Suppose we join </a:t>
            </a:r>
            <a:r>
              <a:rPr i="1"/>
              <a:t>R</a:t>
            </a:r>
            <a:r>
              <a:t> </a:t>
            </a:r>
            <a:r>
              <a:rPr sz="4000">
                <a:latin typeface="Lucida Sans Unicode" panose="020B0602030504020204" pitchFamily="34" charset="0"/>
              </a:rPr>
              <a:t>⋈</a:t>
            </a:r>
            <a:r>
              <a:rPr i="1" baseline="-25000"/>
              <a:t>C</a:t>
            </a:r>
            <a:r>
              <a:rPr i="1"/>
              <a:t> S</a:t>
            </a:r>
            <a:r>
              <a:t>.</a:t>
            </a:r>
          </a:p>
          <a:p>
            <a:r>
              <a:t>A </a:t>
            </a:r>
            <a:r>
              <a:rPr err="1"/>
              <a:t>tuple </a:t>
            </a:r>
            <a:r>
              <a:t>of </a:t>
            </a:r>
            <a:r>
              <a:rPr i="1"/>
              <a:t>R</a:t>
            </a:r>
            <a:r>
              <a:t>  that has no </a:t>
            </a:r>
            <a:r>
              <a:rPr err="1"/>
              <a:t>tuple </a:t>
            </a:r>
            <a:r>
              <a:t>of </a:t>
            </a:r>
            <a:r>
              <a:rPr i="1"/>
              <a:t>S </a:t>
            </a:r>
            <a:r>
              <a:t> with which it joins is said to be </a:t>
            </a:r>
            <a:r>
              <a:rPr i="1">
                <a:solidFill>
                  <a:srgbClr val="FF0066"/>
                </a:solidFill>
              </a:rPr>
              <a:t>dangling</a:t>
            </a:r>
            <a:r>
              <a:t>.</a:t>
            </a:r>
          </a:p>
          <a:p>
            <a:pPr lvl="1"/>
            <a:r>
              <a:t>Similarly for a </a:t>
            </a:r>
            <a:r>
              <a:rPr err="1"/>
              <a:t>tuple </a:t>
            </a:r>
            <a:r>
              <a:t>of </a:t>
            </a:r>
            <a:r>
              <a:rPr i="1"/>
              <a:t>S</a:t>
            </a:r>
            <a:r>
              <a:t>.</a:t>
            </a:r>
          </a:p>
          <a:p>
            <a:r>
              <a:rPr err="1"/>
              <a:t>Outerjoin</a:t>
            </a:r>
            <a:r>
              <a:t> preserves dangling </a:t>
            </a:r>
            <a:r>
              <a:rPr err="1"/>
              <a:t>tuples </a:t>
            </a:r>
            <a:r>
              <a:t>by padding them NULL.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1138" name="Titre 9113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</a:t>
            </a:r>
            <a:r>
              <a:rPr err="1"/>
              <a:t>Outerjoin</a:t>
            </a:r>
          </a:p>
        </p:txBody>
      </p:sp>
      <p:sp>
        <p:nvSpPr>
          <p:cNvPr id="91139" name="Zone de texte 91138"/>
          <p:cNvSpPr txBox="1"/>
          <p:nvPr/>
        </p:nvSpPr>
        <p:spPr>
          <a:xfrm>
            <a:off x="1431925" y="2243138"/>
            <a:ext cx="6432550" cy="22828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>
                <a:solidFill>
                  <a:srgbClr val="CC00CC"/>
                </a:solidFill>
                <a:latin typeface="Tahoma" panose="020B0604030504040204" pitchFamily="34" charset="0"/>
              </a:rPr>
              <a:t>R =  ( A	B )		S =  ( B	C )</a:t>
            </a:r>
            <a:endParaRPr>
              <a:solidFill>
                <a:srgbClr val="CC00CC"/>
              </a:solidFill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	1	2			2	3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	4	5			6	7</a:t>
            </a:r>
            <a:endParaRPr>
              <a:latin typeface="Tahoma" panose="020B0604030504040204" pitchFamily="34" charset="0"/>
            </a:endParaRPr>
          </a:p>
          <a:p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(1,2) joins with (2,3), but the other two </a:t>
            </a:r>
            <a:r>
              <a:rPr err="1">
                <a:latin typeface="Tahoma" panose="020B0604030504040204" pitchFamily="34" charset="0"/>
              </a:rPr>
              <a:t>tuples</a:t>
            </a:r>
            <a:endParaRPr err="1"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are dangling.</a:t>
            </a:r>
            <a:endParaRPr>
              <a:latin typeface="Tahoma" panose="020B0604030504040204" pitchFamily="34" charset="0"/>
            </a:endParaRPr>
          </a:p>
        </p:txBody>
      </p:sp>
      <p:grpSp>
        <p:nvGrpSpPr>
          <p:cNvPr id="91140" name="Grouper 91139"/>
          <p:cNvGrpSpPr/>
          <p:nvPr/>
        </p:nvGrpSpPr>
        <p:grpSpPr>
          <a:xfrm>
            <a:off x="2362200" y="2286000"/>
            <a:ext cx="1219200" cy="1143000"/>
            <a:chOff x="1488" y="1440"/>
            <a:chExt cx="768" cy="720"/>
          </a:xfrm>
        </p:grpSpPr>
        <p:sp>
          <p:nvSpPr>
            <p:cNvPr id="91141" name="Rectangle 91140"/>
            <p:cNvSpPr/>
            <p:nvPr/>
          </p:nvSpPr>
          <p:spPr>
            <a:xfrm>
              <a:off x="1488" y="1440"/>
              <a:ext cx="768" cy="7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91142" name="Connecteur droit 91141"/>
            <p:cNvSpPr/>
            <p:nvPr/>
          </p:nvSpPr>
          <p:spPr>
            <a:xfrm>
              <a:off x="1488" y="1680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143" name="Connecteur droit 91142"/>
            <p:cNvSpPr/>
            <p:nvPr/>
          </p:nvSpPr>
          <p:spPr>
            <a:xfrm>
              <a:off x="1872" y="144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1144" name="Grouper 91143"/>
          <p:cNvGrpSpPr/>
          <p:nvPr/>
        </p:nvGrpSpPr>
        <p:grpSpPr>
          <a:xfrm>
            <a:off x="6019800" y="2286000"/>
            <a:ext cx="1219200" cy="1143000"/>
            <a:chOff x="1488" y="1440"/>
            <a:chExt cx="768" cy="720"/>
          </a:xfrm>
        </p:grpSpPr>
        <p:sp>
          <p:nvSpPr>
            <p:cNvPr id="91145" name="Rectangle 91144"/>
            <p:cNvSpPr/>
            <p:nvPr/>
          </p:nvSpPr>
          <p:spPr>
            <a:xfrm>
              <a:off x="1488" y="1440"/>
              <a:ext cx="768" cy="7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91146" name="Connecteur droit 91145"/>
            <p:cNvSpPr/>
            <p:nvPr/>
          </p:nvSpPr>
          <p:spPr>
            <a:xfrm>
              <a:off x="1488" y="1680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147" name="Connecteur droit 91146"/>
            <p:cNvSpPr/>
            <p:nvPr/>
          </p:nvSpPr>
          <p:spPr>
            <a:xfrm>
              <a:off x="1872" y="144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1148" name="Grouper 91147"/>
          <p:cNvGrpSpPr/>
          <p:nvPr/>
        </p:nvGrpSpPr>
        <p:grpSpPr>
          <a:xfrm>
            <a:off x="1508125" y="4605338"/>
            <a:ext cx="5464175" cy="1566862"/>
            <a:chOff x="950" y="2901"/>
            <a:chExt cx="3442" cy="987"/>
          </a:xfrm>
        </p:grpSpPr>
        <p:sp>
          <p:nvSpPr>
            <p:cNvPr id="91149" name="Zone de texte 91148"/>
            <p:cNvSpPr txBox="1"/>
            <p:nvPr/>
          </p:nvSpPr>
          <p:spPr>
            <a:xfrm>
              <a:off x="950" y="2901"/>
              <a:ext cx="3442" cy="9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>
                  <a:latin typeface="Tahoma" panose="020B0604030504040204" pitchFamily="34" charset="0"/>
                </a:rPr>
                <a:t>R OUTERJOIN S =	</a:t>
              </a:r>
              <a:r>
                <a:rPr>
                  <a:solidFill>
                    <a:srgbClr val="CC00CC"/>
                  </a:solidFill>
                  <a:latin typeface="Tahoma" panose="020B0604030504040204" pitchFamily="34" charset="0"/>
                </a:rPr>
                <a:t>A	B	C</a:t>
              </a:r>
              <a:endParaRPr>
                <a:solidFill>
                  <a:srgbClr val="CC00CC"/>
                </a:solidFill>
                <a:latin typeface="Tahoma" panose="020B0604030504040204" pitchFamily="34" charset="0"/>
              </a:endParaRPr>
            </a:p>
            <a:p>
              <a:r>
                <a:rPr>
                  <a:latin typeface="Tahoma" panose="020B0604030504040204" pitchFamily="34" charset="0"/>
                </a:rPr>
                <a:t>			1	2	3</a:t>
              </a:r>
              <a:endParaRPr>
                <a:latin typeface="Tahoma" panose="020B0604030504040204" pitchFamily="34" charset="0"/>
              </a:endParaRPr>
            </a:p>
            <a:p>
              <a:r>
                <a:rPr>
                  <a:latin typeface="Tahoma" panose="020B0604030504040204" pitchFamily="34" charset="0"/>
                </a:rPr>
                <a:t>			4	5	NULL</a:t>
              </a:r>
              <a:endParaRPr>
                <a:latin typeface="Tahoma" panose="020B0604030504040204" pitchFamily="34" charset="0"/>
              </a:endParaRPr>
            </a:p>
            <a:p>
              <a:r>
                <a:rPr>
                  <a:latin typeface="Tahoma" panose="020B0604030504040204" pitchFamily="34" charset="0"/>
                </a:rPr>
                <a:t>			NULL	6	7</a:t>
              </a:r>
              <a:endParaRPr>
                <a:latin typeface="Tahoma" panose="020B0604030504040204" pitchFamily="34" charset="0"/>
              </a:endParaRPr>
            </a:p>
          </p:txBody>
        </p:sp>
        <p:sp>
          <p:nvSpPr>
            <p:cNvPr id="91150" name="Rectangle 91149"/>
            <p:cNvSpPr/>
            <p:nvPr/>
          </p:nvSpPr>
          <p:spPr>
            <a:xfrm>
              <a:off x="2688" y="2928"/>
              <a:ext cx="1680" cy="9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91151" name="Connecteur droit 91150"/>
            <p:cNvSpPr/>
            <p:nvPr/>
          </p:nvSpPr>
          <p:spPr>
            <a:xfrm>
              <a:off x="2688" y="3168"/>
              <a:ext cx="16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152" name="Connecteur droit 91151"/>
            <p:cNvSpPr/>
            <p:nvPr/>
          </p:nvSpPr>
          <p:spPr>
            <a:xfrm>
              <a:off x="3216" y="2928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153" name="Connecteur droit 91152"/>
            <p:cNvSpPr/>
            <p:nvPr/>
          </p:nvSpPr>
          <p:spPr>
            <a:xfrm>
              <a:off x="3696" y="2928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1378" name="Titre 101377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sz="4400" kern="1200" baseline="0">
                <a:latin typeface="Tahoma" panose="020B0604030504040204" pitchFamily="34" charset="0"/>
              </a:rPr>
              <a:t>Now --- Back to SQL</a:t>
            </a:r>
            <a:endParaRPr sz="4400" kern="1200" baseline="0">
              <a:latin typeface="Tahoma" panose="020B0604030504040204" pitchFamily="34" charset="0"/>
            </a:endParaRPr>
          </a:p>
        </p:txBody>
      </p:sp>
      <p:sp>
        <p:nvSpPr>
          <p:cNvPr id="101379" name="Sous-titre 10137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p>
            <a:pPr defTabSz="914400">
              <a:buSzTx/>
            </a:pPr>
            <a:r>
              <a:rPr sz="3200" kern="1200" baseline="0">
                <a:latin typeface="Tahoma" panose="020B0604030504040204" pitchFamily="34" charset="0"/>
              </a:rPr>
              <a:t>Each Operation Has a SQL Equivalent</a:t>
            </a:r>
            <a:endParaRPr sz="3200" kern="1200" baseline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2162" name="Titre 9216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err="1"/>
              <a:t>Outerjoins</a:t>
            </a:r>
          </a:p>
        </p:txBody>
      </p:sp>
      <p:sp>
        <p:nvSpPr>
          <p:cNvPr id="92163" name="Espace réservé du texte 9216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001000" cy="4114800"/>
          </a:xfrm>
          <a:ln/>
        </p:spPr>
        <p:txBody>
          <a:bodyPr/>
          <a:p>
            <a:pPr marL="609600" indent="-609600">
              <a:lnSpc>
                <a:spcPct val="90000"/>
              </a:lnSpc>
            </a:pPr>
            <a:r>
              <a:t>R OUTER JOIN S is the core of an </a:t>
            </a:r>
            <a:r>
              <a:rPr err="1"/>
              <a:t>outerjoin </a:t>
            </a:r>
            <a:r>
              <a:t>expression.  It is modified by: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t>Optional NATURAL in front of OUTER.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t>Optional ON &lt;condition&gt; after JOIN.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AutoNum type="arabicPeriod"/>
            </a:pPr>
            <a:r>
              <a:t>Optional LEFT, RIGHT, or FULL before OUTER.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Char char="u"/>
            </a:pPr>
            <a:r>
              <a:t>LEFT = pad dangling </a:t>
            </a:r>
            <a:r>
              <a:rPr err="1"/>
              <a:t>tuples </a:t>
            </a:r>
            <a:r>
              <a:t>of R only.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Char char="u"/>
            </a:pPr>
            <a:r>
              <a:t>RIGHT = pad dangling </a:t>
            </a:r>
            <a:r>
              <a:rPr err="1"/>
              <a:t>tuples </a:t>
            </a:r>
            <a:r>
              <a:t>of S only.</a:t>
            </a:r>
          </a:p>
          <a:p>
            <a:pPr marL="1371600" lvl="2" indent="-457200">
              <a:lnSpc>
                <a:spcPct val="90000"/>
              </a:lnSpc>
              <a:buFont typeface="Monotype Sorts" pitchFamily="2" charset="2"/>
              <a:buChar char="u"/>
            </a:pPr>
            <a:r>
              <a:t>FULL = pad both; this choice is the default.</a:t>
            </a:r>
          </a:p>
        </p:txBody>
      </p:sp>
      <p:grpSp>
        <p:nvGrpSpPr>
          <p:cNvPr id="92168" name="Grouper 92167"/>
          <p:cNvGrpSpPr/>
          <p:nvPr/>
        </p:nvGrpSpPr>
        <p:grpSpPr>
          <a:xfrm>
            <a:off x="7315200" y="3124200"/>
            <a:ext cx="1611313" cy="2193925"/>
            <a:chOff x="4608" y="1968"/>
            <a:chExt cx="1015" cy="1382"/>
          </a:xfrm>
        </p:grpSpPr>
        <p:sp>
          <p:nvSpPr>
            <p:cNvPr id="92165" name="Zone de texte 92164"/>
            <p:cNvSpPr txBox="1"/>
            <p:nvPr/>
          </p:nvSpPr>
          <p:spPr>
            <a:xfrm>
              <a:off x="4752" y="2832"/>
              <a:ext cx="871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>
                  <a:latin typeface="Tahoma" panose="020B0604030504040204" pitchFamily="34" charset="0"/>
                </a:rPr>
                <a:t>Only one</a:t>
              </a:r>
              <a:endParaRPr>
                <a:latin typeface="Tahoma" panose="020B0604030504040204" pitchFamily="34" charset="0"/>
              </a:endParaRPr>
            </a:p>
            <a:p>
              <a:r>
                <a:rPr>
                  <a:latin typeface="Tahoma" panose="020B0604030504040204" pitchFamily="34" charset="0"/>
                </a:rPr>
                <a:t>of these</a:t>
              </a:r>
              <a:endParaRPr>
                <a:latin typeface="Tahoma" panose="020B0604030504040204" pitchFamily="34" charset="0"/>
              </a:endParaRPr>
            </a:p>
          </p:txBody>
        </p:sp>
        <p:sp>
          <p:nvSpPr>
            <p:cNvPr id="92166" name="Connecteur droit 92165"/>
            <p:cNvSpPr/>
            <p:nvPr/>
          </p:nvSpPr>
          <p:spPr>
            <a:xfrm flipH="1" flipV="1">
              <a:off x="4608" y="2304"/>
              <a:ext cx="384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167" name="Connecteur droit 92166"/>
            <p:cNvSpPr/>
            <p:nvPr/>
          </p:nvSpPr>
          <p:spPr>
            <a:xfrm flipH="1" flipV="1">
              <a:off x="4656" y="1968"/>
              <a:ext cx="480" cy="8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3186" name="Titre 9318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Aggregations</a:t>
            </a:r>
          </a:p>
        </p:txBody>
      </p:sp>
      <p:sp>
        <p:nvSpPr>
          <p:cNvPr id="93187" name="Espace réservé du texte 931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SUM, AVG, COUNT, MIN, and MAX can be applied to a column in a SELECT clause to produce that aggregation on the column.</a:t>
            </a:r>
          </a:p>
          <a:p>
            <a:r>
              <a:t>Also, COUNT(*) counts the number of </a:t>
            </a:r>
            <a:r>
              <a:rPr err="1"/>
              <a:t>tuples</a:t>
            </a:r>
            <a: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4210" name="Titre 9420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Aggregation</a:t>
            </a:r>
          </a:p>
        </p:txBody>
      </p:sp>
      <p:sp>
        <p:nvSpPr>
          <p:cNvPr id="94211" name="Espace réservé du texte 942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From </a:t>
            </a:r>
            <a:r>
              <a:rPr>
                <a:solidFill>
                  <a:srgbClr val="CC00CC"/>
                </a:solidFill>
              </a:rPr>
              <a:t>Sells(bar, beer, price)</a:t>
            </a:r>
            <a:r>
              <a:t>, find the average price of Bud:</a:t>
            </a:r>
          </a:p>
          <a:p>
            <a:pPr>
              <a:buNone/>
            </a:pPr>
            <a:r>
              <a:t>		</a:t>
            </a:r>
            <a:r>
              <a:rPr>
                <a:latin typeface="Courier New" panose="02070309020205020404" pitchFamily="49" charset="0"/>
              </a:rPr>
              <a:t>SELECT AVG(price)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FROM Sells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WHERE beer = ’Bud’;</a:t>
            </a:r>
            <a:endParaRPr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5234" name="Titre 952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Eliminating Duplicates in an Aggregation</a:t>
            </a:r>
          </a:p>
        </p:txBody>
      </p:sp>
      <p:sp>
        <p:nvSpPr>
          <p:cNvPr id="95235" name="Espace réservé du texte 95234"/>
          <p:cNvSpPr>
            <a:spLocks noGrp="1"/>
          </p:cNvSpPr>
          <p:nvPr>
            <p:ph type="body" idx="1"/>
          </p:nvPr>
        </p:nvSpPr>
        <p:spPr>
          <a:xfrm>
            <a:off x="685800" y="2590800"/>
            <a:ext cx="8077200" cy="3886200"/>
          </a:xfrm>
          <a:ln/>
        </p:spPr>
        <p:txBody>
          <a:bodyPr/>
          <a:p>
            <a:r>
              <a:t>Use DISTINCT inside an aggregation.</a:t>
            </a:r>
          </a:p>
          <a:p>
            <a:r>
              <a:rPr>
                <a:solidFill>
                  <a:srgbClr val="33CC33"/>
                </a:solidFill>
              </a:rPr>
              <a:t>Example</a:t>
            </a:r>
            <a:r>
              <a:t>: find the number of </a:t>
            </a:r>
            <a:r>
              <a:rPr i="1"/>
              <a:t>different</a:t>
            </a:r>
            <a:r>
              <a:t> prices charged for Bud:</a:t>
            </a:r>
          </a:p>
          <a:p>
            <a:pPr>
              <a:buNone/>
            </a:pPr>
            <a:r>
              <a:t>		</a:t>
            </a:r>
            <a:r>
              <a:rPr>
                <a:latin typeface="Courier New" panose="02070309020205020404" pitchFamily="49" charset="0"/>
              </a:rPr>
              <a:t>SELECT COUNT(DISTINCT price)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FROM Sells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WHERE beer = ’Bud’;</a:t>
            </a:r>
            <a:endParaRPr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6258" name="Titre 9625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err="1"/>
              <a:t>NULL’s </a:t>
            </a:r>
            <a:r>
              <a:t>Ignored in Aggregation</a:t>
            </a:r>
          </a:p>
        </p:txBody>
      </p:sp>
      <p:sp>
        <p:nvSpPr>
          <p:cNvPr id="96259" name="Espace réservé du texte 962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NULL never contributes to a sum, average, or count, and can never be the minimum or maximum of a column.</a:t>
            </a:r>
          </a:p>
          <a:p>
            <a:r>
              <a:t>But if there are no non-NULL values in a column, then the result of the aggregation is NULL.</a:t>
            </a:r>
          </a:p>
          <a:p>
            <a:pPr lvl="1"/>
            <a:r>
              <a:rPr>
                <a:solidFill>
                  <a:srgbClr val="3366FF"/>
                </a:solidFill>
              </a:rPr>
              <a:t>Exception</a:t>
            </a:r>
            <a:r>
              <a:t>: COUNT of an empty set is 0.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7826" name="Titre 7782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The Extended Algebra</a:t>
            </a:r>
          </a:p>
        </p:txBody>
      </p:sp>
      <p:sp>
        <p:nvSpPr>
          <p:cNvPr id="77827" name="Espace réservé du texte 77826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  <a:ln/>
        </p:spPr>
        <p:txBody>
          <a:bodyPr/>
          <a:p>
            <a:pPr marL="609600" indent="-609600">
              <a:buNone/>
            </a:pPr>
            <a:r>
              <a:rPr sz="4000">
                <a:latin typeface="Lucida Sans Unicode" panose="020B0602030504020204" pitchFamily="34" charset="0"/>
              </a:rPr>
              <a:t>δ</a:t>
            </a:r>
            <a:r>
              <a:t> = eliminate duplicates from bags.</a:t>
            </a:r>
          </a:p>
          <a:p>
            <a:pPr marL="609600" indent="-609600">
              <a:buNone/>
            </a:pPr>
            <a:r>
              <a:rPr sz="4000">
                <a:latin typeface="Lucida Sans Unicode" panose="020B0602030504020204" pitchFamily="34" charset="0"/>
              </a:rPr>
              <a:t>τ</a:t>
            </a:r>
            <a:r>
              <a:t> = sort </a:t>
            </a:r>
            <a:r>
              <a:rPr err="1"/>
              <a:t>tuples</a:t>
            </a:r>
            <a:r>
              <a:t>.</a:t>
            </a:r>
          </a:p>
          <a:p>
            <a:pPr marL="609600" indent="-609600">
              <a:buNone/>
            </a:pPr>
            <a:r>
              <a:rPr sz="4000">
                <a:latin typeface="Lucida Sans Unicode" panose="020B0602030504020204" pitchFamily="34" charset="0"/>
              </a:rPr>
              <a:t>γ</a:t>
            </a:r>
            <a:r>
              <a:t> = grouping and aggregation.</a:t>
            </a:r>
          </a:p>
          <a:p>
            <a:pPr marL="609600" indent="-609600">
              <a:buNone/>
            </a:pPr>
            <a:r>
              <a:rPr i="1" err="1">
                <a:solidFill>
                  <a:srgbClr val="33CC33"/>
                </a:solidFill>
              </a:rPr>
              <a:t>Outerjoin</a:t>
            </a:r>
            <a:r>
              <a:rPr>
                <a:solidFill>
                  <a:srgbClr val="33CC33"/>
                </a:solidFill>
              </a:rPr>
              <a:t> </a:t>
            </a:r>
            <a:r>
              <a:t>: avoids “</a:t>
            </a:r>
            <a:r>
              <a:rPr>
                <a:solidFill>
                  <a:srgbClr val="FF0066"/>
                </a:solidFill>
              </a:rPr>
              <a:t>dangling </a:t>
            </a:r>
            <a:r>
              <a:rPr err="1">
                <a:solidFill>
                  <a:srgbClr val="FF0066"/>
                </a:solidFill>
              </a:rPr>
              <a:t>tuples</a:t>
            </a:r>
            <a:r>
              <a:t>” = </a:t>
            </a:r>
            <a:r>
              <a:rPr err="1"/>
              <a:t>tuples </a:t>
            </a:r>
            <a:r>
              <a:t>that do not join with anything.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7282" name="Titre 9728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Effect of </a:t>
            </a:r>
            <a:r>
              <a:rPr err="1"/>
              <a:t>NULL’s</a:t>
            </a:r>
          </a:p>
        </p:txBody>
      </p:sp>
      <p:sp>
        <p:nvSpPr>
          <p:cNvPr id="97283" name="Espace réservé du texte 972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t>SELECT count(*)</a:t>
            </a:r>
          </a:p>
          <a:p>
            <a:pPr>
              <a:buNone/>
            </a:pPr>
            <a:r>
              <a:t>FROM Sells</a:t>
            </a:r>
          </a:p>
          <a:p>
            <a:pPr>
              <a:buNone/>
            </a:pPr>
            <a:r>
              <a:t>WHERE beer = ’Bud’;</a:t>
            </a:r>
          </a:p>
          <a:p>
            <a:pPr>
              <a:buNone/>
            </a:pPr>
          </a:p>
          <a:p>
            <a:pPr>
              <a:buNone/>
            </a:pPr>
            <a:r>
              <a:t>SELECT count(price)</a:t>
            </a:r>
          </a:p>
          <a:p>
            <a:pPr>
              <a:buNone/>
            </a:pPr>
            <a:r>
              <a:t>FROM Sells</a:t>
            </a:r>
          </a:p>
          <a:p>
            <a:pPr>
              <a:buNone/>
            </a:pPr>
            <a:r>
              <a:t>WHERE beer = ’Bud’;</a:t>
            </a:r>
          </a:p>
        </p:txBody>
      </p:sp>
      <p:grpSp>
        <p:nvGrpSpPr>
          <p:cNvPr id="97284" name="Grouper 97283"/>
          <p:cNvGrpSpPr/>
          <p:nvPr/>
        </p:nvGrpSpPr>
        <p:grpSpPr>
          <a:xfrm>
            <a:off x="685800" y="2057400"/>
            <a:ext cx="7491413" cy="1752600"/>
            <a:chOff x="432" y="1296"/>
            <a:chExt cx="4719" cy="1104"/>
          </a:xfrm>
        </p:grpSpPr>
        <p:sp>
          <p:nvSpPr>
            <p:cNvPr id="97285" name="Rectangle 97284"/>
            <p:cNvSpPr/>
            <p:nvPr/>
          </p:nvSpPr>
          <p:spPr>
            <a:xfrm>
              <a:off x="432" y="1296"/>
              <a:ext cx="2544" cy="1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97286" name="Zone de texte 97285"/>
            <p:cNvSpPr txBox="1"/>
            <p:nvPr/>
          </p:nvSpPr>
          <p:spPr>
            <a:xfrm>
              <a:off x="3638" y="1396"/>
              <a:ext cx="1513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sz="2000">
                  <a:latin typeface="Tahoma" panose="020B0604030504040204" pitchFamily="34" charset="0"/>
                </a:rPr>
                <a:t>The number of bars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that sell Bud.</a:t>
              </a:r>
              <a:endParaRPr sz="2000">
                <a:latin typeface="Tahoma" panose="020B0604030504040204" pitchFamily="34" charset="0"/>
              </a:endParaRPr>
            </a:p>
          </p:txBody>
        </p:sp>
        <p:sp>
          <p:nvSpPr>
            <p:cNvPr id="97287" name="Connecteur droit 97286"/>
            <p:cNvSpPr/>
            <p:nvPr/>
          </p:nvSpPr>
          <p:spPr>
            <a:xfrm flipH="1">
              <a:off x="2976" y="1632"/>
              <a:ext cx="624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7288" name="Grouper 97287"/>
          <p:cNvGrpSpPr/>
          <p:nvPr/>
        </p:nvGrpSpPr>
        <p:grpSpPr>
          <a:xfrm>
            <a:off x="685800" y="4343400"/>
            <a:ext cx="7567613" cy="1752600"/>
            <a:chOff x="432" y="2736"/>
            <a:chExt cx="4767" cy="1104"/>
          </a:xfrm>
        </p:grpSpPr>
        <p:sp>
          <p:nvSpPr>
            <p:cNvPr id="97289" name="Rectangle 97288"/>
            <p:cNvSpPr/>
            <p:nvPr/>
          </p:nvSpPr>
          <p:spPr>
            <a:xfrm>
              <a:off x="432" y="2736"/>
              <a:ext cx="2544" cy="1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97290" name="Zone de texte 97289"/>
            <p:cNvSpPr txBox="1"/>
            <p:nvPr/>
          </p:nvSpPr>
          <p:spPr>
            <a:xfrm>
              <a:off x="3686" y="2788"/>
              <a:ext cx="1513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sz="2000">
                  <a:latin typeface="Tahoma" panose="020B0604030504040204" pitchFamily="34" charset="0"/>
                </a:rPr>
                <a:t>The number of bars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that sell Bud at a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known price.</a:t>
              </a:r>
              <a:endParaRPr sz="2000">
                <a:latin typeface="Tahoma" panose="020B0604030504040204" pitchFamily="34" charset="0"/>
              </a:endParaRPr>
            </a:p>
          </p:txBody>
        </p:sp>
        <p:sp>
          <p:nvSpPr>
            <p:cNvPr id="97291" name="Connecteur droit 97290"/>
            <p:cNvSpPr/>
            <p:nvPr/>
          </p:nvSpPr>
          <p:spPr>
            <a:xfrm flipH="1">
              <a:off x="2976" y="3072"/>
              <a:ext cx="67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8306" name="Titre 9830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Grouping</a:t>
            </a:r>
          </a:p>
        </p:txBody>
      </p:sp>
      <p:sp>
        <p:nvSpPr>
          <p:cNvPr id="98307" name="Espace réservé du texte 9830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We may follow a SELECT-FROM-WHERE expression by GROUP BY and a list of attributes.</a:t>
            </a:r>
          </a:p>
          <a:p>
            <a:r>
              <a:t>The relation that results from the SELECT-FROM-WHERE is grouped according to the values of all those attributes, and any aggregation is applied only within each group.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9330" name="Titre 9932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Grouping</a:t>
            </a:r>
          </a:p>
        </p:txBody>
      </p:sp>
      <p:sp>
        <p:nvSpPr>
          <p:cNvPr id="99331" name="Espace réservé du texte 9933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From </a:t>
            </a:r>
            <a:r>
              <a:rPr>
                <a:solidFill>
                  <a:srgbClr val="CC00CC"/>
                </a:solidFill>
              </a:rPr>
              <a:t>Sells(bar, beer, price)</a:t>
            </a:r>
            <a:r>
              <a:t>, find the average price for each beer:</a:t>
            </a:r>
          </a:p>
          <a:p>
            <a:pPr>
              <a:buNone/>
            </a:pPr>
            <a:r>
              <a:t>		</a:t>
            </a:r>
            <a:r>
              <a:rPr>
                <a:latin typeface="Courier New" panose="02070309020205020404" pitchFamily="49" charset="0"/>
              </a:rPr>
              <a:t>SELECT beer, AVG(price)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FROM Sells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GROUP BY beer;</a:t>
            </a:r>
            <a:endParaRPr>
              <a:latin typeface="Courier New" panose="02070309020205020404" pitchFamily="49" charset="0"/>
            </a:endParaRPr>
          </a:p>
        </p:txBody>
      </p:sp>
      <p:sp>
        <p:nvSpPr>
          <p:cNvPr id="99332" name="Zone de texte 99331"/>
          <p:cNvSpPr txBox="1"/>
          <p:nvPr/>
        </p:nvSpPr>
        <p:spPr>
          <a:xfrm>
            <a:off x="2193925" y="4910138"/>
            <a:ext cx="2551113" cy="1187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>
                <a:latin typeface="Tahoma" panose="020B0604030504040204" pitchFamily="34" charset="0"/>
              </a:rPr>
              <a:t>beer	AVG(price)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Bud	2.33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…	…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99333" name="Rectangle 99332"/>
          <p:cNvSpPr/>
          <p:nvPr/>
        </p:nvSpPr>
        <p:spPr>
          <a:xfrm>
            <a:off x="2133600" y="4953000"/>
            <a:ext cx="2590800" cy="1447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fr-FR" altLang="en-US"/>
          </a:p>
        </p:txBody>
      </p:sp>
      <p:sp>
        <p:nvSpPr>
          <p:cNvPr id="99334" name="Connecteur droit 99333"/>
          <p:cNvSpPr/>
          <p:nvPr/>
        </p:nvSpPr>
        <p:spPr>
          <a:xfrm>
            <a:off x="2133600" y="5334000"/>
            <a:ext cx="259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35" name="Connecteur droit 99334"/>
          <p:cNvSpPr/>
          <p:nvPr/>
        </p:nvSpPr>
        <p:spPr>
          <a:xfrm>
            <a:off x="3048000" y="4953000"/>
            <a:ext cx="0" cy="1447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0354" name="Titre 10035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Grouping</a:t>
            </a:r>
          </a:p>
        </p:txBody>
      </p:sp>
      <p:sp>
        <p:nvSpPr>
          <p:cNvPr id="100355" name="Espace réservé du texte 100354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4419600"/>
          </a:xfrm>
          <a:ln/>
        </p:spPr>
        <p:txBody>
          <a:bodyPr/>
          <a:p>
            <a:r>
              <a:rPr sz="2800"/>
              <a:t>From </a:t>
            </a:r>
            <a:r>
              <a:rPr sz="2800">
                <a:solidFill>
                  <a:srgbClr val="CC00CC"/>
                </a:solidFill>
              </a:rPr>
              <a:t>Sells(bar, beer, price)</a:t>
            </a:r>
            <a:r>
              <a:rPr sz="2800"/>
              <a:t> and </a:t>
            </a:r>
            <a:r>
              <a:rPr sz="2800">
                <a:solidFill>
                  <a:srgbClr val="CC00CC"/>
                </a:solidFill>
              </a:rPr>
              <a:t>Frequents(drinker, bar)</a:t>
            </a:r>
            <a:r>
              <a:rPr sz="2800"/>
              <a:t>, find for each drinker the average price of Bud at the bars they frequent:</a:t>
            </a:r>
            <a:endParaRPr sz="2800"/>
          </a:p>
          <a:p>
            <a:pPr>
              <a:buNone/>
            </a:pPr>
            <a:r>
              <a:rPr sz="2800"/>
              <a:t>		SELECT drinker, AVG(price)</a:t>
            </a:r>
            <a:endParaRPr sz="2800"/>
          </a:p>
          <a:p>
            <a:pPr>
              <a:buNone/>
            </a:pPr>
            <a:r>
              <a:rPr sz="2800"/>
              <a:t>		FROM Frequents, Sells</a:t>
            </a:r>
            <a:endParaRPr sz="2800"/>
          </a:p>
          <a:p>
            <a:pPr>
              <a:buNone/>
            </a:pPr>
            <a:r>
              <a:rPr sz="2800"/>
              <a:t>		WHERE beer = ’Bud’ AND</a:t>
            </a:r>
            <a:endParaRPr sz="2800"/>
          </a:p>
          <a:p>
            <a:pPr>
              <a:buNone/>
            </a:pPr>
            <a:r>
              <a:rPr sz="2800"/>
              <a:t>			Frequents.bar = Sells.bar</a:t>
            </a:r>
            <a:endParaRPr sz="2800"/>
          </a:p>
          <a:p>
            <a:pPr>
              <a:buNone/>
            </a:pPr>
            <a:r>
              <a:rPr sz="2800"/>
              <a:t>		GROUP BY drinker;</a:t>
            </a:r>
            <a:endParaRPr sz="2800"/>
          </a:p>
        </p:txBody>
      </p:sp>
      <p:grpSp>
        <p:nvGrpSpPr>
          <p:cNvPr id="100356" name="Grouper 100355"/>
          <p:cNvGrpSpPr/>
          <p:nvPr/>
        </p:nvGrpSpPr>
        <p:grpSpPr>
          <a:xfrm>
            <a:off x="1524000" y="3386138"/>
            <a:ext cx="7331075" cy="2328862"/>
            <a:chOff x="960" y="2133"/>
            <a:chExt cx="4618" cy="1467"/>
          </a:xfrm>
        </p:grpSpPr>
        <p:sp>
          <p:nvSpPr>
            <p:cNvPr id="100357" name="Rectangle 100356"/>
            <p:cNvSpPr/>
            <p:nvPr/>
          </p:nvSpPr>
          <p:spPr>
            <a:xfrm>
              <a:off x="960" y="2640"/>
              <a:ext cx="3264" cy="96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100358" name="Zone de texte 100357"/>
            <p:cNvSpPr txBox="1"/>
            <p:nvPr/>
          </p:nvSpPr>
          <p:spPr>
            <a:xfrm>
              <a:off x="4454" y="2133"/>
              <a:ext cx="1124" cy="9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>
                  <a:latin typeface="Tahoma" panose="020B0604030504040204" pitchFamily="34" charset="0"/>
                </a:rPr>
                <a:t>Compute all</a:t>
              </a:r>
              <a:endParaRPr>
                <a:latin typeface="Tahoma" panose="020B0604030504040204" pitchFamily="34" charset="0"/>
              </a:endParaRPr>
            </a:p>
            <a:p>
              <a:r>
                <a:rPr>
                  <a:latin typeface="Tahoma" panose="020B0604030504040204" pitchFamily="34" charset="0"/>
                </a:rPr>
                <a:t>drinker-bar-</a:t>
              </a:r>
              <a:endParaRPr>
                <a:latin typeface="Tahoma" panose="020B0604030504040204" pitchFamily="34" charset="0"/>
              </a:endParaRPr>
            </a:p>
            <a:p>
              <a:r>
                <a:rPr>
                  <a:latin typeface="Tahoma" panose="020B0604030504040204" pitchFamily="34" charset="0"/>
                </a:rPr>
                <a:t>price triples</a:t>
              </a:r>
              <a:endParaRPr>
                <a:latin typeface="Tahoma" panose="020B0604030504040204" pitchFamily="34" charset="0"/>
              </a:endParaRPr>
            </a:p>
            <a:p>
              <a:r>
                <a:rPr>
                  <a:latin typeface="Tahoma" panose="020B0604030504040204" pitchFamily="34" charset="0"/>
                </a:rPr>
                <a:t>for Bud.</a:t>
              </a:r>
              <a:endParaRPr>
                <a:latin typeface="Tahoma" panose="020B0604030504040204" pitchFamily="34" charset="0"/>
              </a:endParaRPr>
            </a:p>
          </p:txBody>
        </p:sp>
        <p:sp>
          <p:nvSpPr>
            <p:cNvPr id="100359" name="Connecteur droit 100358"/>
            <p:cNvSpPr/>
            <p:nvPr/>
          </p:nvSpPr>
          <p:spPr>
            <a:xfrm flipH="1">
              <a:off x="4224" y="2544"/>
              <a:ext cx="19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00364" name="Grouper 100363"/>
          <p:cNvGrpSpPr/>
          <p:nvPr/>
        </p:nvGrpSpPr>
        <p:grpSpPr>
          <a:xfrm>
            <a:off x="1524000" y="5029200"/>
            <a:ext cx="7224713" cy="1219200"/>
            <a:chOff x="960" y="3168"/>
            <a:chExt cx="4551" cy="768"/>
          </a:xfrm>
        </p:grpSpPr>
        <p:sp>
          <p:nvSpPr>
            <p:cNvPr id="100361" name="Zone de texte 100360"/>
            <p:cNvSpPr txBox="1"/>
            <p:nvPr/>
          </p:nvSpPr>
          <p:spPr>
            <a:xfrm>
              <a:off x="4416" y="3168"/>
              <a:ext cx="1095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>
                  <a:latin typeface="Tahoma" panose="020B0604030504040204" pitchFamily="34" charset="0"/>
                </a:rPr>
                <a:t>Then group</a:t>
              </a:r>
              <a:endParaRPr>
                <a:latin typeface="Tahoma" panose="020B0604030504040204" pitchFamily="34" charset="0"/>
              </a:endParaRPr>
            </a:p>
            <a:p>
              <a:r>
                <a:rPr>
                  <a:latin typeface="Tahoma" panose="020B0604030504040204" pitchFamily="34" charset="0"/>
                </a:rPr>
                <a:t>them by</a:t>
              </a:r>
              <a:endParaRPr>
                <a:latin typeface="Tahoma" panose="020B0604030504040204" pitchFamily="34" charset="0"/>
              </a:endParaRPr>
            </a:p>
            <a:p>
              <a:r>
                <a:rPr>
                  <a:latin typeface="Tahoma" panose="020B0604030504040204" pitchFamily="34" charset="0"/>
                </a:rPr>
                <a:t>drinker.</a:t>
              </a:r>
              <a:endParaRPr>
                <a:latin typeface="Tahoma" panose="020B0604030504040204" pitchFamily="34" charset="0"/>
              </a:endParaRPr>
            </a:p>
          </p:txBody>
        </p:sp>
        <p:sp>
          <p:nvSpPr>
            <p:cNvPr id="100362" name="Rectangle 100361"/>
            <p:cNvSpPr/>
            <p:nvPr/>
          </p:nvSpPr>
          <p:spPr>
            <a:xfrm>
              <a:off x="960" y="3648"/>
              <a:ext cx="2016" cy="288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100363" name="Connecteur droit 100362"/>
            <p:cNvSpPr/>
            <p:nvPr/>
          </p:nvSpPr>
          <p:spPr>
            <a:xfrm flipH="1">
              <a:off x="2976" y="3696"/>
              <a:ext cx="144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8546" name="Titre 10854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Restriction on SELECT Lists With Aggregation</a:t>
            </a:r>
          </a:p>
        </p:txBody>
      </p:sp>
      <p:sp>
        <p:nvSpPr>
          <p:cNvPr id="108547" name="Espace réservé du texte 108546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2400" cy="3429000"/>
          </a:xfrm>
          <a:ln/>
        </p:spPr>
        <p:txBody>
          <a:bodyPr/>
          <a:p>
            <a:pPr marL="609600" indent="-609600"/>
            <a:r>
              <a:t>If any aggregation is used, then each element of the SELECT list must be either: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t>Aggregated, or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t>An attribute on the GROUP BY list.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9570" name="Titre 1095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Illegal Query Example</a:t>
            </a:r>
          </a:p>
        </p:txBody>
      </p:sp>
      <p:sp>
        <p:nvSpPr>
          <p:cNvPr id="109571" name="Espace réservé du texte 109570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ln/>
        </p:spPr>
        <p:txBody>
          <a:bodyPr/>
          <a:p>
            <a:r>
              <a:t>You might think you could find the bar that sells Bud the cheapest by:</a:t>
            </a:r>
          </a:p>
          <a:p>
            <a:pPr>
              <a:buNone/>
            </a:pPr>
            <a:r>
              <a:t>		</a:t>
            </a:r>
            <a:r>
              <a:rPr b="1">
                <a:solidFill>
                  <a:schemeClr val="bg2"/>
                </a:solidFill>
                <a:latin typeface="Lucida Calligraphy" panose="03010101010101010101" pitchFamily="66" charset="0"/>
              </a:rPr>
              <a:t>SELECT bar, MIN(price)</a:t>
            </a:r>
            <a:endParaRPr b="1">
              <a:solidFill>
                <a:schemeClr val="bg2"/>
              </a:solidFill>
              <a:latin typeface="Lucida Calligraphy" panose="03010101010101010101" pitchFamily="66" charset="0"/>
            </a:endParaRPr>
          </a:p>
          <a:p>
            <a:pPr>
              <a:buNone/>
            </a:pPr>
            <a:r>
              <a:rPr b="1">
                <a:solidFill>
                  <a:schemeClr val="bg2"/>
                </a:solidFill>
                <a:latin typeface="Lucida Calligraphy" panose="03010101010101010101" pitchFamily="66" charset="0"/>
              </a:rPr>
              <a:t>		FROM Sells</a:t>
            </a:r>
            <a:endParaRPr b="1">
              <a:solidFill>
                <a:schemeClr val="bg2"/>
              </a:solidFill>
              <a:latin typeface="Lucida Calligraphy" panose="03010101010101010101" pitchFamily="66" charset="0"/>
            </a:endParaRPr>
          </a:p>
          <a:p>
            <a:pPr>
              <a:buNone/>
            </a:pPr>
            <a:r>
              <a:rPr b="1">
                <a:solidFill>
                  <a:schemeClr val="bg2"/>
                </a:solidFill>
                <a:latin typeface="Lucida Calligraphy" panose="03010101010101010101" pitchFamily="66" charset="0"/>
              </a:rPr>
              <a:t>		WHERE beer = ’Bud’;</a:t>
            </a:r>
            <a:endParaRPr b="1">
              <a:solidFill>
                <a:schemeClr val="bg2"/>
              </a:solidFill>
              <a:latin typeface="Lucida Calligraphy" panose="03010101010101010101" pitchFamily="66" charset="0"/>
            </a:endParaRPr>
          </a:p>
          <a:p>
            <a:r>
              <a:t>But this query is illegal in SQL.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0594" name="Titre 11059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HAVING Clauses</a:t>
            </a:r>
          </a:p>
        </p:txBody>
      </p:sp>
      <p:sp>
        <p:nvSpPr>
          <p:cNvPr id="110595" name="Espace réservé du texte 1105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HAVING &lt;condition&gt; may follow a GROUP BY clause.</a:t>
            </a:r>
          </a:p>
          <a:p>
            <a:r>
              <a:t>If so, the condition applies to each group, and groups not satisfying the condition are eliminated.</a:t>
            </a:r>
          </a:p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1618" name="Titre 11161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HAVING</a:t>
            </a:r>
          </a:p>
        </p:txBody>
      </p:sp>
      <p:sp>
        <p:nvSpPr>
          <p:cNvPr id="111619" name="Espace réservé du texte 1116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From </a:t>
            </a:r>
            <a:r>
              <a:rPr>
                <a:solidFill>
                  <a:srgbClr val="CC00CC"/>
                </a:solidFill>
              </a:rPr>
              <a:t>Sells(bar, beer, price)</a:t>
            </a:r>
            <a:r>
              <a:t> and </a:t>
            </a:r>
            <a:r>
              <a:rPr>
                <a:solidFill>
                  <a:srgbClr val="CC00CC"/>
                </a:solidFill>
              </a:rPr>
              <a:t>Beers(name, </a:t>
            </a:r>
            <a:r>
              <a:rPr err="1">
                <a:solidFill>
                  <a:srgbClr val="CC00CC"/>
                </a:solidFill>
              </a:rPr>
              <a:t>manf</a:t>
            </a:r>
            <a:r>
              <a:rPr>
                <a:solidFill>
                  <a:srgbClr val="CC00CC"/>
                </a:solidFill>
              </a:rPr>
              <a:t>)</a:t>
            </a:r>
            <a:r>
              <a:t>, find the average price of those beers that are either served in at least three bars or are manufactured by Pete’s.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2642" name="Titre 11264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Solution</a:t>
            </a:r>
          </a:p>
        </p:txBody>
      </p:sp>
      <p:sp>
        <p:nvSpPr>
          <p:cNvPr id="112643" name="Espace réservé du texte 112642"/>
          <p:cNvSpPr>
            <a:spLocks noGrp="1"/>
          </p:cNvSpPr>
          <p:nvPr>
            <p:ph type="body" idx="1"/>
          </p:nvPr>
        </p:nvSpPr>
        <p:spPr>
          <a:xfrm>
            <a:off x="228600" y="1981200"/>
            <a:ext cx="8229600" cy="4114800"/>
          </a:xfrm>
          <a:ln/>
        </p:spPr>
        <p:txBody>
          <a:bodyPr/>
          <a:p>
            <a:pPr marL="609600" indent="-609600">
              <a:buNone/>
            </a:pPr>
            <a:r>
              <a:t>SELECT beer, AVG(price)</a:t>
            </a:r>
          </a:p>
          <a:p>
            <a:pPr marL="609600" indent="-609600">
              <a:buNone/>
            </a:pPr>
            <a:r>
              <a:t>FROM Sells</a:t>
            </a:r>
          </a:p>
          <a:p>
            <a:pPr marL="609600" indent="-609600">
              <a:buNone/>
            </a:pPr>
            <a:r>
              <a:t>GROUP BY beer</a:t>
            </a:r>
          </a:p>
          <a:p>
            <a:pPr marL="609600" indent="-609600">
              <a:buNone/>
            </a:pPr>
            <a:r>
              <a:t>HAVING COUNT(bar) &gt;= 3 OR</a:t>
            </a:r>
          </a:p>
          <a:p>
            <a:pPr marL="609600" indent="-609600">
              <a:buNone/>
            </a:pPr>
            <a:r>
              <a:t>	beer IN (SELECT name</a:t>
            </a:r>
          </a:p>
          <a:p>
            <a:pPr marL="609600" indent="-609600">
              <a:buNone/>
            </a:pPr>
            <a:r>
              <a:t>			   FROM Beers</a:t>
            </a:r>
          </a:p>
          <a:p>
            <a:pPr marL="609600" indent="-609600">
              <a:buNone/>
            </a:pPr>
            <a:r>
              <a:t>			   WHERE </a:t>
            </a:r>
            <a:r>
              <a:rPr err="1"/>
              <a:t>manf </a:t>
            </a:r>
            <a:r>
              <a:t>= </a:t>
            </a:r>
            <a:r>
              <a:rPr err="1"/>
              <a:t>’Pete’’s’</a:t>
            </a:r>
            <a:r>
              <a:t>);</a:t>
            </a:r>
          </a:p>
        </p:txBody>
      </p:sp>
      <p:grpSp>
        <p:nvGrpSpPr>
          <p:cNvPr id="112644" name="Grouper 112643"/>
          <p:cNvGrpSpPr/>
          <p:nvPr/>
        </p:nvGrpSpPr>
        <p:grpSpPr>
          <a:xfrm>
            <a:off x="2362200" y="4343400"/>
            <a:ext cx="6557963" cy="1828800"/>
            <a:chOff x="1488" y="2736"/>
            <a:chExt cx="4131" cy="1152"/>
          </a:xfrm>
        </p:grpSpPr>
        <p:sp>
          <p:nvSpPr>
            <p:cNvPr id="112645" name="Rectangle 112644"/>
            <p:cNvSpPr/>
            <p:nvPr/>
          </p:nvSpPr>
          <p:spPr>
            <a:xfrm>
              <a:off x="1488" y="2784"/>
              <a:ext cx="2880" cy="11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112646" name="Zone de texte 112645"/>
            <p:cNvSpPr txBox="1"/>
            <p:nvPr/>
          </p:nvSpPr>
          <p:spPr>
            <a:xfrm>
              <a:off x="4608" y="2736"/>
              <a:ext cx="1011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sz="2000">
                  <a:latin typeface="Tahoma" panose="020B0604030504040204" pitchFamily="34" charset="0"/>
                </a:rPr>
                <a:t>Beers </a:t>
              </a:r>
              <a:r>
                <a:rPr sz="2000" err="1">
                  <a:latin typeface="Tahoma" panose="020B0604030504040204" pitchFamily="34" charset="0"/>
                </a:rPr>
                <a:t>manu</a:t>
              </a:r>
              <a:r>
                <a:rPr sz="2000">
                  <a:latin typeface="Tahoma" panose="020B0604030504040204" pitchFamily="34" charset="0"/>
                </a:rPr>
                <a:t>-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 err="1">
                  <a:latin typeface="Tahoma" panose="020B0604030504040204" pitchFamily="34" charset="0"/>
                </a:rPr>
                <a:t>factured </a:t>
              </a:r>
              <a:r>
                <a:rPr sz="2000">
                  <a:latin typeface="Tahoma" panose="020B0604030504040204" pitchFamily="34" charset="0"/>
                </a:rPr>
                <a:t>by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Pete’s.</a:t>
              </a:r>
              <a:endParaRPr sz="2000">
                <a:latin typeface="Tahoma" panose="020B0604030504040204" pitchFamily="34" charset="0"/>
              </a:endParaRPr>
            </a:p>
          </p:txBody>
        </p:sp>
        <p:sp>
          <p:nvSpPr>
            <p:cNvPr id="112647" name="Connecteur droit 112646"/>
            <p:cNvSpPr/>
            <p:nvPr/>
          </p:nvSpPr>
          <p:spPr>
            <a:xfrm flipH="1">
              <a:off x="4368" y="3072"/>
              <a:ext cx="19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12648" name="Grouper 112647"/>
          <p:cNvGrpSpPr/>
          <p:nvPr/>
        </p:nvGrpSpPr>
        <p:grpSpPr>
          <a:xfrm>
            <a:off x="228600" y="1676400"/>
            <a:ext cx="8472488" cy="4641850"/>
            <a:chOff x="144" y="1108"/>
            <a:chExt cx="5337" cy="2924"/>
          </a:xfrm>
        </p:grpSpPr>
        <p:sp>
          <p:nvSpPr>
            <p:cNvPr id="112649" name="Rectangle 112648"/>
            <p:cNvSpPr/>
            <p:nvPr/>
          </p:nvSpPr>
          <p:spPr>
            <a:xfrm>
              <a:off x="144" y="2400"/>
              <a:ext cx="4272" cy="163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112650" name="Zone de texte 112649"/>
            <p:cNvSpPr txBox="1"/>
            <p:nvPr/>
          </p:nvSpPr>
          <p:spPr>
            <a:xfrm>
              <a:off x="3542" y="1108"/>
              <a:ext cx="1939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sz="2000">
                  <a:latin typeface="Tahoma" panose="020B0604030504040204" pitchFamily="34" charset="0"/>
                </a:rPr>
                <a:t>Beer groups with at least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3 non-NULL bars and also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beer groups where the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manufacturer is Pete’s.</a:t>
              </a:r>
              <a:endParaRPr sz="2000">
                <a:latin typeface="Tahoma" panose="020B0604030504040204" pitchFamily="34" charset="0"/>
              </a:endParaRPr>
            </a:p>
          </p:txBody>
        </p:sp>
        <p:sp>
          <p:nvSpPr>
            <p:cNvPr id="112651" name="Connecteur droit 112650"/>
            <p:cNvSpPr/>
            <p:nvPr/>
          </p:nvSpPr>
          <p:spPr>
            <a:xfrm flipH="1">
              <a:off x="3552" y="1968"/>
              <a:ext cx="528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3666" name="Titre 11366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Requirements on HAVING Conditions</a:t>
            </a:r>
          </a:p>
        </p:txBody>
      </p:sp>
      <p:sp>
        <p:nvSpPr>
          <p:cNvPr id="113667" name="Espace réservé du texte 113666"/>
          <p:cNvSpPr>
            <a:spLocks noGrp="1"/>
          </p:cNvSpPr>
          <p:nvPr>
            <p:ph type="body" idx="1"/>
          </p:nvPr>
        </p:nvSpPr>
        <p:spPr>
          <a:xfrm>
            <a:off x="304800" y="1981200"/>
            <a:ext cx="8305800" cy="4114800"/>
          </a:xfrm>
          <a:ln/>
        </p:spPr>
        <p:txBody>
          <a:bodyPr/>
          <a:p>
            <a:pPr marL="609600" indent="-609600"/>
            <a:r>
              <a:t>Anything goes in a </a:t>
            </a:r>
            <a:r>
              <a:rPr err="1"/>
              <a:t>subquery</a:t>
            </a:r>
            <a:r>
              <a:t>.</a:t>
            </a:r>
          </a:p>
          <a:p>
            <a:pPr marL="609600" indent="-609600"/>
            <a:r>
              <a:t>Outside </a:t>
            </a:r>
            <a:r>
              <a:rPr err="1"/>
              <a:t>subqueries</a:t>
            </a:r>
            <a:r>
              <a:t>, they may refer to attributes only if they are either: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t>A grouping attribute, or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t>Aggregated</a:t>
            </a:r>
          </a:p>
          <a:p>
            <a:pPr marL="609600" indent="-609600">
              <a:buFont typeface="Monotype Sorts" pitchFamily="2" charset="2"/>
              <a:buNone/>
            </a:pPr>
            <a:r>
              <a:t>	(same condition as for SELECT clauses with aggregation).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8850" name="Titre 7884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Duplicate Elimination</a:t>
            </a:r>
          </a:p>
        </p:txBody>
      </p:sp>
      <p:sp>
        <p:nvSpPr>
          <p:cNvPr id="78851" name="Espace réservé du texte 788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R1 := </a:t>
            </a:r>
            <a:r>
              <a:rPr sz="4000">
                <a:latin typeface="Lucida Sans Unicode" panose="020B0602030504020204" pitchFamily="34" charset="0"/>
              </a:rPr>
              <a:t>δ</a:t>
            </a:r>
            <a:r>
              <a:t>(R2).</a:t>
            </a:r>
          </a:p>
          <a:p>
            <a:r>
              <a:t>R1 consists of one copy of each </a:t>
            </a:r>
            <a:r>
              <a:rPr err="1"/>
              <a:t>tuple </a:t>
            </a:r>
            <a:r>
              <a:t>that appears in R2 one or more times.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5842" name="Titre 3584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Database Modifications</a:t>
            </a:r>
          </a:p>
        </p:txBody>
      </p:sp>
      <p:sp>
        <p:nvSpPr>
          <p:cNvPr id="35843" name="Espace réservé du texte 358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marL="609600" indent="-609600"/>
            <a:r>
              <a:t>A </a:t>
            </a:r>
            <a:r>
              <a:rPr i="1">
                <a:solidFill>
                  <a:srgbClr val="FF0066"/>
                </a:solidFill>
              </a:rPr>
              <a:t>modification</a:t>
            </a:r>
            <a:r>
              <a:t>  command does not return a result (as a query does), but changes the database in some way.</a:t>
            </a:r>
          </a:p>
          <a:p>
            <a:pPr marL="609600" indent="-609600"/>
            <a:r>
              <a:t>Three kinds of modifications: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i="1">
                <a:solidFill>
                  <a:srgbClr val="33CC33"/>
                </a:solidFill>
              </a:rPr>
              <a:t>Insert</a:t>
            </a:r>
            <a:r>
              <a:t>  a </a:t>
            </a:r>
            <a:r>
              <a:rPr err="1"/>
              <a:t>tuple </a:t>
            </a:r>
            <a:r>
              <a:t>or </a:t>
            </a:r>
            <a:r>
              <a:rPr err="1"/>
              <a:t>tuples</a:t>
            </a:r>
            <a:r>
              <a:t>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i="1">
                <a:solidFill>
                  <a:srgbClr val="33CC33"/>
                </a:solidFill>
              </a:rPr>
              <a:t>Delete</a:t>
            </a:r>
            <a:r>
              <a:t>  a </a:t>
            </a:r>
            <a:r>
              <a:rPr err="1"/>
              <a:t>tuple </a:t>
            </a:r>
            <a:r>
              <a:t>or </a:t>
            </a:r>
            <a:r>
              <a:rPr err="1"/>
              <a:t>tuples</a:t>
            </a:r>
            <a:r>
              <a:t>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i="1">
                <a:solidFill>
                  <a:srgbClr val="33CC33"/>
                </a:solidFill>
              </a:rPr>
              <a:t>Update</a:t>
            </a:r>
            <a:r>
              <a:t>  the value(s) of an existing </a:t>
            </a:r>
            <a:r>
              <a:rPr err="1"/>
              <a:t>tuple </a:t>
            </a:r>
            <a:r>
              <a:t>or </a:t>
            </a:r>
            <a:r>
              <a:rPr err="1"/>
              <a:t>tuples</a:t>
            </a:r>
            <a:r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6866" name="Titre 3686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Insertion</a:t>
            </a:r>
          </a:p>
        </p:txBody>
      </p:sp>
      <p:sp>
        <p:nvSpPr>
          <p:cNvPr id="36867" name="Espace réservé du texte 3686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To insert a single </a:t>
            </a:r>
            <a:r>
              <a:rPr err="1"/>
              <a:t>tuple</a:t>
            </a:r>
            <a:r>
              <a:t>:</a:t>
            </a:r>
          </a:p>
          <a:p>
            <a:pPr>
              <a:buNone/>
            </a:pPr>
            <a:r>
              <a:t>		INSERT INTO &lt;relation&gt;</a:t>
            </a:r>
          </a:p>
          <a:p>
            <a:pPr>
              <a:buNone/>
            </a:pPr>
            <a:r>
              <a:t>		VALUES ( &lt;list of values&gt; );</a:t>
            </a:r>
          </a:p>
          <a:p>
            <a:r>
              <a:rPr>
                <a:solidFill>
                  <a:srgbClr val="33CC33"/>
                </a:solidFill>
              </a:rPr>
              <a:t>Example</a:t>
            </a:r>
            <a:r>
              <a:t>: add to </a:t>
            </a:r>
            <a:r>
              <a:rPr>
                <a:solidFill>
                  <a:srgbClr val="CC00CC"/>
                </a:solidFill>
              </a:rPr>
              <a:t>Likes(drinker, beer)</a:t>
            </a:r>
            <a:r>
              <a:t> the fact that Sally likes Bud.</a:t>
            </a:r>
          </a:p>
          <a:p>
            <a:pPr>
              <a:buNone/>
            </a:pPr>
            <a:r>
              <a:t>		</a:t>
            </a:r>
            <a:r>
              <a:rPr>
                <a:latin typeface="Courier New" panose="02070309020205020404" pitchFamily="49" charset="0"/>
              </a:rPr>
              <a:t>INSERT INTO Likes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VALUES(’Sally’, ’Bud’);</a:t>
            </a:r>
            <a:endParaRPr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7890" name="Titre 37889"/>
          <p:cNvSpPr>
            <a:spLocks noGrp="1"/>
          </p:cNvSpPr>
          <p:nvPr>
            <p:ph type="title"/>
          </p:nvPr>
        </p:nvSpPr>
        <p:spPr>
          <a:xfrm>
            <a:off x="304800" y="609600"/>
            <a:ext cx="8458200" cy="1143000"/>
          </a:xfrm>
          <a:ln/>
        </p:spPr>
        <p:txBody>
          <a:bodyPr anchor="ctr" anchorCtr="0"/>
          <a:p>
            <a:r>
              <a:t>Specifying Attributes in INSERT</a:t>
            </a:r>
          </a:p>
        </p:txBody>
      </p:sp>
      <p:sp>
        <p:nvSpPr>
          <p:cNvPr id="37891" name="Espace réservé du texte 37890"/>
          <p:cNvSpPr>
            <a:spLocks noGrp="1"/>
          </p:cNvSpPr>
          <p:nvPr>
            <p:ph type="body" idx="1"/>
          </p:nvPr>
        </p:nvSpPr>
        <p:spPr>
          <a:xfrm>
            <a:off x="381000" y="1981200"/>
            <a:ext cx="8382000" cy="4114800"/>
          </a:xfrm>
          <a:ln/>
        </p:spPr>
        <p:txBody>
          <a:bodyPr/>
          <a:p>
            <a:pPr marL="609600" indent="-609600"/>
            <a:r>
              <a:t>We may add to the relation name a list of attributes.</a:t>
            </a:r>
          </a:p>
          <a:p>
            <a:pPr marL="609600" indent="-609600"/>
            <a:r>
              <a:t>Two reasons to do so: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t>We forget the standard order of attributes for the relation.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t>We don’t have values for all attributes, and we want the system to fill in missing components with NULL or a default value.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8914" name="Titre 3891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Specifying Attributes</a:t>
            </a:r>
          </a:p>
        </p:txBody>
      </p:sp>
      <p:sp>
        <p:nvSpPr>
          <p:cNvPr id="38915" name="Espace réservé du texte 3891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  <a:ln/>
        </p:spPr>
        <p:txBody>
          <a:bodyPr/>
          <a:p>
            <a:r>
              <a:t>Another way to add the fact that Sally likes Bud to </a:t>
            </a:r>
            <a:r>
              <a:rPr>
                <a:solidFill>
                  <a:srgbClr val="CC00CC"/>
                </a:solidFill>
              </a:rPr>
              <a:t>Likes(drinker, beer)</a:t>
            </a:r>
            <a:r>
              <a:t>:</a:t>
            </a:r>
          </a:p>
          <a:p>
            <a:pPr>
              <a:buNone/>
            </a:p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INSERT INTO Likes(beer, drinker)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VALUES(’Bud’, ’Sally’);</a:t>
            </a:r>
            <a:endParaRPr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7522" name="Titre 10752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Adding Default Values</a:t>
            </a:r>
          </a:p>
        </p:txBody>
      </p:sp>
      <p:sp>
        <p:nvSpPr>
          <p:cNvPr id="107523" name="Espace réservé du texte 1075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In a CREATE TABLE statement, we can follow an attribute by DEFAULT and a value.</a:t>
            </a:r>
          </a:p>
          <a:p>
            <a:r>
              <a:t>When an inserted </a:t>
            </a:r>
            <a:r>
              <a:rPr err="1"/>
              <a:t>tuple </a:t>
            </a:r>
            <a:r>
              <a:t>has no value for that attribute, the default will be used.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4450" name="Titre 10444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Example: Default Values</a:t>
            </a:r>
          </a:p>
        </p:txBody>
      </p:sp>
      <p:sp>
        <p:nvSpPr>
          <p:cNvPr id="104451" name="Espace réservé du texte 104450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  <a:ln/>
        </p:spPr>
        <p:txBody>
          <a:bodyPr/>
          <a:p>
            <a:pPr>
              <a:buNone/>
            </a:pPr>
            <a:r>
              <a:t>	</a:t>
            </a:r>
            <a:r>
              <a:rPr>
                <a:latin typeface="Courier New" panose="02070309020205020404" pitchFamily="49" charset="0"/>
              </a:rPr>
              <a:t>CREATE TABLE Drinkers (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name CHAR(30) PRIMARY KEY,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</a:t>
            </a:r>
            <a:r>
              <a:rPr err="1">
                <a:latin typeface="Courier New" panose="02070309020205020404" pitchFamily="49" charset="0"/>
              </a:rPr>
              <a:t>addr</a:t>
            </a:r>
            <a:r>
              <a:rPr>
                <a:latin typeface="Courier New" panose="02070309020205020404" pitchFamily="49" charset="0"/>
              </a:rPr>
              <a:t> CHAR(50)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	DEFAULT ’123 Sesame St.’,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phone CHAR(16)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);</a:t>
            </a:r>
            <a:endParaRPr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5474" name="Titre 10547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Default Values</a:t>
            </a:r>
          </a:p>
        </p:txBody>
      </p:sp>
      <p:sp>
        <p:nvSpPr>
          <p:cNvPr id="105475" name="Espace réservé du texte 10547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t>		</a:t>
            </a:r>
            <a:r>
              <a:rPr>
                <a:latin typeface="Courier New" panose="02070309020205020404" pitchFamily="49" charset="0"/>
              </a:rPr>
              <a:t>INSERT INTO Drinkers(name)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VALUES(’Sally’);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t>Resulting </a:t>
            </a:r>
            <a:r>
              <a:rPr err="1"/>
              <a:t>tuple</a:t>
            </a:r>
            <a:r>
              <a:t>:</a:t>
            </a:r>
          </a:p>
          <a:p>
            <a:pPr>
              <a:buNone/>
            </a:pPr>
            <a:endParaRPr dirty="0"/>
          </a:p>
          <a:p>
            <a:pPr>
              <a:buNone/>
            </a:pPr>
          </a:p>
          <a:p>
            <a:pPr>
              <a:buNone/>
            </a:pPr>
          </a:p>
        </p:txBody>
      </p:sp>
      <p:grpSp>
        <p:nvGrpSpPr>
          <p:cNvPr id="105476" name="Grouper 105475"/>
          <p:cNvGrpSpPr/>
          <p:nvPr/>
        </p:nvGrpSpPr>
        <p:grpSpPr>
          <a:xfrm>
            <a:off x="1143000" y="4038600"/>
            <a:ext cx="6781800" cy="1066800"/>
            <a:chOff x="1008" y="2016"/>
            <a:chExt cx="4272" cy="672"/>
          </a:xfrm>
        </p:grpSpPr>
        <p:sp>
          <p:nvSpPr>
            <p:cNvPr id="105477" name="Rectangle 105476"/>
            <p:cNvSpPr/>
            <p:nvPr/>
          </p:nvSpPr>
          <p:spPr>
            <a:xfrm>
              <a:off x="1008" y="2016"/>
              <a:ext cx="4272" cy="67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105478" name="Connecteur droit 105477"/>
            <p:cNvSpPr/>
            <p:nvPr/>
          </p:nvSpPr>
          <p:spPr>
            <a:xfrm>
              <a:off x="1008" y="2400"/>
              <a:ext cx="4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479" name="Connecteur droit 105478"/>
            <p:cNvSpPr/>
            <p:nvPr/>
          </p:nvSpPr>
          <p:spPr>
            <a:xfrm>
              <a:off x="2064" y="2016"/>
              <a:ext cx="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480" name="Connecteur droit 105479"/>
            <p:cNvSpPr/>
            <p:nvPr/>
          </p:nvSpPr>
          <p:spPr>
            <a:xfrm>
              <a:off x="4272" y="2016"/>
              <a:ext cx="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5481" name="Rectangle 105480"/>
          <p:cNvSpPr/>
          <p:nvPr/>
        </p:nvSpPr>
        <p:spPr>
          <a:xfrm>
            <a:off x="1219200" y="4572000"/>
            <a:ext cx="66119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sz="3200">
                <a:latin typeface="Tahoma" panose="020B0604030504040204" pitchFamily="34" charset="0"/>
              </a:rPr>
              <a:t>Sally		123 Sesame St		NULL</a:t>
            </a:r>
            <a:endParaRPr sz="3200">
              <a:latin typeface="Tahoma" panose="020B0604030504040204" pitchFamily="34" charset="0"/>
            </a:endParaRPr>
          </a:p>
        </p:txBody>
      </p:sp>
      <p:sp>
        <p:nvSpPr>
          <p:cNvPr id="105482" name="Zone de texte 105481"/>
          <p:cNvSpPr txBox="1"/>
          <p:nvPr/>
        </p:nvSpPr>
        <p:spPr>
          <a:xfrm>
            <a:off x="1219200" y="4038600"/>
            <a:ext cx="66325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sz="3200">
                <a:solidFill>
                  <a:srgbClr val="CC00CC"/>
                </a:solidFill>
                <a:latin typeface="Tahoma" panose="020B0604030504040204" pitchFamily="34" charset="0"/>
              </a:rPr>
              <a:t>name	address		      phone</a:t>
            </a:r>
            <a:endParaRPr sz="3200">
              <a:solidFill>
                <a:srgbClr val="CC00CC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9938" name="Titre 3993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Inserting Many </a:t>
            </a:r>
            <a:r>
              <a:rPr err="1"/>
              <a:t>Tuples</a:t>
            </a:r>
          </a:p>
        </p:txBody>
      </p:sp>
      <p:sp>
        <p:nvSpPr>
          <p:cNvPr id="39939" name="Espace réservé du texte 399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We may insert the entire result of a query into a relation, using the form:</a:t>
            </a:r>
          </a:p>
          <a:p>
            <a:pPr>
              <a:buNone/>
            </a:pPr>
            <a:r>
              <a:t>		INSERT INTO &lt;relation&gt;</a:t>
            </a:r>
          </a:p>
          <a:p>
            <a:pPr>
              <a:buNone/>
            </a:pPr>
            <a:r>
              <a:t>		( &lt;</a:t>
            </a:r>
            <a:r>
              <a:rPr err="1"/>
              <a:t>subquery</a:t>
            </a:r>
            <a:r>
              <a:t>&gt; 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0962" name="Titre 4096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Insert a </a:t>
            </a:r>
            <a:r>
              <a:rPr err="1"/>
              <a:t>Subquery</a:t>
            </a:r>
          </a:p>
        </p:txBody>
      </p:sp>
      <p:sp>
        <p:nvSpPr>
          <p:cNvPr id="40963" name="Espace réservé du texte 409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Using </a:t>
            </a:r>
            <a:r>
              <a:rPr>
                <a:solidFill>
                  <a:srgbClr val="CC00CC"/>
                </a:solidFill>
              </a:rPr>
              <a:t>Frequents(drinker, bar)</a:t>
            </a:r>
            <a:r>
              <a:t>, enter into the new relation </a:t>
            </a:r>
            <a:r>
              <a:rPr err="1">
                <a:solidFill>
                  <a:srgbClr val="CC00CC"/>
                </a:solidFill>
              </a:rPr>
              <a:t>PotBuddies</a:t>
            </a:r>
            <a:r>
              <a:rPr>
                <a:solidFill>
                  <a:srgbClr val="CC00CC"/>
                </a:solidFill>
              </a:rPr>
              <a:t>(name)</a:t>
            </a:r>
            <a:r>
              <a:t> all of Sally’s “potential buddies,” i.e., those drinkers who frequent at least one bar that Sally also frequents.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1986" name="Titre 4198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Solution</a:t>
            </a:r>
          </a:p>
        </p:txBody>
      </p:sp>
      <p:sp>
        <p:nvSpPr>
          <p:cNvPr id="41987" name="Espace réservé du texte 419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t>INSERT INTO </a:t>
            </a:r>
            <a:r>
              <a:rPr err="1"/>
              <a:t>PotBuddies</a:t>
            </a:r>
            <a:endParaRPr err="1"/>
          </a:p>
          <a:p>
            <a:pPr>
              <a:buNone/>
            </a:pPr>
            <a:r>
              <a:t>(SELECT d2.drinker</a:t>
            </a:r>
          </a:p>
          <a:p>
            <a:pPr>
              <a:buNone/>
            </a:pPr>
            <a:r>
              <a:t> FROM Frequents d1, Frequents d2</a:t>
            </a:r>
          </a:p>
          <a:p>
            <a:pPr>
              <a:buNone/>
            </a:pPr>
            <a:r>
              <a:t> WHERE d1.drinker = ’Sally’ AND</a:t>
            </a:r>
          </a:p>
          <a:p>
            <a:pPr>
              <a:buNone/>
            </a:pPr>
            <a:r>
              <a:t>	d2.drinker &lt;&gt; ’Sally’ AND</a:t>
            </a:r>
          </a:p>
          <a:p>
            <a:pPr>
              <a:buNone/>
            </a:pPr>
            <a:r>
              <a:t>	d1.bar = d2.bar</a:t>
            </a:r>
          </a:p>
          <a:p>
            <a:pPr>
              <a:buNone/>
            </a:pPr>
            <a:r>
              <a:t>);</a:t>
            </a:r>
          </a:p>
        </p:txBody>
      </p:sp>
      <p:grpSp>
        <p:nvGrpSpPr>
          <p:cNvPr id="41995" name="Grouper 41994"/>
          <p:cNvGrpSpPr/>
          <p:nvPr/>
        </p:nvGrpSpPr>
        <p:grpSpPr>
          <a:xfrm>
            <a:off x="838200" y="685800"/>
            <a:ext cx="7854950" cy="4800600"/>
            <a:chOff x="528" y="432"/>
            <a:chExt cx="4948" cy="3024"/>
          </a:xfrm>
        </p:grpSpPr>
        <p:sp>
          <p:nvSpPr>
            <p:cNvPr id="41989" name="Rectangle 41988"/>
            <p:cNvSpPr/>
            <p:nvPr/>
          </p:nvSpPr>
          <p:spPr>
            <a:xfrm>
              <a:off x="528" y="2016"/>
              <a:ext cx="3984" cy="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41990" name="Zone de texte 41989"/>
            <p:cNvSpPr txBox="1"/>
            <p:nvPr/>
          </p:nvSpPr>
          <p:spPr>
            <a:xfrm>
              <a:off x="4176" y="432"/>
              <a:ext cx="1300" cy="14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sz="2000">
                  <a:latin typeface="Tahoma" panose="020B0604030504040204" pitchFamily="34" charset="0"/>
                </a:rPr>
                <a:t>Pairs of Drinker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 err="1">
                  <a:latin typeface="Tahoma" panose="020B0604030504040204" pitchFamily="34" charset="0"/>
                </a:rPr>
                <a:t>tuples </a:t>
              </a:r>
              <a:r>
                <a:rPr sz="2000">
                  <a:latin typeface="Tahoma" panose="020B0604030504040204" pitchFamily="34" charset="0"/>
                </a:rPr>
                <a:t>where the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first is for Sally,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the second is for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someone else,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and the bars are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the same.</a:t>
              </a:r>
              <a:endParaRPr sz="2000">
                <a:latin typeface="Tahoma" panose="020B0604030504040204" pitchFamily="34" charset="0"/>
              </a:endParaRPr>
            </a:p>
          </p:txBody>
        </p:sp>
        <p:sp>
          <p:nvSpPr>
            <p:cNvPr id="41991" name="Connecteur droit 41990"/>
            <p:cNvSpPr/>
            <p:nvPr/>
          </p:nvSpPr>
          <p:spPr>
            <a:xfrm flipH="1">
              <a:off x="3408" y="1200"/>
              <a:ext cx="720" cy="8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1996" name="Grouper 41995"/>
          <p:cNvGrpSpPr/>
          <p:nvPr/>
        </p:nvGrpSpPr>
        <p:grpSpPr>
          <a:xfrm>
            <a:off x="593725" y="615950"/>
            <a:ext cx="3749675" cy="2508250"/>
            <a:chOff x="374" y="388"/>
            <a:chExt cx="2362" cy="1580"/>
          </a:xfrm>
        </p:grpSpPr>
        <p:sp>
          <p:nvSpPr>
            <p:cNvPr id="41992" name="Rectangle 41991"/>
            <p:cNvSpPr/>
            <p:nvPr/>
          </p:nvSpPr>
          <p:spPr>
            <a:xfrm>
              <a:off x="576" y="1632"/>
              <a:ext cx="2160" cy="336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41993" name="Zone de texte 41992"/>
            <p:cNvSpPr txBox="1"/>
            <p:nvPr/>
          </p:nvSpPr>
          <p:spPr>
            <a:xfrm>
              <a:off x="374" y="388"/>
              <a:ext cx="804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sz="2000">
                  <a:latin typeface="Tahoma" panose="020B0604030504040204" pitchFamily="34" charset="0"/>
                </a:rPr>
                <a:t>The other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drinker</a:t>
              </a:r>
              <a:endParaRPr sz="2000">
                <a:latin typeface="Tahoma" panose="020B0604030504040204" pitchFamily="34" charset="0"/>
              </a:endParaRPr>
            </a:p>
          </p:txBody>
        </p:sp>
        <p:sp>
          <p:nvSpPr>
            <p:cNvPr id="41994" name="Connecteur droit 41993"/>
            <p:cNvSpPr/>
            <p:nvPr/>
          </p:nvSpPr>
          <p:spPr>
            <a:xfrm>
              <a:off x="960" y="864"/>
              <a:ext cx="384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9874" name="Titre 79873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82000" cy="1143000"/>
          </a:xfrm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Duplicate Elimination</a:t>
            </a:r>
          </a:p>
        </p:txBody>
      </p:sp>
      <p:sp>
        <p:nvSpPr>
          <p:cNvPr id="79875" name="Zone de texte 79874"/>
          <p:cNvSpPr txBox="1"/>
          <p:nvPr/>
        </p:nvSpPr>
        <p:spPr>
          <a:xfrm>
            <a:off x="1127125" y="2166938"/>
            <a:ext cx="2405063" cy="15525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>
                <a:solidFill>
                  <a:srgbClr val="CC00CC"/>
                </a:solidFill>
                <a:latin typeface="Tahoma" panose="020B0604030504040204" pitchFamily="34" charset="0"/>
              </a:rPr>
              <a:t>R =  (	A	B )</a:t>
            </a:r>
            <a:endParaRPr>
              <a:solidFill>
                <a:srgbClr val="CC00CC"/>
              </a:solidFill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	1	2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	3	4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	1	2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79876" name="Rectangle 79875"/>
          <p:cNvSpPr/>
          <p:nvPr/>
        </p:nvSpPr>
        <p:spPr>
          <a:xfrm>
            <a:off x="2057400" y="2209800"/>
            <a:ext cx="1219200" cy="1524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fr-FR" altLang="en-US"/>
          </a:p>
        </p:txBody>
      </p:sp>
      <p:sp>
        <p:nvSpPr>
          <p:cNvPr id="79877" name="Connecteur droit 79876"/>
          <p:cNvSpPr/>
          <p:nvPr/>
        </p:nvSpPr>
        <p:spPr>
          <a:xfrm>
            <a:off x="2057400" y="2590800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878" name="Connecteur droit 79877"/>
          <p:cNvSpPr/>
          <p:nvPr/>
        </p:nvSpPr>
        <p:spPr>
          <a:xfrm>
            <a:off x="2667000" y="22098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79879" name="Grouper 79878"/>
          <p:cNvGrpSpPr/>
          <p:nvPr/>
        </p:nvGrpSpPr>
        <p:grpSpPr>
          <a:xfrm>
            <a:off x="1219200" y="4144963"/>
            <a:ext cx="3106738" cy="1309687"/>
            <a:chOff x="758" y="2584"/>
            <a:chExt cx="1957" cy="825"/>
          </a:xfrm>
        </p:grpSpPr>
        <p:sp>
          <p:nvSpPr>
            <p:cNvPr id="79880" name="Zone de texte 79879"/>
            <p:cNvSpPr txBox="1"/>
            <p:nvPr/>
          </p:nvSpPr>
          <p:spPr>
            <a:xfrm>
              <a:off x="758" y="2584"/>
              <a:ext cx="1957" cy="8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sz="3200">
                  <a:latin typeface="Lucida Sans Unicode" panose="020B0602030504020204" pitchFamily="34" charset="0"/>
                </a:rPr>
                <a:t>δ</a:t>
              </a:r>
              <a:r>
                <a:rPr>
                  <a:latin typeface="Tahoma" panose="020B0604030504040204" pitchFamily="34" charset="0"/>
                </a:rPr>
                <a:t>(R) =	</a:t>
              </a:r>
              <a:r>
                <a:rPr>
                  <a:solidFill>
                    <a:srgbClr val="CC00CC"/>
                  </a:solidFill>
                  <a:latin typeface="Tahoma" panose="020B0604030504040204" pitchFamily="34" charset="0"/>
                </a:rPr>
                <a:t>A	B</a:t>
              </a:r>
              <a:endParaRPr>
                <a:solidFill>
                  <a:srgbClr val="CC00CC"/>
                </a:solidFill>
                <a:latin typeface="Tahoma" panose="020B0604030504040204" pitchFamily="34" charset="0"/>
              </a:endParaRPr>
            </a:p>
            <a:p>
              <a:r>
                <a:rPr>
                  <a:latin typeface="Tahoma" panose="020B0604030504040204" pitchFamily="34" charset="0"/>
                </a:rPr>
                <a:t>		1	2</a:t>
              </a:r>
              <a:endParaRPr>
                <a:latin typeface="Tahoma" panose="020B0604030504040204" pitchFamily="34" charset="0"/>
              </a:endParaRPr>
            </a:p>
            <a:p>
              <a:r>
                <a:rPr>
                  <a:latin typeface="Tahoma" panose="020B0604030504040204" pitchFamily="34" charset="0"/>
                </a:rPr>
                <a:t>		3	4</a:t>
              </a:r>
              <a:endParaRPr>
                <a:latin typeface="Tahoma" panose="020B0604030504040204" pitchFamily="34" charset="0"/>
              </a:endParaRPr>
            </a:p>
          </p:txBody>
        </p:sp>
        <p:sp>
          <p:nvSpPr>
            <p:cNvPr id="79881" name="Rectangle 79880"/>
            <p:cNvSpPr/>
            <p:nvPr/>
          </p:nvSpPr>
          <p:spPr>
            <a:xfrm>
              <a:off x="1920" y="2640"/>
              <a:ext cx="768" cy="72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79882" name="Connecteur droit 79881"/>
            <p:cNvSpPr/>
            <p:nvPr/>
          </p:nvSpPr>
          <p:spPr>
            <a:xfrm>
              <a:off x="1920" y="2880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883" name="Connecteur droit 79882"/>
            <p:cNvSpPr/>
            <p:nvPr/>
          </p:nvSpPr>
          <p:spPr>
            <a:xfrm>
              <a:off x="2304" y="264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3010" name="Titre 4300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Deletion</a:t>
            </a:r>
          </a:p>
        </p:txBody>
      </p:sp>
      <p:sp>
        <p:nvSpPr>
          <p:cNvPr id="43011" name="Espace réservé du texte 430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To delete </a:t>
            </a:r>
            <a:r>
              <a:rPr err="1"/>
              <a:t>tuples </a:t>
            </a:r>
            <a:r>
              <a:t>satisfying a condition from some relation:</a:t>
            </a:r>
          </a:p>
          <a:p>
            <a:pPr>
              <a:buNone/>
            </a:pPr>
            <a:r>
              <a:t>		DELETE FROM &lt;relation&gt;</a:t>
            </a:r>
          </a:p>
          <a:p>
            <a:pPr>
              <a:buNone/>
            </a:pPr>
            <a:r>
              <a:t>		WHERE &lt;condition&gt;;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4034" name="Titre 440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Deletion</a:t>
            </a:r>
          </a:p>
        </p:txBody>
      </p:sp>
      <p:sp>
        <p:nvSpPr>
          <p:cNvPr id="44035" name="Espace réservé du texte 440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Delete from </a:t>
            </a:r>
            <a:r>
              <a:rPr>
                <a:solidFill>
                  <a:srgbClr val="CC00CC"/>
                </a:solidFill>
              </a:rPr>
              <a:t>Likes(drinker, beer)</a:t>
            </a:r>
            <a:r>
              <a:t> the fact that Sally likes Bud:</a:t>
            </a:r>
          </a:p>
          <a:p>
            <a:pPr>
              <a:buNone/>
            </a:pPr>
            <a:r>
              <a:t>		</a:t>
            </a:r>
            <a:r>
              <a:rPr>
                <a:latin typeface="Courier New" panose="02070309020205020404" pitchFamily="49" charset="0"/>
              </a:rPr>
              <a:t>DELETE FROM Likes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WHERE drinker = ’Sally’ AND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	beer = ’Bud’;</a:t>
            </a:r>
            <a:endParaRPr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5058" name="Titre 4505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Delete all </a:t>
            </a:r>
            <a:r>
              <a:rPr err="1"/>
              <a:t>Tuples</a:t>
            </a:r>
          </a:p>
        </p:txBody>
      </p:sp>
      <p:sp>
        <p:nvSpPr>
          <p:cNvPr id="45059" name="Espace réservé du texte 450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Make the relation Likes empty:</a:t>
            </a:r>
          </a:p>
          <a:p>
            <a:pPr>
              <a:buNone/>
            </a:pPr>
          </a:p>
          <a:p>
            <a:pPr>
              <a:buNone/>
            </a:pPr>
            <a:r>
              <a:t>		</a:t>
            </a:r>
            <a:r>
              <a:rPr>
                <a:latin typeface="Courier New" panose="02070309020205020404" pitchFamily="49" charset="0"/>
              </a:rPr>
              <a:t>DELETE FROM Likes;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</a:p>
          <a:p>
            <a:r>
              <a:t>Note no WHERE clause needed.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6082" name="Titre 4608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Delete Some </a:t>
            </a:r>
            <a:r>
              <a:rPr err="1"/>
              <a:t>Tuples</a:t>
            </a:r>
          </a:p>
        </p:txBody>
      </p:sp>
      <p:sp>
        <p:nvSpPr>
          <p:cNvPr id="46083" name="Espace réservé du texte 4608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2400" cy="4572000"/>
          </a:xfrm>
          <a:ln/>
        </p:spPr>
        <p:txBody>
          <a:bodyPr/>
          <a:p>
            <a:r>
              <a:t>Delete from </a:t>
            </a:r>
            <a:r>
              <a:rPr>
                <a:solidFill>
                  <a:srgbClr val="CC00CC"/>
                </a:solidFill>
              </a:rPr>
              <a:t>Beers(name, </a:t>
            </a:r>
            <a:r>
              <a:rPr err="1">
                <a:solidFill>
                  <a:srgbClr val="CC00CC"/>
                </a:solidFill>
              </a:rPr>
              <a:t>manf</a:t>
            </a:r>
            <a:r>
              <a:rPr>
                <a:solidFill>
                  <a:srgbClr val="CC00CC"/>
                </a:solidFill>
              </a:rPr>
              <a:t>)</a:t>
            </a:r>
            <a:r>
              <a:t> all beers for which there is another beer by the same manufacturer.</a:t>
            </a:r>
          </a:p>
          <a:p>
            <a:pPr>
              <a:buNone/>
            </a:pPr>
            <a:r>
              <a:t>DELETE FROM Beers b</a:t>
            </a:r>
          </a:p>
          <a:p>
            <a:pPr>
              <a:buNone/>
            </a:pPr>
            <a:r>
              <a:t>WHERE EXISTS (</a:t>
            </a:r>
          </a:p>
          <a:p>
            <a:pPr>
              <a:buNone/>
            </a:pPr>
            <a:r>
              <a:t>	SELECT name FROM Beers</a:t>
            </a:r>
          </a:p>
          <a:p>
            <a:pPr>
              <a:buNone/>
            </a:pPr>
            <a:r>
              <a:t>	WHERE </a:t>
            </a:r>
            <a:r>
              <a:rPr err="1"/>
              <a:t>manf </a:t>
            </a:r>
            <a:r>
              <a:t>= b.</a:t>
            </a:r>
            <a:r>
              <a:rPr err="1"/>
              <a:t>manf </a:t>
            </a:r>
            <a:r>
              <a:t>AND</a:t>
            </a:r>
          </a:p>
          <a:p>
            <a:pPr>
              <a:buNone/>
            </a:pPr>
            <a:r>
              <a:t>		name &lt;&gt; b.name);</a:t>
            </a:r>
          </a:p>
        </p:txBody>
      </p:sp>
      <p:grpSp>
        <p:nvGrpSpPr>
          <p:cNvPr id="46087" name="Grouper 46086"/>
          <p:cNvGrpSpPr/>
          <p:nvPr/>
        </p:nvGrpSpPr>
        <p:grpSpPr>
          <a:xfrm>
            <a:off x="990600" y="3124200"/>
            <a:ext cx="8008938" cy="3048000"/>
            <a:chOff x="624" y="1972"/>
            <a:chExt cx="5045" cy="1868"/>
          </a:xfrm>
        </p:grpSpPr>
        <p:sp>
          <p:nvSpPr>
            <p:cNvPr id="46084" name="Rectangle 46083"/>
            <p:cNvSpPr/>
            <p:nvPr/>
          </p:nvSpPr>
          <p:spPr>
            <a:xfrm>
              <a:off x="624" y="2832"/>
              <a:ext cx="3360" cy="100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46085" name="Zone de texte 46084"/>
            <p:cNvSpPr txBox="1"/>
            <p:nvPr/>
          </p:nvSpPr>
          <p:spPr>
            <a:xfrm>
              <a:off x="4070" y="1972"/>
              <a:ext cx="1599" cy="11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sz="2000">
                  <a:latin typeface="Tahoma" panose="020B0604030504040204" pitchFamily="34" charset="0"/>
                </a:rPr>
                <a:t>Beers with the same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manufacturer and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a different name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from the name of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the beer represented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by</a:t>
              </a:r>
              <a:r>
                <a:rPr sz="2000" err="1">
                  <a:latin typeface="Tahoma" panose="020B0604030504040204" pitchFamily="34" charset="0"/>
                </a:rPr>
                <a:t> tuple</a:t>
              </a:r>
              <a:r>
                <a:rPr sz="2000">
                  <a:latin typeface="Tahoma" panose="020B0604030504040204" pitchFamily="34" charset="0"/>
                </a:rPr>
                <a:t> b.</a:t>
              </a:r>
              <a:endParaRPr sz="2000">
                <a:latin typeface="Tahoma" panose="020B0604030504040204" pitchFamily="34" charset="0"/>
              </a:endParaRPr>
            </a:p>
          </p:txBody>
        </p:sp>
        <p:sp>
          <p:nvSpPr>
            <p:cNvPr id="46086" name="Connecteur droit 46085"/>
            <p:cNvSpPr/>
            <p:nvPr/>
          </p:nvSpPr>
          <p:spPr>
            <a:xfrm flipH="1">
              <a:off x="3264" y="2304"/>
              <a:ext cx="768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7106" name="Titre 4710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Semantics of Deletion --- (1)</a:t>
            </a:r>
          </a:p>
        </p:txBody>
      </p:sp>
      <p:sp>
        <p:nvSpPr>
          <p:cNvPr id="47107" name="Espace réservé du texte 4710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ln/>
        </p:spPr>
        <p:txBody>
          <a:bodyPr/>
          <a:p>
            <a:r>
              <a:t>Suppose Anheuser-Busch makes only Bud and Bud </a:t>
            </a:r>
            <a:r>
              <a:rPr err="1"/>
              <a:t>Lite</a:t>
            </a:r>
            <a:r>
              <a:t>.</a:t>
            </a:r>
          </a:p>
          <a:p>
            <a:r>
              <a:t>Suppose we come to the </a:t>
            </a:r>
            <a:r>
              <a:rPr err="1"/>
              <a:t>tuple </a:t>
            </a:r>
            <a:r>
              <a:rPr i="1"/>
              <a:t>b</a:t>
            </a:r>
            <a:r>
              <a:t>  for Bud first.</a:t>
            </a:r>
          </a:p>
          <a:p>
            <a:r>
              <a:t>The </a:t>
            </a:r>
            <a:r>
              <a:rPr err="1"/>
              <a:t>subquery </a:t>
            </a:r>
            <a:r>
              <a:t>is nonempty, because of the Bud </a:t>
            </a:r>
            <a:r>
              <a:rPr err="1"/>
              <a:t>Lite tuple</a:t>
            </a:r>
            <a:r>
              <a:t>, so we delete Bud.</a:t>
            </a:r>
          </a:p>
          <a:p>
            <a:r>
              <a:t>Now, when </a:t>
            </a:r>
            <a:r>
              <a:rPr i="1"/>
              <a:t>b</a:t>
            </a:r>
            <a:r>
              <a:t>  is the </a:t>
            </a:r>
            <a:r>
              <a:rPr err="1"/>
              <a:t>tuple</a:t>
            </a:r>
            <a:r>
              <a:t> for Bud </a:t>
            </a:r>
            <a:r>
              <a:rPr err="1"/>
              <a:t>Lite</a:t>
            </a:r>
            <a:r>
              <a:t>, do we delete that </a:t>
            </a:r>
            <a:r>
              <a:rPr err="1"/>
              <a:t>tuple</a:t>
            </a:r>
            <a:r>
              <a:t> too?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8130" name="Titre 4812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Semantics of Deletion --- (2)</a:t>
            </a:r>
          </a:p>
        </p:txBody>
      </p:sp>
      <p:sp>
        <p:nvSpPr>
          <p:cNvPr id="48131" name="Espace réservé du texte 4813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marL="609600" indent="-609600"/>
            <a:r>
              <a:rPr>
                <a:solidFill>
                  <a:srgbClr val="33CC33"/>
                </a:solidFill>
              </a:rPr>
              <a:t>Answer</a:t>
            </a:r>
            <a:r>
              <a:t>: we </a:t>
            </a:r>
            <a:r>
              <a:rPr i="1"/>
              <a:t>do</a:t>
            </a:r>
            <a:r>
              <a:t> delete Bud </a:t>
            </a:r>
            <a:r>
              <a:rPr err="1"/>
              <a:t>Lite </a:t>
            </a:r>
            <a:r>
              <a:t>as well.</a:t>
            </a:r>
          </a:p>
          <a:p>
            <a:pPr marL="609600" indent="-609600"/>
            <a:r>
              <a:t>The reason is that deletion proceeds in two stages: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t>Mark all </a:t>
            </a:r>
            <a:r>
              <a:rPr err="1"/>
              <a:t>tuples </a:t>
            </a:r>
            <a:r>
              <a:t>for which the WHERE condition is satisfied.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t>Delete the marked </a:t>
            </a:r>
            <a:r>
              <a:rPr err="1"/>
              <a:t>tuples</a:t>
            </a:r>
            <a:r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9154" name="Titre 4915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Updates</a:t>
            </a:r>
          </a:p>
        </p:txBody>
      </p:sp>
      <p:sp>
        <p:nvSpPr>
          <p:cNvPr id="49155" name="Espace réservé du texte 491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To change certain attributes in certain </a:t>
            </a:r>
            <a:r>
              <a:rPr err="1"/>
              <a:t>tuples </a:t>
            </a:r>
            <a:r>
              <a:t>of a relation:</a:t>
            </a:r>
          </a:p>
          <a:p>
            <a:pPr>
              <a:buNone/>
            </a:pPr>
            <a:r>
              <a:t>		UPDATE &lt;relation&gt;</a:t>
            </a:r>
          </a:p>
          <a:p>
            <a:pPr>
              <a:buNone/>
            </a:pPr>
            <a:r>
              <a:t>		SET &lt;list of attribute assignments&gt;</a:t>
            </a:r>
          </a:p>
          <a:p>
            <a:pPr>
              <a:buNone/>
            </a:pPr>
            <a:r>
              <a:t>		WHERE &lt;condition on </a:t>
            </a:r>
            <a:r>
              <a:rPr err="1"/>
              <a:t>tuples</a:t>
            </a:r>
            <a:r>
              <a:t>&gt;;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0178" name="Titre 5017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Update</a:t>
            </a:r>
          </a:p>
        </p:txBody>
      </p:sp>
      <p:sp>
        <p:nvSpPr>
          <p:cNvPr id="50179" name="Espace réservé du texte 5017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Change drinker Fred’s phone number to 555-1212:</a:t>
            </a:r>
          </a:p>
          <a:p>
            <a:pPr>
              <a:buNone/>
            </a:pPr>
          </a:p>
          <a:p>
            <a:pPr>
              <a:buNone/>
            </a:pPr>
            <a:r>
              <a:t>		</a:t>
            </a:r>
            <a:r>
              <a:rPr>
                <a:latin typeface="Courier New" panose="02070309020205020404" pitchFamily="49" charset="0"/>
              </a:rPr>
              <a:t>UPDATE Drinkers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SET phone = ’555-1212’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WHERE name = ’Fred’;</a:t>
            </a:r>
            <a:endParaRPr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1202" name="Titre 5120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Update Several </a:t>
            </a:r>
            <a:r>
              <a:rPr err="1"/>
              <a:t>Tuples</a:t>
            </a:r>
          </a:p>
        </p:txBody>
      </p:sp>
      <p:sp>
        <p:nvSpPr>
          <p:cNvPr id="51203" name="Espace réservé du texte 5120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Make $4 the maximum price for beer:</a:t>
            </a:r>
          </a:p>
          <a:p>
            <a:pPr>
              <a:buNone/>
            </a:pPr>
          </a:p>
          <a:p>
            <a:pPr>
              <a:buNone/>
            </a:pPr>
            <a:r>
              <a:t>		</a:t>
            </a:r>
            <a:r>
              <a:rPr>
                <a:latin typeface="Courier New" panose="02070309020205020404" pitchFamily="49" charset="0"/>
              </a:rPr>
              <a:t>UPDATE Sells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SET price = 4.00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WHERE price &gt; 4.00;</a:t>
            </a:r>
            <a:endParaRPr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0898" name="Titre 8089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Sorting</a:t>
            </a:r>
          </a:p>
        </p:txBody>
      </p:sp>
      <p:sp>
        <p:nvSpPr>
          <p:cNvPr id="80899" name="Espace réservé du texte 80898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4419600"/>
          </a:xfrm>
          <a:ln/>
        </p:spPr>
        <p:txBody>
          <a:bodyPr/>
          <a:p>
            <a:r>
              <a:rPr sz="2800"/>
              <a:t>R1 := </a:t>
            </a:r>
            <a:r>
              <a:rPr sz="3600" err="1">
                <a:latin typeface="Lucida Sans Unicode" panose="020B0602030504020204" pitchFamily="34" charset="0"/>
              </a:rPr>
              <a:t>τ</a:t>
            </a:r>
            <a:r>
              <a:rPr sz="2800" i="1" baseline="-25000" err="1"/>
              <a:t>L</a:t>
            </a:r>
            <a:r>
              <a:rPr sz="2800"/>
              <a:t> (R2).</a:t>
            </a:r>
            <a:endParaRPr sz="2800"/>
          </a:p>
          <a:p>
            <a:pPr lvl="1"/>
            <a:r>
              <a:rPr sz="2400" i="1"/>
              <a:t>L</a:t>
            </a:r>
            <a:r>
              <a:rPr sz="2400"/>
              <a:t>  is a list of some of the attributes of R2.</a:t>
            </a:r>
            <a:endParaRPr sz="2400"/>
          </a:p>
          <a:p>
            <a:r>
              <a:rPr sz="2800"/>
              <a:t>R1 is the list of </a:t>
            </a:r>
            <a:r>
              <a:rPr sz="2800" err="1"/>
              <a:t>tuples </a:t>
            </a:r>
            <a:r>
              <a:rPr sz="2800"/>
              <a:t>of R2 sorted first on the value of the first attribute on </a:t>
            </a:r>
            <a:r>
              <a:rPr sz="2800" i="1"/>
              <a:t>L</a:t>
            </a:r>
            <a:r>
              <a:rPr sz="2800"/>
              <a:t>, then on the second attribute of </a:t>
            </a:r>
            <a:r>
              <a:rPr sz="2800" i="1"/>
              <a:t>L</a:t>
            </a:r>
            <a:r>
              <a:rPr sz="2800"/>
              <a:t>, and so on.</a:t>
            </a:r>
            <a:endParaRPr sz="2800"/>
          </a:p>
          <a:p>
            <a:pPr lvl="1"/>
            <a:r>
              <a:rPr sz="2400"/>
              <a:t>Break ties arbitrarily.</a:t>
            </a:r>
            <a:endParaRPr sz="2400"/>
          </a:p>
          <a:p>
            <a:r>
              <a:rPr sz="3600">
                <a:latin typeface="Lucida Sans Unicode" panose="020B0602030504020204" pitchFamily="34" charset="0"/>
              </a:rPr>
              <a:t>τ</a:t>
            </a:r>
            <a:r>
              <a:rPr sz="2800"/>
              <a:t> is the only operator whose result is neither a set nor a bag.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1922" name="Titre 8192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Sorting</a:t>
            </a:r>
          </a:p>
        </p:txBody>
      </p:sp>
      <p:sp>
        <p:nvSpPr>
          <p:cNvPr id="81923" name="Zone de texte 81922"/>
          <p:cNvSpPr txBox="1"/>
          <p:nvPr/>
        </p:nvSpPr>
        <p:spPr>
          <a:xfrm>
            <a:off x="1431925" y="2166938"/>
            <a:ext cx="2405063" cy="15525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>
                <a:solidFill>
                  <a:srgbClr val="CC00CC"/>
                </a:solidFill>
                <a:latin typeface="Tahoma" panose="020B0604030504040204" pitchFamily="34" charset="0"/>
              </a:rPr>
              <a:t>R =  ( A	B )</a:t>
            </a:r>
            <a:endParaRPr>
              <a:solidFill>
                <a:srgbClr val="CC00CC"/>
              </a:solidFill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	1	2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	3	4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	5	2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81924" name="Zone de texte 81923"/>
          <p:cNvSpPr txBox="1"/>
          <p:nvPr/>
        </p:nvSpPr>
        <p:spPr>
          <a:xfrm>
            <a:off x="1431925" y="3949700"/>
            <a:ext cx="4044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sz="3200" err="1">
                <a:latin typeface="Lucida Sans Unicode" panose="020B0602030504020204" pitchFamily="34" charset="0"/>
              </a:rPr>
              <a:t>τ</a:t>
            </a:r>
            <a:r>
              <a:rPr i="1" baseline="-25000" err="1">
                <a:latin typeface="Tahoma" panose="020B0604030504040204" pitchFamily="34" charset="0"/>
              </a:rPr>
              <a:t>B</a:t>
            </a:r>
            <a:r>
              <a:rPr>
                <a:latin typeface="Tahoma" panose="020B0604030504040204" pitchFamily="34" charset="0"/>
              </a:rPr>
              <a:t> (R) = [(5,2), (1,2), (3,4)]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81925" name="Rectangle 81924"/>
          <p:cNvSpPr/>
          <p:nvPr/>
        </p:nvSpPr>
        <p:spPr>
          <a:xfrm>
            <a:off x="2362200" y="2209800"/>
            <a:ext cx="1219200" cy="1447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fr-FR" altLang="en-US"/>
          </a:p>
        </p:txBody>
      </p:sp>
      <p:sp>
        <p:nvSpPr>
          <p:cNvPr id="81926" name="Connecteur droit 81925"/>
          <p:cNvSpPr/>
          <p:nvPr/>
        </p:nvSpPr>
        <p:spPr>
          <a:xfrm>
            <a:off x="2362200" y="2590800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1927" name="Connecteur droit 81926"/>
          <p:cNvSpPr/>
          <p:nvPr/>
        </p:nvSpPr>
        <p:spPr>
          <a:xfrm>
            <a:off x="2971800" y="2209800"/>
            <a:ext cx="0" cy="1447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4994" name="Titre 8499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Aggregation Operators</a:t>
            </a:r>
          </a:p>
        </p:txBody>
      </p:sp>
      <p:sp>
        <p:nvSpPr>
          <p:cNvPr id="84995" name="Espace réservé du texte 849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Aggregation operators are not operators of relational algebra.</a:t>
            </a:r>
          </a:p>
          <a:p>
            <a:r>
              <a:t>Rather, they apply to entire columns of a table and produce a single result.</a:t>
            </a:r>
          </a:p>
          <a:p>
            <a:r>
              <a:t>The most important examples: SUM, AVG, COUNT, MIN, and MAX.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6018" name="Titre 8601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Aggregation</a:t>
            </a:r>
          </a:p>
        </p:txBody>
      </p:sp>
      <p:sp>
        <p:nvSpPr>
          <p:cNvPr id="86019" name="Zone de texte 86018"/>
          <p:cNvSpPr txBox="1"/>
          <p:nvPr/>
        </p:nvSpPr>
        <p:spPr>
          <a:xfrm>
            <a:off x="1431925" y="2166938"/>
            <a:ext cx="2405063" cy="15525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>
                <a:solidFill>
                  <a:srgbClr val="CC00CC"/>
                </a:solidFill>
                <a:latin typeface="Tahoma" panose="020B0604030504040204" pitchFamily="34" charset="0"/>
              </a:rPr>
              <a:t>R =  ( A	B )</a:t>
            </a:r>
            <a:endParaRPr>
              <a:solidFill>
                <a:srgbClr val="CC00CC"/>
              </a:solidFill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	1	3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	3	4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	3	2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86020" name="Rectangle 86019"/>
          <p:cNvSpPr/>
          <p:nvPr/>
        </p:nvSpPr>
        <p:spPr>
          <a:xfrm>
            <a:off x="2362200" y="2209800"/>
            <a:ext cx="1219200" cy="1447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fr-FR" altLang="en-US"/>
          </a:p>
        </p:txBody>
      </p:sp>
      <p:sp>
        <p:nvSpPr>
          <p:cNvPr id="86021" name="Connecteur droit 86020"/>
          <p:cNvSpPr/>
          <p:nvPr/>
        </p:nvSpPr>
        <p:spPr>
          <a:xfrm>
            <a:off x="2362200" y="2590800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22" name="Connecteur droit 86021"/>
          <p:cNvSpPr/>
          <p:nvPr/>
        </p:nvSpPr>
        <p:spPr>
          <a:xfrm>
            <a:off x="2971800" y="2209800"/>
            <a:ext cx="0" cy="1447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23" name="Zone de texte 86022"/>
          <p:cNvSpPr txBox="1"/>
          <p:nvPr/>
        </p:nvSpPr>
        <p:spPr>
          <a:xfrm>
            <a:off x="2362200" y="4038600"/>
            <a:ext cx="2160588" cy="15525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>
                <a:latin typeface="Tahoma" panose="020B0604030504040204" pitchFamily="34" charset="0"/>
              </a:rPr>
              <a:t>SUM(A) = 7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COUNT(A) = 3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MAX(B) = 4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AVG(B) = 3</a:t>
            </a:r>
            <a:endParaRPr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7042" name="Titre 8704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Grouping Operator</a:t>
            </a:r>
          </a:p>
        </p:txBody>
      </p:sp>
      <p:sp>
        <p:nvSpPr>
          <p:cNvPr id="87043" name="Espace réservé du texte 870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marL="609600" indent="-609600"/>
            <a:r>
              <a:t>R1 := </a:t>
            </a:r>
            <a:r>
              <a:rPr sz="4000" err="1">
                <a:latin typeface="Lucida Sans Unicode" panose="020B0602030504020204" pitchFamily="34" charset="0"/>
              </a:rPr>
              <a:t>γ</a:t>
            </a:r>
            <a:r>
              <a:rPr i="1" baseline="-25000" err="1"/>
              <a:t>L</a:t>
            </a:r>
            <a:r>
              <a:t> (R2).  </a:t>
            </a:r>
            <a:r>
              <a:rPr i="1"/>
              <a:t>L</a:t>
            </a:r>
            <a:r>
              <a:t>  is a list of elements that are either: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t>Individual (</a:t>
            </a:r>
            <a:r>
              <a:rPr i="1">
                <a:solidFill>
                  <a:srgbClr val="FF0066"/>
                </a:solidFill>
              </a:rPr>
              <a:t>grouping</a:t>
            </a:r>
            <a:r>
              <a:t> ) attributes.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t>AGG(</a:t>
            </a:r>
            <a:r>
              <a:rPr i="1"/>
              <a:t>A</a:t>
            </a:r>
            <a:r>
              <a:t> ), where AGG is one of the aggregation operators and </a:t>
            </a:r>
            <a:r>
              <a:rPr i="1"/>
              <a:t>A</a:t>
            </a:r>
            <a:r>
              <a:t>  is an attribute.</a:t>
            </a:r>
          </a:p>
          <a:p>
            <a:pPr marL="1371600" lvl="2" indent="-457200"/>
            <a:r>
              <a:t>An arrow and a new attribute name renames the component.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9091</Words>
  <Application>WPS Presentation</Application>
  <PresentationFormat/>
  <Paragraphs>527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Arial</vt:lpstr>
      <vt:lpstr>SimSun</vt:lpstr>
      <vt:lpstr>Wingdings</vt:lpstr>
      <vt:lpstr>Times New Roman</vt:lpstr>
      <vt:lpstr>Tahoma</vt:lpstr>
      <vt:lpstr>Monotype Sorts</vt:lpstr>
      <vt:lpstr>Wingdings</vt:lpstr>
      <vt:lpstr>Lucida Sans Unicode</vt:lpstr>
      <vt:lpstr>Courier New</vt:lpstr>
      <vt:lpstr>Lucida Calligraphy</vt:lpstr>
      <vt:lpstr>Microsoft YaHei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olivi</cp:lastModifiedBy>
  <cp:revision>122</cp:revision>
  <dcterms:created xsi:type="dcterms:W3CDTF">2002-03-23T20:14:09Z</dcterms:created>
  <dcterms:modified xsi:type="dcterms:W3CDTF">2025-02-05T18:39:16Z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762CC0F161F348439AA7477BB2212932_13</vt:lpwstr>
  </property>
  <property fmtid="{D5CDD505-2E9C-101B-9397-08002B2CF9AE}" pid="3" name="KSOProductBuildVer">
    <vt:lpwstr>1036-12.2.0.19805</vt:lpwstr>
  </property>
</Properties>
</file>