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3"/>
    <p:sldId id="257" r:id="rId4"/>
    <p:sldId id="258" r:id="rId5"/>
    <p:sldId id="259" r:id="rId6"/>
    <p:sldId id="260" r:id="rId7"/>
    <p:sldId id="267" r:id="rId8"/>
    <p:sldId id="261" r:id="rId9"/>
    <p:sldId id="299" r:id="rId10"/>
    <p:sldId id="262" r:id="rId11"/>
    <p:sldId id="263" r:id="rId12"/>
    <p:sldId id="266" r:id="rId13"/>
    <p:sldId id="264" r:id="rId14"/>
    <p:sldId id="265" r:id="rId15"/>
    <p:sldId id="268" r:id="rId16"/>
    <p:sldId id="269" r:id="rId17"/>
    <p:sldId id="270" r:id="rId18"/>
    <p:sldId id="271" r:id="rId19"/>
    <p:sldId id="332" r:id="rId20"/>
    <p:sldId id="333" r:id="rId21"/>
    <p:sldId id="326" r:id="rId22"/>
    <p:sldId id="328" r:id="rId23"/>
    <p:sldId id="274" r:id="rId24"/>
    <p:sldId id="275" r:id="rId25"/>
    <p:sldId id="276" r:id="rId26"/>
    <p:sldId id="277" r:id="rId27"/>
    <p:sldId id="279" r:id="rId28"/>
    <p:sldId id="278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327" r:id="rId39"/>
    <p:sldId id="289" r:id="rId40"/>
    <p:sldId id="290" r:id="rId41"/>
    <p:sldId id="291" r:id="rId42"/>
    <p:sldId id="292" r:id="rId43"/>
    <p:sldId id="293" r:id="rId44"/>
    <p:sldId id="329" r:id="rId45"/>
    <p:sldId id="330" r:id="rId46"/>
    <p:sldId id="331" r:id="rId47"/>
    <p:sldId id="294" r:id="rId48"/>
    <p:sldId id="295" r:id="rId49"/>
    <p:sldId id="296" r:id="rId50"/>
    <p:sldId id="297" r:id="rId51"/>
    <p:sldId id="298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6600"/>
    <a:srgbClr val="CC00CC"/>
    <a:srgbClr val="FF0066"/>
    <a:srgbClr val="99CCFF"/>
    <a:srgbClr val="33CC33"/>
    <a:srgbClr val="3366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27"/>
    <p:restoredTop sz="90929"/>
  </p:normalViewPr>
  <p:slideViewPr>
    <p:cSldViewPr showGuides="1">
      <p:cViewPr varScale="1">
        <p:scale>
          <a:sx n="73" d="100"/>
          <a:sy n="73" d="100"/>
        </p:scale>
        <p:origin x="-8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166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notesMaster" Target="notesMasters/notesMaster1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Espace réservé de l'en-tête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en-US" sz="1200" dirty="0"/>
          </a:p>
        </p:txBody>
      </p:sp>
      <p:sp>
        <p:nvSpPr>
          <p:cNvPr id="4099" name="Espace réservé de la date 4098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en-US" sz="1200" dirty="0"/>
          </a:p>
        </p:txBody>
      </p:sp>
      <p:sp>
        <p:nvSpPr>
          <p:cNvPr id="4100" name="Espace réservé de l'image des diapositives 4099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Espace réservé du texte 4100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102" name="Espace réservé du pied de page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endParaRPr lang="en-US" sz="1200" dirty="0"/>
          </a:p>
        </p:txBody>
      </p:sp>
      <p:sp>
        <p:nvSpPr>
          <p:cNvPr id="4103" name="Espace réservé du numéro de diapositive 4102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  <a:endParaRPr lang="fr-FR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9CCFF">
                <a:gamma/>
                <a:tint val="0"/>
                <a:invGamma/>
              </a:srgbClr>
            </a:gs>
            <a:gs pos="100000">
              <a:srgbClr val="99CCFF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Titre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Click to edit Master title style</a:t>
            </a:r>
            <a:endParaRPr dirty="0"/>
          </a:p>
        </p:txBody>
      </p:sp>
      <p:sp>
        <p:nvSpPr>
          <p:cNvPr id="1027" name="Espace réservé du texte 10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1028" name="Espace réservé de la date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fld id="{BB962C8B-B14F-4D97-AF65-F5344CB8AC3E}" type="datetime1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029" name="Espace réservé du pied de page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n-US">
              <a:latin typeface="Times New Roman" panose="02020603050405020304" charset="0"/>
            </a:endParaRPr>
          </a:p>
        </p:txBody>
      </p:sp>
      <p:sp>
        <p:nvSpPr>
          <p:cNvPr id="1030" name="Espace réservé du numéro de diapositive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u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CC"/>
        </a:buClr>
        <a:buFont typeface="Monotype Sorts" pitchFamily="2" charset="2"/>
        <a:buChar char="w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C00CC"/>
        </a:buClr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–"/>
        <a:defRPr sz="20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Tx/>
        <a:buChar char="»"/>
        <a:defRPr sz="2000" b="0" i="0" u="none" kern="1200" baseline="0">
          <a:solidFill>
            <a:schemeClr val="tx1"/>
          </a:solidFill>
          <a:latin typeface="Times New Roman" panose="02020603050405020304" charset="0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194" name="Titre 8193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ln/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sz="4400" kern="1200" baseline="0">
                <a:latin typeface="Tahoma" panose="020B0604030504040204" pitchFamily="34" charset="0"/>
              </a:rPr>
              <a:t>Introduction to SQL</a:t>
            </a:r>
            <a:endParaRPr sz="4400" kern="1200" baseline="0">
              <a:latin typeface="Tahoma" panose="020B0604030504040204" pitchFamily="34" charset="0"/>
            </a:endParaRPr>
          </a:p>
        </p:txBody>
      </p:sp>
      <p:sp>
        <p:nvSpPr>
          <p:cNvPr id="8196" name="Sous-titre 8195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/>
        </p:spPr>
        <p:txBody>
          <a:bodyPr/>
          <a:p>
            <a:pPr defTabSz="914400">
              <a:buSzTx/>
            </a:pPr>
            <a:r>
              <a:rPr sz="3200" kern="1200" baseline="0">
                <a:latin typeface="Tahoma" panose="020B0604030504040204" pitchFamily="34" charset="0"/>
              </a:rPr>
              <a:t>Select-From-Where Statements</a:t>
            </a:r>
            <a:endParaRPr sz="3200" kern="1200" baseline="0">
              <a:latin typeface="Tahoma" panose="020B0604030504040204" pitchFamily="34" charset="0"/>
            </a:endParaRPr>
          </a:p>
          <a:p>
            <a:pPr defTabSz="914400">
              <a:buSzTx/>
            </a:pPr>
            <a:r>
              <a:rPr sz="3200" kern="1200" baseline="0" err="1">
                <a:latin typeface="Tahoma" panose="020B0604030504040204" pitchFamily="34" charset="0"/>
              </a:rPr>
              <a:t>Multirelation </a:t>
            </a:r>
            <a:r>
              <a:rPr sz="3200" kern="1200" baseline="0">
                <a:latin typeface="Tahoma" panose="020B0604030504040204" pitchFamily="34" charset="0"/>
              </a:rPr>
              <a:t>Queries</a:t>
            </a:r>
            <a:endParaRPr sz="3200" kern="1200" baseline="0">
              <a:latin typeface="Tahoma" panose="020B0604030504040204" pitchFamily="34" charset="0"/>
            </a:endParaRPr>
          </a:p>
          <a:p>
            <a:pPr defTabSz="914400">
              <a:buSzTx/>
            </a:pPr>
            <a:r>
              <a:rPr sz="3200" kern="1200" baseline="0" err="1">
                <a:latin typeface="Tahoma" panose="020B0604030504040204" pitchFamily="34" charset="0"/>
              </a:rPr>
              <a:t>Subqueries</a:t>
            </a:r>
            <a:endParaRPr sz="3200" kern="1200" baseline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5362" name="Titre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* In SELECT clauses</a:t>
            </a:r>
          </a:p>
        </p:txBody>
      </p:sp>
      <p:sp>
        <p:nvSpPr>
          <p:cNvPr id="15363" name="Espace réservé du texte 1536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458200" cy="4419600"/>
          </a:xfrm>
          <a:ln/>
        </p:spPr>
        <p:txBody>
          <a:bodyPr/>
          <a:p>
            <a:r>
              <a:t>When there is one relation in the FROM clause, * in the SELECT clause stands for “all attributes of this relation.”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Using </a:t>
            </a:r>
            <a:r>
              <a:rPr>
                <a:solidFill>
                  <a:srgbClr val="CC00CC"/>
                </a:solidFill>
              </a:rPr>
              <a:t>Beers(name, manf)</a:t>
            </a:r>
            <a:r>
              <a:t>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*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Beers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manf = ’Anheuser-Busch’;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8434" name="Titre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Result of Query:</a:t>
            </a:r>
          </a:p>
        </p:txBody>
      </p:sp>
      <p:sp>
        <p:nvSpPr>
          <p:cNvPr id="18435" name="Espace réservé du texte 184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	</a:t>
            </a:r>
            <a:r>
              <a:rPr>
                <a:solidFill>
                  <a:srgbClr val="CC00CC"/>
                </a:solidFill>
              </a:rPr>
              <a:t>name		manf</a:t>
            </a:r>
            <a:endParaRPr>
              <a:solidFill>
                <a:srgbClr val="CC00CC"/>
              </a:solidFill>
            </a:endParaRPr>
          </a:p>
          <a:p>
            <a:pPr>
              <a:buNone/>
            </a:pPr>
            <a:r>
              <a:t>		Bud			Anheuser-Busch</a:t>
            </a:r>
          </a:p>
          <a:p>
            <a:pPr>
              <a:buNone/>
            </a:pPr>
            <a:r>
              <a:t>		Bud </a:t>
            </a:r>
            <a:r>
              <a:rPr err="1"/>
              <a:t>Lite		</a:t>
            </a:r>
            <a:r>
              <a:t>Anheuser-Busch</a:t>
            </a:r>
          </a:p>
          <a:p>
            <a:pPr>
              <a:buNone/>
            </a:pPr>
            <a:r>
              <a:t>		Michelob		Anheuser-Busch</a:t>
            </a:r>
          </a:p>
          <a:p>
            <a:pPr>
              <a:buNone/>
            </a:pPr>
            <a:r>
              <a:t>		   . . .		   . . .</a:t>
            </a:r>
          </a:p>
        </p:txBody>
      </p:sp>
      <p:sp>
        <p:nvSpPr>
          <p:cNvPr id="18436" name="Rectangle 18435"/>
          <p:cNvSpPr/>
          <p:nvPr/>
        </p:nvSpPr>
        <p:spPr>
          <a:xfrm>
            <a:off x="1600200" y="2057400"/>
            <a:ext cx="6096000" cy="304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18437" name="Connecteur droit 18436"/>
          <p:cNvSpPr/>
          <p:nvPr/>
        </p:nvSpPr>
        <p:spPr>
          <a:xfrm>
            <a:off x="1600200" y="2590800"/>
            <a:ext cx="609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8" name="Connecteur droit 18437"/>
          <p:cNvSpPr/>
          <p:nvPr/>
        </p:nvSpPr>
        <p:spPr>
          <a:xfrm>
            <a:off x="3962400" y="2057400"/>
            <a:ext cx="0" cy="304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39" name="Zone de texte 18438"/>
          <p:cNvSpPr txBox="1"/>
          <p:nvPr/>
        </p:nvSpPr>
        <p:spPr>
          <a:xfrm>
            <a:off x="1066800" y="5181600"/>
            <a:ext cx="6731000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800">
                <a:latin typeface="Tahoma" panose="020B0604030504040204" pitchFamily="34" charset="0"/>
              </a:rPr>
              <a:t>Now, the result has each of the attributes</a:t>
            </a:r>
            <a:endParaRPr sz="2800">
              <a:latin typeface="Tahoma" panose="020B0604030504040204" pitchFamily="34" charset="0"/>
            </a:endParaRPr>
          </a:p>
          <a:p>
            <a:r>
              <a:rPr sz="2800">
                <a:latin typeface="Tahoma" panose="020B0604030504040204" pitchFamily="34" charset="0"/>
              </a:rPr>
              <a:t>of Beers.</a:t>
            </a:r>
            <a:endParaRPr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6386" name="Titre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Renaming Attributes</a:t>
            </a:r>
          </a:p>
        </p:txBody>
      </p:sp>
      <p:sp>
        <p:nvSpPr>
          <p:cNvPr id="16387" name="Espace réservé du texte 16386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458200" cy="4114800"/>
          </a:xfrm>
          <a:ln/>
        </p:spPr>
        <p:txBody>
          <a:bodyPr/>
          <a:p>
            <a:r>
              <a:t>If you want the result to have different attribute names, use “AS &lt;new name&gt;” to rename an attribute.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Using </a:t>
            </a:r>
            <a:r>
              <a:rPr>
                <a:solidFill>
                  <a:srgbClr val="CC00CC"/>
                </a:solidFill>
              </a:rPr>
              <a:t>Beers(name, manf)</a:t>
            </a:r>
            <a:r>
              <a:t>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name AS beer, manf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Beers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manf = ’Anheuser-Busch’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7410" name="Titre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Result of Query:</a:t>
            </a:r>
          </a:p>
        </p:txBody>
      </p:sp>
      <p:sp>
        <p:nvSpPr>
          <p:cNvPr id="17411" name="Espace réservé du texte 174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	</a:t>
            </a:r>
            <a:r>
              <a:rPr>
                <a:solidFill>
                  <a:srgbClr val="CC00CC"/>
                </a:solidFill>
              </a:rPr>
              <a:t>beer			manf</a:t>
            </a:r>
            <a:endParaRPr>
              <a:solidFill>
                <a:srgbClr val="CC00CC"/>
              </a:solidFill>
            </a:endParaRPr>
          </a:p>
          <a:p>
            <a:pPr>
              <a:buNone/>
            </a:pPr>
            <a:r>
              <a:t>		Bud			Anheuser-Busch</a:t>
            </a:r>
          </a:p>
          <a:p>
            <a:pPr>
              <a:buNone/>
            </a:pPr>
            <a:r>
              <a:t>		Bud </a:t>
            </a:r>
            <a:r>
              <a:rPr err="1"/>
              <a:t>Lite		</a:t>
            </a:r>
            <a:r>
              <a:t>Anheuser-Busch</a:t>
            </a:r>
          </a:p>
          <a:p>
            <a:pPr>
              <a:buNone/>
            </a:pPr>
            <a:r>
              <a:t>		Michelob		Anheuser-Busch</a:t>
            </a:r>
          </a:p>
          <a:p>
            <a:pPr>
              <a:buNone/>
            </a:pPr>
            <a:r>
              <a:t>		   . . .		   . . .</a:t>
            </a:r>
          </a:p>
        </p:txBody>
      </p:sp>
      <p:sp>
        <p:nvSpPr>
          <p:cNvPr id="17412" name="Rectangle 17411"/>
          <p:cNvSpPr/>
          <p:nvPr/>
        </p:nvSpPr>
        <p:spPr>
          <a:xfrm>
            <a:off x="1600200" y="2057400"/>
            <a:ext cx="6096000" cy="3048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17413" name="Connecteur droit 17412"/>
          <p:cNvSpPr/>
          <p:nvPr/>
        </p:nvSpPr>
        <p:spPr>
          <a:xfrm>
            <a:off x="1600200" y="2590800"/>
            <a:ext cx="609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4" name="Connecteur droit 17413"/>
          <p:cNvSpPr/>
          <p:nvPr/>
        </p:nvSpPr>
        <p:spPr>
          <a:xfrm>
            <a:off x="3962400" y="2057400"/>
            <a:ext cx="0" cy="304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0482" name="Titre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Expressions in SELECT Clauses</a:t>
            </a:r>
          </a:p>
        </p:txBody>
      </p:sp>
      <p:sp>
        <p:nvSpPr>
          <p:cNvPr id="20483" name="Espace réservé du texte 20482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p>
            <a:r>
              <a:t>Any expression that makes sense can appear as an element of a SELECT clause.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Using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:</a:t>
            </a:r>
          </a:p>
          <a:p>
            <a:pPr>
              <a:buNone/>
            </a:pPr>
            <a:r>
              <a:t>	</a:t>
            </a:r>
            <a:r>
              <a:rPr>
                <a:latin typeface="Courier New" panose="02070309020205020404" pitchFamily="49" charset="0"/>
              </a:rPr>
              <a:t>SELECT bar, beer,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	price*114 AS </a:t>
            </a:r>
            <a:r>
              <a:rPr err="1">
                <a:latin typeface="Courier New" panose="02070309020205020404" pitchFamily="49" charset="0"/>
              </a:rPr>
              <a:t>priceInYen</a:t>
            </a:r>
            <a:endParaRPr err="1">
              <a:latin typeface="Courier New" panose="02070309020205020404" pitchFamily="49" charset="0"/>
            </a:endParaRPr>
          </a:p>
          <a:p>
            <a:pPr>
              <a:buNone/>
            </a:pPr>
            <a:r>
              <a:rPr err="1">
                <a:latin typeface="Courier New" panose="02070309020205020404" pitchFamily="49" charset="0"/>
              </a:rPr>
              <a:t>	</a:t>
            </a:r>
            <a:r>
              <a:rPr>
                <a:latin typeface="Courier New" panose="02070309020205020404" pitchFamily="49" charset="0"/>
              </a:rPr>
              <a:t>FROM Sells;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1506" name="Titre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Result of Query</a:t>
            </a:r>
          </a:p>
        </p:txBody>
      </p:sp>
      <p:sp>
        <p:nvSpPr>
          <p:cNvPr id="21507" name="Espace réservé du texte 215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	</a:t>
            </a:r>
            <a:r>
              <a:rPr>
                <a:solidFill>
                  <a:srgbClr val="CC00CC"/>
                </a:solidFill>
              </a:rPr>
              <a:t>bar		beer	</a:t>
            </a:r>
            <a:r>
              <a:rPr err="1">
                <a:solidFill>
                  <a:srgbClr val="CC00CC"/>
                </a:solidFill>
              </a:rPr>
              <a:t>	priceInYen</a:t>
            </a:r>
            <a:endParaRPr err="1">
              <a:solidFill>
                <a:srgbClr val="CC00CC"/>
              </a:solidFill>
            </a:endParaRPr>
          </a:p>
          <a:p>
            <a:pPr>
              <a:buNone/>
            </a:pPr>
            <a:r>
              <a:rPr err="1"/>
              <a:t>		</a:t>
            </a:r>
            <a:r>
              <a:t>Joe’s		Bud		285</a:t>
            </a:r>
          </a:p>
          <a:p>
            <a:pPr>
              <a:buNone/>
            </a:pPr>
            <a:r>
              <a:t>		Sue’s	Miller	342</a:t>
            </a:r>
          </a:p>
          <a:p>
            <a:pPr>
              <a:buNone/>
            </a:pPr>
            <a:r>
              <a:t>		  …		  …		  …</a:t>
            </a:r>
          </a:p>
        </p:txBody>
      </p:sp>
      <p:sp>
        <p:nvSpPr>
          <p:cNvPr id="21508" name="Rectangle 21507"/>
          <p:cNvSpPr/>
          <p:nvPr/>
        </p:nvSpPr>
        <p:spPr>
          <a:xfrm>
            <a:off x="1600200" y="1981200"/>
            <a:ext cx="6096000" cy="2438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21509" name="Connecteur droit 21508"/>
          <p:cNvSpPr/>
          <p:nvPr/>
        </p:nvSpPr>
        <p:spPr>
          <a:xfrm>
            <a:off x="3124200" y="1981200"/>
            <a:ext cx="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0" name="Connecteur droit 21509"/>
          <p:cNvSpPr/>
          <p:nvPr/>
        </p:nvSpPr>
        <p:spPr>
          <a:xfrm>
            <a:off x="4953000" y="1981200"/>
            <a:ext cx="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1" name="Connecteur droit 21510"/>
          <p:cNvSpPr/>
          <p:nvPr/>
        </p:nvSpPr>
        <p:spPr>
          <a:xfrm>
            <a:off x="1600200" y="2590800"/>
            <a:ext cx="6096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2530" name="Titre 22529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Constants as Expressions</a:t>
            </a:r>
          </a:p>
        </p:txBody>
      </p:sp>
      <p:sp>
        <p:nvSpPr>
          <p:cNvPr id="22531" name="Espace réservé du texte 22530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  <a:ln/>
        </p:spPr>
        <p:txBody>
          <a:bodyPr/>
          <a:p>
            <a:r>
              <a:t>Using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:</a:t>
            </a:r>
          </a:p>
          <a:p>
            <a:pPr>
              <a:buNone/>
            </a:pPr>
          </a:p>
          <a:p>
            <a:pPr>
              <a:buNone/>
            </a:pPr>
            <a:r>
              <a:t>	</a:t>
            </a:r>
            <a:r>
              <a:rPr>
                <a:latin typeface="Courier New" panose="02070309020205020404" pitchFamily="49" charset="0"/>
              </a:rPr>
              <a:t>SELECT drinker,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	’likes Bud’ AS </a:t>
            </a:r>
            <a:r>
              <a:rPr err="1">
                <a:latin typeface="Courier New" panose="02070309020205020404" pitchFamily="49" charset="0"/>
              </a:rPr>
              <a:t>whoLikesBud</a:t>
            </a:r>
            <a:endParaRPr err="1">
              <a:latin typeface="Courier New" panose="02070309020205020404" pitchFamily="49" charset="0"/>
            </a:endParaRPr>
          </a:p>
          <a:p>
            <a:pPr>
              <a:buNone/>
            </a:pPr>
            <a:r>
              <a:rPr err="1">
                <a:latin typeface="Courier New" panose="02070309020205020404" pitchFamily="49" charset="0"/>
              </a:rPr>
              <a:t>	</a:t>
            </a:r>
            <a:r>
              <a:rPr>
                <a:latin typeface="Courier New" panose="02070309020205020404" pitchFamily="49" charset="0"/>
              </a:rPr>
              <a:t>FROM Likes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WHERE beer = ’Bud’;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3554" name="Titre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Result of Query</a:t>
            </a:r>
          </a:p>
        </p:txBody>
      </p:sp>
      <p:sp>
        <p:nvSpPr>
          <p:cNvPr id="23555" name="Espace réservé du texte 235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	</a:t>
            </a:r>
            <a:r>
              <a:rPr>
                <a:solidFill>
                  <a:srgbClr val="CC00CC"/>
                </a:solidFill>
              </a:rPr>
              <a:t>drinker	</a:t>
            </a:r>
            <a:r>
              <a:rPr err="1">
                <a:solidFill>
                  <a:srgbClr val="CC00CC"/>
                </a:solidFill>
              </a:rPr>
              <a:t>whoLikesBud</a:t>
            </a:r>
            <a:endParaRPr err="1">
              <a:solidFill>
                <a:srgbClr val="CC00CC"/>
              </a:solidFill>
            </a:endParaRPr>
          </a:p>
          <a:p>
            <a:pPr>
              <a:buNone/>
            </a:pPr>
            <a:r>
              <a:rPr err="1"/>
              <a:t>		</a:t>
            </a:r>
            <a:r>
              <a:t>Sally		likes Bud</a:t>
            </a:r>
          </a:p>
          <a:p>
            <a:pPr>
              <a:buNone/>
            </a:pPr>
            <a:r>
              <a:t>		Fred		likes Bud</a:t>
            </a:r>
          </a:p>
          <a:p>
            <a:pPr>
              <a:buNone/>
            </a:pPr>
            <a:r>
              <a:t>		  …		</a:t>
            </a:r>
            <a:r>
              <a:rPr dirty="0"/>
              <a:t> </a:t>
            </a:r>
            <a:r>
              <a:t> …</a:t>
            </a:r>
          </a:p>
        </p:txBody>
      </p:sp>
      <p:sp>
        <p:nvSpPr>
          <p:cNvPr id="23556" name="Rectangle 23555"/>
          <p:cNvSpPr/>
          <p:nvPr/>
        </p:nvSpPr>
        <p:spPr>
          <a:xfrm>
            <a:off x="1524000" y="2057400"/>
            <a:ext cx="4876800" cy="2286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23557" name="Connecteur droit 23556"/>
          <p:cNvSpPr/>
          <p:nvPr/>
        </p:nvSpPr>
        <p:spPr>
          <a:xfrm>
            <a:off x="1524000" y="2590800"/>
            <a:ext cx="487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558" name="Connecteur droit 23557"/>
          <p:cNvSpPr/>
          <p:nvPr/>
        </p:nvSpPr>
        <p:spPr>
          <a:xfrm>
            <a:off x="3276600" y="2057400"/>
            <a:ext cx="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9090" name="Titre 89089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Information Integration</a:t>
            </a:r>
          </a:p>
        </p:txBody>
      </p:sp>
      <p:sp>
        <p:nvSpPr>
          <p:cNvPr id="89091" name="Espace réservé du texte 890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We often build “data warehouses” from the data at many “sources.”</a:t>
            </a:r>
          </a:p>
          <a:p>
            <a:r>
              <a:t>Suppose each bar has its own relation </a:t>
            </a:r>
            <a:r>
              <a:rPr>
                <a:solidFill>
                  <a:srgbClr val="CC00CC"/>
                </a:solidFill>
              </a:rPr>
              <a:t>Menu(beer, price)</a:t>
            </a:r>
            <a:r>
              <a:t> .</a:t>
            </a:r>
          </a:p>
          <a:p>
            <a:r>
              <a:t>To contribute to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 we need to query each bar and insert the name of the bar.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90114" name="Titre 901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Information Integration --- (2)</a:t>
            </a:r>
          </a:p>
        </p:txBody>
      </p:sp>
      <p:sp>
        <p:nvSpPr>
          <p:cNvPr id="90115" name="Espace réservé du texte 9011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  <a:ln/>
        </p:spPr>
        <p:txBody>
          <a:bodyPr/>
          <a:p>
            <a:r>
              <a:t>For instance, at Joe’s Bar we can issue the query:</a:t>
            </a: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</a:t>
            </a:r>
            <a:r>
              <a:rPr err="1">
                <a:latin typeface="Courier New" panose="02070309020205020404" pitchFamily="49" charset="0"/>
              </a:rPr>
              <a:t>’Joe’’s</a:t>
            </a:r>
            <a:r>
              <a:rPr>
                <a:latin typeface="Courier New" panose="02070309020205020404" pitchFamily="49" charset="0"/>
              </a:rPr>
              <a:t> Bar’, beer, price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Menu;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9218" name="Titre 9217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 anchor="ctr" anchorCtr="0"/>
          <a:p>
            <a:r>
              <a:t>Why SQL?</a:t>
            </a:r>
          </a:p>
        </p:txBody>
      </p:sp>
      <p:sp>
        <p:nvSpPr>
          <p:cNvPr id="9219" name="Espace réservé du texte 9218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8001000" cy="4114800"/>
          </a:xfrm>
          <a:ln/>
        </p:spPr>
        <p:txBody>
          <a:bodyPr/>
          <a:p>
            <a:r>
              <a:t>SQL is a very-high-level language.</a:t>
            </a:r>
          </a:p>
          <a:p>
            <a:pPr lvl="1"/>
            <a:r>
              <a:t>Say “what to do” rather than “how to do it.”</a:t>
            </a:r>
          </a:p>
          <a:p>
            <a:pPr lvl="1"/>
            <a:r>
              <a:t>Avoid a lot of data-manipulation details needed in procedural languages like C++ or Java.</a:t>
            </a:r>
          </a:p>
          <a:p>
            <a:r>
              <a:t>Database management system figures out “best” way to execute query. </a:t>
            </a:r>
          </a:p>
          <a:p>
            <a:pPr lvl="1"/>
            <a:r>
              <a:t>Called “query optimization.”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1922" name="Titre 8192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 anchor="ctr" anchorCtr="0"/>
          <a:p>
            <a:r>
              <a:t>Complex Conditions in WHERE Clause</a:t>
            </a:r>
          </a:p>
        </p:txBody>
      </p:sp>
      <p:sp>
        <p:nvSpPr>
          <p:cNvPr id="81923" name="Espace réservé du texte 81922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  <a:ln/>
        </p:spPr>
        <p:txBody>
          <a:bodyPr/>
          <a:p>
            <a:r>
              <a:t>Boolean operators AND, OR, NOT.</a:t>
            </a:r>
          </a:p>
          <a:p>
            <a:r>
              <a:t>Comparisons =, &lt;&gt;, &lt;, &gt;, &lt;=, &gt;=.</a:t>
            </a:r>
          </a:p>
          <a:p>
            <a:pPr lvl="1"/>
            <a:r>
              <a:t>And many other operators that produce </a:t>
            </a:r>
            <a:r>
              <a:rPr err="1"/>
              <a:t>boolean</a:t>
            </a:r>
            <a:r>
              <a:t>-valued results.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4994" name="Titre 84993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Complex Condition</a:t>
            </a:r>
          </a:p>
        </p:txBody>
      </p:sp>
      <p:sp>
        <p:nvSpPr>
          <p:cNvPr id="84995" name="Espace réservé du texte 84994"/>
          <p:cNvSpPr>
            <a:spLocks noGrp="1"/>
          </p:cNvSpPr>
          <p:nvPr>
            <p:ph type="body" idx="1"/>
          </p:nvPr>
        </p:nvSpPr>
        <p:spPr>
          <a:xfrm>
            <a:off x="381000" y="2057400"/>
            <a:ext cx="8458200" cy="4114800"/>
          </a:xfrm>
          <a:ln/>
        </p:spPr>
        <p:txBody>
          <a:bodyPr/>
          <a:p>
            <a:r>
              <a:t>Using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, find the price Joe’s Bar charges for Bud:</a:t>
            </a:r>
          </a:p>
          <a:p/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price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Sells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bar = </a:t>
            </a:r>
            <a:r>
              <a:rPr err="1">
                <a:latin typeface="Courier New" panose="02070309020205020404" pitchFamily="49" charset="0"/>
              </a:rPr>
              <a:t>’Joe’’s</a:t>
            </a:r>
            <a:r>
              <a:rPr>
                <a:latin typeface="Courier New" panose="02070309020205020404" pitchFamily="49" charset="0"/>
              </a:rPr>
              <a:t> Bar’ AND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	beer = ’Bud’;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6626" name="Titre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Patterns</a:t>
            </a:r>
          </a:p>
        </p:txBody>
      </p:sp>
      <p:sp>
        <p:nvSpPr>
          <p:cNvPr id="26627" name="Espace réservé du texte 2662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ln/>
        </p:spPr>
        <p:txBody>
          <a:bodyPr/>
          <a:p>
            <a:r>
              <a:t>A condition can compare a string to a pattern by:</a:t>
            </a:r>
          </a:p>
          <a:p>
            <a:pPr lvl="1"/>
            <a:r>
              <a:t>&lt;Attribute&gt; LIKE &lt;pattern&gt; or &lt;Attribute&gt; NOT LIKE &lt;pattern&gt;</a:t>
            </a:r>
          </a:p>
          <a:p>
            <a:r>
              <a:rPr i="1">
                <a:solidFill>
                  <a:srgbClr val="FF0066"/>
                </a:solidFill>
              </a:rPr>
              <a:t>Pattern</a:t>
            </a:r>
            <a:r>
              <a:t>  is a quoted string with % = “any string”; _ = “any character.”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7650" name="Titre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LIKE</a:t>
            </a:r>
          </a:p>
        </p:txBody>
      </p:sp>
      <p:sp>
        <p:nvSpPr>
          <p:cNvPr id="27651" name="Espace réservé du texte 27650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8153400" cy="4114800"/>
          </a:xfrm>
          <a:ln/>
        </p:spPr>
        <p:txBody>
          <a:bodyPr/>
          <a:p>
            <a:r>
              <a:t>Using </a:t>
            </a:r>
            <a:r>
              <a:rPr>
                <a:solidFill>
                  <a:srgbClr val="CC00CC"/>
                </a:solidFill>
              </a:rPr>
              <a:t>Drinkers(name, </a:t>
            </a:r>
            <a:r>
              <a:rPr err="1">
                <a:solidFill>
                  <a:srgbClr val="CC00CC"/>
                </a:solidFill>
              </a:rPr>
              <a:t>addr</a:t>
            </a:r>
            <a:r>
              <a:rPr>
                <a:solidFill>
                  <a:srgbClr val="CC00CC"/>
                </a:solidFill>
              </a:rPr>
              <a:t>, phone)</a:t>
            </a:r>
            <a:r>
              <a:t> find the drinkers with exchange 555:</a:t>
            </a:r>
          </a:p>
          <a:p>
            <a:pPr>
              <a:buNone/>
            </a:p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name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Drinkers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WHERE phone LIKE ’%555-_ _ _ _’;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8674" name="Titre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NULL Values</a:t>
            </a:r>
          </a:p>
        </p:txBody>
      </p:sp>
      <p:sp>
        <p:nvSpPr>
          <p:cNvPr id="28675" name="Espace réservé du texte 28674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7924800" cy="4114800"/>
          </a:xfrm>
          <a:ln/>
        </p:spPr>
        <p:txBody>
          <a:bodyPr/>
          <a:p>
            <a:r>
              <a:rPr err="1"/>
              <a:t>Tuples </a:t>
            </a:r>
            <a:r>
              <a:t>in SQL relations can have NULL as a value for one or more components.</a:t>
            </a:r>
          </a:p>
          <a:p>
            <a:r>
              <a:t>Meaning depends on context.  Two common cases:</a:t>
            </a:r>
          </a:p>
          <a:p>
            <a:pPr lvl="1"/>
            <a:r>
              <a:rPr i="1">
                <a:solidFill>
                  <a:srgbClr val="FF0066"/>
                </a:solidFill>
              </a:rPr>
              <a:t>Missing value</a:t>
            </a:r>
            <a:r>
              <a:rPr i="1"/>
              <a:t> </a:t>
            </a:r>
            <a:r>
              <a:t>: e.g., we know Joe’s Bar has some address, but we don’t know what it is.</a:t>
            </a:r>
          </a:p>
          <a:p>
            <a:pPr lvl="1"/>
            <a:r>
              <a:rPr i="1">
                <a:solidFill>
                  <a:srgbClr val="FF0066"/>
                </a:solidFill>
              </a:rPr>
              <a:t>Inapplicable</a:t>
            </a:r>
            <a:r>
              <a:t> : e.g., the value of attribute </a:t>
            </a:r>
            <a:r>
              <a:rPr>
                <a:solidFill>
                  <a:srgbClr val="CC00CC"/>
                </a:solidFill>
              </a:rPr>
              <a:t>spouse</a:t>
            </a:r>
            <a:r>
              <a:t> for an unmarried person.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29698" name="Titre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Comparing </a:t>
            </a:r>
            <a:r>
              <a:rPr err="1"/>
              <a:t>NULL’s </a:t>
            </a:r>
            <a:r>
              <a:t>to Values</a:t>
            </a:r>
          </a:p>
        </p:txBody>
      </p:sp>
      <p:sp>
        <p:nvSpPr>
          <p:cNvPr id="29699" name="Espace réservé du texte 29698"/>
          <p:cNvSpPr>
            <a:spLocks noGrp="1"/>
          </p:cNvSpPr>
          <p:nvPr>
            <p:ph type="body" idx="1"/>
          </p:nvPr>
        </p:nvSpPr>
        <p:spPr>
          <a:xfrm>
            <a:off x="533400" y="1981200"/>
            <a:ext cx="8153400" cy="3962400"/>
          </a:xfrm>
          <a:ln/>
        </p:spPr>
        <p:txBody>
          <a:bodyPr/>
          <a:p>
            <a:r>
              <a:t>The logic of conditions in SQL is really 3-valued logic: TRUE, FALSE, UNKNOWN.</a:t>
            </a:r>
          </a:p>
          <a:p>
            <a:r>
              <a:t>Comparing any value (including NULL itself) with NULL yields UNKNOWN.</a:t>
            </a:r>
          </a:p>
          <a:p>
            <a:r>
              <a:t>A </a:t>
            </a:r>
            <a:r>
              <a:rPr err="1"/>
              <a:t>tuple </a:t>
            </a:r>
            <a:r>
              <a:t>is in a query answer </a:t>
            </a:r>
            <a:r>
              <a:rPr err="1"/>
              <a:t>iff</a:t>
            </a:r>
            <a:r>
              <a:t> the WHERE clause is TRUE (not FALSE or UNKNOWN).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1746" name="Titre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Three-Valued Logic</a:t>
            </a:r>
          </a:p>
        </p:txBody>
      </p:sp>
      <p:sp>
        <p:nvSpPr>
          <p:cNvPr id="31747" name="Espace réservé du texte 31746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924800" cy="4419600"/>
          </a:xfrm>
          <a:ln/>
        </p:spPr>
        <p:txBody>
          <a:bodyPr/>
          <a:p>
            <a:r>
              <a:t>To understand how AND, OR, and NOT work in 3-valued logic, think of TRUE = 1, FALSE = 0, and UNKNOWN = ½.</a:t>
            </a:r>
          </a:p>
          <a:p>
            <a:r>
              <a:t>AND = MIN; OR = MAX, NOT(</a:t>
            </a:r>
            <a:r>
              <a:rPr i="1"/>
              <a:t>x</a:t>
            </a:r>
            <a:r>
              <a:t>) = 1-</a:t>
            </a:r>
            <a:r>
              <a:rPr i="1"/>
              <a:t>x</a:t>
            </a:r>
            <a:r>
              <a:t>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</a:t>
            </a:r>
          </a:p>
          <a:p>
            <a:pPr>
              <a:buNone/>
            </a:pPr>
            <a:r>
              <a:t>TRUE AND (FALSE OR NOT(UNKNOWN)) = MIN(1, MAX(0, (1 - ½ ))) =</a:t>
            </a:r>
          </a:p>
          <a:p>
            <a:pPr>
              <a:buNone/>
            </a:pPr>
            <a:r>
              <a:t>	MIN(1, MAX(0, ½ )) = MIN(1, ½ ) = ½.</a:t>
            </a: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0722" name="Titre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Surprising </a:t>
            </a:r>
            <a:r>
              <a:rPr>
                <a:solidFill>
                  <a:srgbClr val="33CC33"/>
                </a:solidFill>
              </a:rPr>
              <a:t>Example</a:t>
            </a:r>
            <a:endParaRPr>
              <a:solidFill>
                <a:srgbClr val="33CC33"/>
              </a:solidFill>
            </a:endParaRPr>
          </a:p>
        </p:txBody>
      </p:sp>
      <p:sp>
        <p:nvSpPr>
          <p:cNvPr id="30723" name="Espace réservé du texte 3072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From the following  Sells relation:</a:t>
            </a:r>
          </a:p>
          <a:p>
            <a:pPr>
              <a:buNone/>
            </a:pPr>
            <a:r>
              <a:t>			</a:t>
            </a:r>
            <a:r>
              <a:rPr>
                <a:solidFill>
                  <a:srgbClr val="CC00CC"/>
                </a:solidFill>
              </a:rPr>
              <a:t>bar		beer		price</a:t>
            </a:r>
            <a:endParaRPr>
              <a:solidFill>
                <a:srgbClr val="CC00CC"/>
              </a:solidFill>
            </a:endParaRPr>
          </a:p>
          <a:p>
            <a:pPr>
              <a:buNone/>
            </a:pPr>
            <a:r>
              <a:t>			Joe’s Bar	Bud		NULL</a:t>
            </a:r>
          </a:p>
          <a:p>
            <a:pPr>
              <a:buNone/>
            </a:pPr>
            <a:r>
              <a:t>	SELECT bar</a:t>
            </a:r>
          </a:p>
          <a:p>
            <a:pPr>
              <a:buNone/>
            </a:pPr>
            <a:r>
              <a:t>	FROM Sells</a:t>
            </a:r>
          </a:p>
          <a:p>
            <a:pPr>
              <a:buNone/>
            </a:pPr>
            <a:r>
              <a:t>	WHERE price &lt; 2.00 OR price &gt;= 2.00;</a:t>
            </a:r>
          </a:p>
        </p:txBody>
      </p:sp>
      <p:sp>
        <p:nvSpPr>
          <p:cNvPr id="30729" name="Rectangle 30728"/>
          <p:cNvSpPr/>
          <p:nvPr/>
        </p:nvSpPr>
        <p:spPr>
          <a:xfrm>
            <a:off x="2514600" y="2667000"/>
            <a:ext cx="4800600" cy="1066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30730" name="Connecteur droit 30729"/>
          <p:cNvSpPr/>
          <p:nvPr/>
        </p:nvSpPr>
        <p:spPr>
          <a:xfrm>
            <a:off x="2514600" y="3200400"/>
            <a:ext cx="480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1" name="Connecteur droit 30730"/>
          <p:cNvSpPr/>
          <p:nvPr/>
        </p:nvSpPr>
        <p:spPr>
          <a:xfrm>
            <a:off x="4267200" y="26670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2" name="Connecteur droit 30731"/>
          <p:cNvSpPr/>
          <p:nvPr/>
        </p:nvSpPr>
        <p:spPr>
          <a:xfrm>
            <a:off x="5791200" y="26670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0738" name="Grouper 30737"/>
          <p:cNvGrpSpPr/>
          <p:nvPr/>
        </p:nvGrpSpPr>
        <p:grpSpPr>
          <a:xfrm>
            <a:off x="2590800" y="5486400"/>
            <a:ext cx="5257800" cy="457200"/>
            <a:chOff x="1632" y="3456"/>
            <a:chExt cx="3312" cy="288"/>
          </a:xfrm>
        </p:grpSpPr>
        <p:sp>
          <p:nvSpPr>
            <p:cNvPr id="30739" name="Zone de texte 30738"/>
            <p:cNvSpPr txBox="1"/>
            <p:nvPr/>
          </p:nvSpPr>
          <p:spPr>
            <a:xfrm>
              <a:off x="1776" y="3456"/>
              <a:ext cx="295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UNKNOWN		   UNKNOWN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30740" name="Connecteur droit 30739"/>
            <p:cNvSpPr/>
            <p:nvPr/>
          </p:nvSpPr>
          <p:spPr>
            <a:xfrm>
              <a:off x="1632" y="3456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  <p:sp>
          <p:nvSpPr>
            <p:cNvPr id="30741" name="Connecteur droit 30740"/>
            <p:cNvSpPr/>
            <p:nvPr/>
          </p:nvSpPr>
          <p:spPr>
            <a:xfrm>
              <a:off x="3552" y="3456"/>
              <a:ext cx="13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</p:grpSp>
      <p:grpSp>
        <p:nvGrpSpPr>
          <p:cNvPr id="30742" name="Grouper 30741"/>
          <p:cNvGrpSpPr/>
          <p:nvPr/>
        </p:nvGrpSpPr>
        <p:grpSpPr>
          <a:xfrm>
            <a:off x="2667000" y="6096000"/>
            <a:ext cx="5181600" cy="490538"/>
            <a:chOff x="1680" y="3840"/>
            <a:chExt cx="3264" cy="309"/>
          </a:xfrm>
        </p:grpSpPr>
        <p:sp>
          <p:nvSpPr>
            <p:cNvPr id="30743" name="Zone de texte 30742"/>
            <p:cNvSpPr txBox="1"/>
            <p:nvPr/>
          </p:nvSpPr>
          <p:spPr>
            <a:xfrm>
              <a:off x="2534" y="3861"/>
              <a:ext cx="10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UNKNOWN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30744" name="Connecteur droit 30743"/>
            <p:cNvSpPr/>
            <p:nvPr/>
          </p:nvSpPr>
          <p:spPr>
            <a:xfrm>
              <a:off x="1680" y="3840"/>
              <a:ext cx="326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arrow" w="med" len="med"/>
              <a:tailEnd type="arrow" w="med" len="med"/>
            </a:ln>
          </p:spPr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2770" name="Titre 32769"/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1143000"/>
          </a:xfrm>
          <a:ln/>
        </p:spPr>
        <p:txBody>
          <a:bodyPr anchor="ctr" anchorCtr="0"/>
          <a:p>
            <a:r>
              <a:t>Reason: 2-Valued Laws != 3-Valued Laws</a:t>
            </a:r>
          </a:p>
        </p:txBody>
      </p:sp>
      <p:sp>
        <p:nvSpPr>
          <p:cNvPr id="32771" name="Espace réservé du texte 327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Some common laws, like </a:t>
            </a:r>
            <a:r>
              <a:rPr err="1"/>
              <a:t>commutativity </a:t>
            </a:r>
            <a:r>
              <a:t>of AND, hold in 3-valued logic.</a:t>
            </a:r>
          </a:p>
          <a:p>
            <a:r>
              <a:t>But not others, e.g., the </a:t>
            </a:r>
            <a:r>
              <a:rPr i="1">
                <a:solidFill>
                  <a:srgbClr val="FF0066"/>
                </a:solidFill>
              </a:rPr>
              <a:t>law of the excluded middle </a:t>
            </a:r>
            <a:r>
              <a:t>: </a:t>
            </a:r>
            <a:r>
              <a:rPr i="1"/>
              <a:t>p</a:t>
            </a:r>
            <a:r>
              <a:t> OR NOT </a:t>
            </a:r>
            <a:r>
              <a:rPr i="1"/>
              <a:t>p</a:t>
            </a:r>
            <a:r>
              <a:t> = TRUE.</a:t>
            </a:r>
          </a:p>
          <a:p>
            <a:pPr lvl="1"/>
            <a:r>
              <a:t>When </a:t>
            </a:r>
            <a:r>
              <a:rPr i="1"/>
              <a:t>p</a:t>
            </a:r>
            <a:r>
              <a:t> = UNKNOWN, the left side is  MAX( ½, (1 – ½ )) = ½ != 1.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3794" name="Titre 3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 err="1"/>
              <a:t>Multirelation </a:t>
            </a:r>
            <a:r>
              <a:t>Queries</a:t>
            </a:r>
          </a:p>
        </p:txBody>
      </p:sp>
      <p:sp>
        <p:nvSpPr>
          <p:cNvPr id="33795" name="Espace réservé du texte 3379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Interesting queries often combine data from more than one relation.</a:t>
            </a:r>
          </a:p>
          <a:p>
            <a:r>
              <a:t>We can address several relations in one query by listing them all in the FROM clause.</a:t>
            </a:r>
          </a:p>
          <a:p>
            <a:r>
              <a:t>Distinguish attributes of the same name by “&lt;relation&gt;.&lt;attribute&gt;”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0242" name="Titre 1024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077200" cy="1143000"/>
          </a:xfrm>
          <a:ln/>
        </p:spPr>
        <p:txBody>
          <a:bodyPr anchor="ctr" anchorCtr="0"/>
          <a:p>
            <a:r>
              <a:t>Select-From-Where Statements</a:t>
            </a:r>
          </a:p>
        </p:txBody>
      </p:sp>
      <p:sp>
        <p:nvSpPr>
          <p:cNvPr id="10243" name="Espace réservé du texte 102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>
                <a:solidFill>
                  <a:srgbClr val="006600"/>
                </a:solidFill>
              </a:rPr>
              <a:t>	SELECT</a:t>
            </a:r>
            <a:r>
              <a:t> desired attributes</a:t>
            </a:r>
          </a:p>
          <a:p>
            <a:pPr>
              <a:buNone/>
            </a:pPr>
            <a:r>
              <a:t>	</a:t>
            </a:r>
            <a:r>
              <a:rPr>
                <a:solidFill>
                  <a:srgbClr val="006600"/>
                </a:solidFill>
              </a:rPr>
              <a:t>FROM</a:t>
            </a:r>
            <a:r>
              <a:t> one or more tables</a:t>
            </a:r>
          </a:p>
          <a:p>
            <a:pPr>
              <a:buNone/>
            </a:pPr>
            <a:r>
              <a:t>	</a:t>
            </a:r>
            <a:r>
              <a:rPr>
                <a:solidFill>
                  <a:srgbClr val="006600"/>
                </a:solidFill>
              </a:rPr>
              <a:t>WHERE</a:t>
            </a:r>
            <a:r>
              <a:t> condition about </a:t>
            </a:r>
            <a:r>
              <a:rPr err="1"/>
              <a:t>tuples </a:t>
            </a:r>
            <a:r>
              <a:t>of</a:t>
            </a:r>
          </a:p>
          <a:p>
            <a:pPr>
              <a:buNone/>
            </a:pPr>
            <a:r>
              <a:t>		the tables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4818" name="Titre 34817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Joining Two Relations</a:t>
            </a:r>
          </a:p>
        </p:txBody>
      </p:sp>
      <p:sp>
        <p:nvSpPr>
          <p:cNvPr id="34819" name="Espace réservé du texte 34818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44958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t>Using relations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 and </a:t>
            </a:r>
            <a:r>
              <a:rPr>
                <a:solidFill>
                  <a:srgbClr val="CC00CC"/>
                </a:solidFill>
              </a:rPr>
              <a:t>Frequents(drinker, bar)</a:t>
            </a:r>
            <a:r>
              <a:t>, find the beers liked by at least one person who frequents Joe’s Bar.</a:t>
            </a:r>
          </a:p>
          <a:p>
            <a:pPr>
              <a:lnSpc>
                <a:spcPct val="90000"/>
              </a:lnSpc>
              <a:buNone/>
            </a:pPr>
            <a:r>
              <a:t>	</a:t>
            </a:r>
            <a:r>
              <a:rPr>
                <a:latin typeface="Courier New" panose="02070309020205020404" pitchFamily="49" charset="0"/>
              </a:rPr>
              <a:t>SELECT beer</a:t>
            </a:r>
            <a:endParaRPr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Courier New" panose="02070309020205020404" pitchFamily="49" charset="0"/>
              </a:rPr>
              <a:t>	FROM Likes, Frequents</a:t>
            </a:r>
            <a:endParaRPr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Courier New" panose="02070309020205020404" pitchFamily="49" charset="0"/>
              </a:rPr>
              <a:t>	WHERE bar = </a:t>
            </a:r>
            <a:r>
              <a:rPr err="1">
                <a:latin typeface="Courier New" panose="02070309020205020404" pitchFamily="49" charset="0"/>
              </a:rPr>
              <a:t>’Joe’’s</a:t>
            </a:r>
            <a:r>
              <a:rPr>
                <a:latin typeface="Courier New" panose="02070309020205020404" pitchFamily="49" charset="0"/>
              </a:rPr>
              <a:t> Bar’ AND</a:t>
            </a:r>
            <a:endParaRPr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Courier New" panose="02070309020205020404" pitchFamily="49" charset="0"/>
              </a:rPr>
              <a:t>		Frequents.drinker = 				    Likes.drinker;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5842" name="Titre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Formal Semantics</a:t>
            </a:r>
          </a:p>
        </p:txBody>
      </p:sp>
      <p:sp>
        <p:nvSpPr>
          <p:cNvPr id="35843" name="Espace réservé du texte 358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 marL="609600" indent="-609600"/>
            <a:r>
              <a:t>Almost the same as for single-relation queries: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Start with the product of all the relations in the FROM clause.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Apply the selection condition from the WHERE clause.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Project onto the list of attributes and expressions in the SELECT clause.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6866" name="Titre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Operational Semantics</a:t>
            </a:r>
          </a:p>
        </p:txBody>
      </p:sp>
      <p:sp>
        <p:nvSpPr>
          <p:cNvPr id="36867" name="Espace réservé du texte 368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Imagine one </a:t>
            </a:r>
            <a:r>
              <a:rPr err="1"/>
              <a:t>tuple</a:t>
            </a:r>
            <a:r>
              <a:t>-variable for each relation in the FROM clause.</a:t>
            </a:r>
          </a:p>
          <a:p>
            <a:pPr lvl="1"/>
            <a:r>
              <a:t>These </a:t>
            </a:r>
            <a:r>
              <a:rPr err="1"/>
              <a:t>tuple</a:t>
            </a:r>
            <a:r>
              <a:t>-variables visit each combination of </a:t>
            </a:r>
            <a:r>
              <a:rPr err="1"/>
              <a:t>tuples</a:t>
            </a:r>
            <a:r>
              <a:t>, one from each relation.</a:t>
            </a:r>
          </a:p>
          <a:p>
            <a:r>
              <a:t>If the </a:t>
            </a:r>
            <a:r>
              <a:rPr err="1"/>
              <a:t>tuple</a:t>
            </a:r>
            <a:r>
              <a:t>-variables are pointing to </a:t>
            </a:r>
            <a:r>
              <a:rPr err="1"/>
              <a:t>tuples </a:t>
            </a:r>
            <a:r>
              <a:t>that satisfy the WHERE clause, send these </a:t>
            </a:r>
            <a:r>
              <a:rPr err="1"/>
              <a:t>tuples </a:t>
            </a:r>
            <a:r>
              <a:t>to the SELECT clause.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7890" name="Titre 378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Example</a:t>
            </a:r>
          </a:p>
        </p:txBody>
      </p:sp>
      <p:sp>
        <p:nvSpPr>
          <p:cNvPr id="37891" name="Zone de texte 37890"/>
          <p:cNvSpPr txBox="1"/>
          <p:nvPr/>
        </p:nvSpPr>
        <p:spPr>
          <a:xfrm>
            <a:off x="304800" y="1981200"/>
            <a:ext cx="8458200" cy="3378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>
                <a:latin typeface="Tahoma" panose="020B0604030504040204" pitchFamily="34" charset="0"/>
              </a:rPr>
              <a:t>	drinker       bar		drinker     beer</a:t>
            </a:r>
            <a:endParaRPr>
              <a:latin typeface="Tahoma" panose="020B0604030504040204" pitchFamily="34" charset="0"/>
            </a:endParaRPr>
          </a:p>
          <a:p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tv1								tv2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				Sally	     Bud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Sally	       Joe’s</a:t>
            </a:r>
            <a:endParaRPr>
              <a:latin typeface="Tahoma" panose="020B0604030504040204" pitchFamily="34" charset="0"/>
            </a:endParaRPr>
          </a:p>
          <a:p>
            <a:endParaRPr>
              <a:latin typeface="Tahoma" panose="020B0604030504040204" pitchFamily="34" charset="0"/>
            </a:endParaRPr>
          </a:p>
          <a:p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					Likes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	   Frequents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37892" name="Rectangle 37891"/>
          <p:cNvSpPr/>
          <p:nvPr/>
        </p:nvSpPr>
        <p:spPr>
          <a:xfrm>
            <a:off x="1219200" y="1905000"/>
            <a:ext cx="2590800" cy="2895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37893" name="Connecteur droit 37892"/>
          <p:cNvSpPr/>
          <p:nvPr/>
        </p:nvSpPr>
        <p:spPr>
          <a:xfrm>
            <a:off x="1219200" y="2362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4" name="Connecteur droit 37893"/>
          <p:cNvSpPr/>
          <p:nvPr/>
        </p:nvSpPr>
        <p:spPr>
          <a:xfrm>
            <a:off x="1219200" y="3505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5" name="Connecteur droit 37894"/>
          <p:cNvSpPr/>
          <p:nvPr/>
        </p:nvSpPr>
        <p:spPr>
          <a:xfrm>
            <a:off x="1219200" y="3886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6" name="Connecteur droit 37895"/>
          <p:cNvSpPr/>
          <p:nvPr/>
        </p:nvSpPr>
        <p:spPr>
          <a:xfrm>
            <a:off x="2438400" y="19050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7" name="Rectangle 37896"/>
          <p:cNvSpPr/>
          <p:nvPr/>
        </p:nvSpPr>
        <p:spPr>
          <a:xfrm>
            <a:off x="4876800" y="1905000"/>
            <a:ext cx="2590800" cy="2438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37898" name="Connecteur droit 37897"/>
          <p:cNvSpPr/>
          <p:nvPr/>
        </p:nvSpPr>
        <p:spPr>
          <a:xfrm>
            <a:off x="4876800" y="2362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899" name="Connecteur droit 37898"/>
          <p:cNvSpPr/>
          <p:nvPr/>
        </p:nvSpPr>
        <p:spPr>
          <a:xfrm>
            <a:off x="4876800" y="3124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0" name="Connecteur droit 37899"/>
          <p:cNvSpPr/>
          <p:nvPr/>
        </p:nvSpPr>
        <p:spPr>
          <a:xfrm>
            <a:off x="4876800" y="3505200"/>
            <a:ext cx="2590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1" name="Connecteur droit 37900"/>
          <p:cNvSpPr/>
          <p:nvPr/>
        </p:nvSpPr>
        <p:spPr>
          <a:xfrm>
            <a:off x="6096000" y="1905000"/>
            <a:ext cx="0" cy="2438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05" name="Connecteur droit 37904"/>
          <p:cNvSpPr/>
          <p:nvPr/>
        </p:nvSpPr>
        <p:spPr>
          <a:xfrm>
            <a:off x="533400" y="3200400"/>
            <a:ext cx="68580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06" name="Connecteur droit 37905"/>
          <p:cNvSpPr/>
          <p:nvPr/>
        </p:nvSpPr>
        <p:spPr>
          <a:xfrm flipH="1">
            <a:off x="7467600" y="3200400"/>
            <a:ext cx="4572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37909" name="Grouper 37908"/>
          <p:cNvGrpSpPr/>
          <p:nvPr/>
        </p:nvGrpSpPr>
        <p:grpSpPr>
          <a:xfrm>
            <a:off x="6172200" y="3124200"/>
            <a:ext cx="2336800" cy="2647950"/>
            <a:chOff x="3888" y="1968"/>
            <a:chExt cx="1472" cy="1668"/>
          </a:xfrm>
        </p:grpSpPr>
        <p:sp>
          <p:nvSpPr>
            <p:cNvPr id="37907" name="Zone de texte 37906"/>
            <p:cNvSpPr txBox="1"/>
            <p:nvPr/>
          </p:nvSpPr>
          <p:spPr>
            <a:xfrm>
              <a:off x="3888" y="1968"/>
              <a:ext cx="1472" cy="16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endParaRPr>
                <a:latin typeface="Tahoma" panose="020B0604030504040204" pitchFamily="34" charset="0"/>
              </a:endParaRPr>
            </a:p>
            <a:p>
              <a:endParaRPr>
                <a:latin typeface="Tahoma" panose="020B0604030504040204" pitchFamily="34" charset="0"/>
              </a:endParaRPr>
            </a:p>
            <a:p>
              <a:endParaRPr>
                <a:latin typeface="Tahoma" panose="020B0604030504040204" pitchFamily="34" charset="0"/>
              </a:endParaRPr>
            </a:p>
            <a:p>
              <a:endParaRPr>
                <a:latin typeface="Tahoma" panose="020B0604030504040204" pitchFamily="34" charset="0"/>
              </a:endParaRPr>
            </a:p>
            <a:p>
              <a:endParaRPr>
                <a:latin typeface="Tahoma" panose="020B0604030504040204" pitchFamily="34" charset="0"/>
              </a:endParaRPr>
            </a:p>
            <a:p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	to output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37908" name="Connecteur droit 37907"/>
            <p:cNvSpPr/>
            <p:nvPr/>
          </p:nvSpPr>
          <p:spPr>
            <a:xfrm>
              <a:off x="4128" y="2256"/>
              <a:ext cx="720" cy="115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913" name="Grouper 37912"/>
          <p:cNvGrpSpPr/>
          <p:nvPr/>
        </p:nvGrpSpPr>
        <p:grpSpPr>
          <a:xfrm>
            <a:off x="2057400" y="3505200"/>
            <a:ext cx="3509963" cy="2684463"/>
            <a:chOff x="1296" y="2256"/>
            <a:chExt cx="2211" cy="1691"/>
          </a:xfrm>
        </p:grpSpPr>
        <p:sp>
          <p:nvSpPr>
            <p:cNvPr id="37910" name="Zone de texte 37909"/>
            <p:cNvSpPr txBox="1"/>
            <p:nvPr/>
          </p:nvSpPr>
          <p:spPr>
            <a:xfrm>
              <a:off x="2390" y="3429"/>
              <a:ext cx="111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check these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are equal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37911" name="Connecteur droit 37910"/>
            <p:cNvSpPr/>
            <p:nvPr/>
          </p:nvSpPr>
          <p:spPr>
            <a:xfrm flipH="1" flipV="1">
              <a:off x="1296" y="2352"/>
              <a:ext cx="1200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12" name="Connecteur droit 37911"/>
            <p:cNvSpPr/>
            <p:nvPr/>
          </p:nvSpPr>
          <p:spPr>
            <a:xfrm flipV="1">
              <a:off x="3312" y="2256"/>
              <a:ext cx="96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7916" name="Grouper 37915"/>
          <p:cNvGrpSpPr/>
          <p:nvPr/>
        </p:nvGrpSpPr>
        <p:grpSpPr>
          <a:xfrm>
            <a:off x="3886200" y="3810000"/>
            <a:ext cx="1239838" cy="1312863"/>
            <a:chOff x="2448" y="2400"/>
            <a:chExt cx="781" cy="827"/>
          </a:xfrm>
        </p:grpSpPr>
        <p:sp>
          <p:nvSpPr>
            <p:cNvPr id="37914" name="Zone de texte 37913"/>
            <p:cNvSpPr txBox="1"/>
            <p:nvPr/>
          </p:nvSpPr>
          <p:spPr>
            <a:xfrm>
              <a:off x="2534" y="2709"/>
              <a:ext cx="695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check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for Joe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37915" name="Connecteur droit 37914"/>
            <p:cNvSpPr/>
            <p:nvPr/>
          </p:nvSpPr>
          <p:spPr>
            <a:xfrm flipH="1" flipV="1">
              <a:off x="2448" y="2400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8914" name="Titre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Explicit </a:t>
            </a:r>
            <a:r>
              <a:rPr err="1"/>
              <a:t>Tuple</a:t>
            </a:r>
            <a:r>
              <a:t>-Variables</a:t>
            </a:r>
          </a:p>
        </p:txBody>
      </p:sp>
      <p:sp>
        <p:nvSpPr>
          <p:cNvPr id="38915" name="Espace réservé du texte 3891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ln/>
        </p:spPr>
        <p:txBody>
          <a:bodyPr/>
          <a:p>
            <a:r>
              <a:t>Sometimes, a query needs to use two copies of the same relation.</a:t>
            </a:r>
          </a:p>
          <a:p>
            <a:r>
              <a:t>Distinguish copies by following the relation name by the name of a </a:t>
            </a:r>
            <a:r>
              <a:rPr err="1"/>
              <a:t>tuple</a:t>
            </a:r>
            <a:r>
              <a:t>-variable, in the FROM clause.</a:t>
            </a:r>
          </a:p>
          <a:p>
            <a:r>
              <a:t>It’s always an option to rename relations this way, even when not essential.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39938" name="Titre 39937"/>
          <p:cNvSpPr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Self-Join</a:t>
            </a:r>
          </a:p>
        </p:txBody>
      </p:sp>
      <p:sp>
        <p:nvSpPr>
          <p:cNvPr id="39939" name="Espace réservé du texte 39938"/>
          <p:cNvSpPr>
            <a:spLocks noGrp="1"/>
          </p:cNvSpPr>
          <p:nvPr>
            <p:ph type="body" idx="1"/>
          </p:nvPr>
        </p:nvSpPr>
        <p:spPr>
          <a:xfrm>
            <a:off x="762000" y="1752600"/>
            <a:ext cx="7772400" cy="45720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t>From </a:t>
            </a:r>
            <a:r>
              <a:rPr>
                <a:solidFill>
                  <a:srgbClr val="CC00CC"/>
                </a:solidFill>
              </a:rPr>
              <a:t>Beers(name, manf)</a:t>
            </a:r>
            <a:r>
              <a:t>, find all pairs of beers by the same manufacturer.</a:t>
            </a:r>
          </a:p>
          <a:p>
            <a:pPr lvl="1">
              <a:lnSpc>
                <a:spcPct val="90000"/>
              </a:lnSpc>
            </a:pPr>
            <a:r>
              <a:t>Do not produce pairs like (Bud, Bud).</a:t>
            </a:r>
          </a:p>
          <a:p>
            <a:pPr lvl="1">
              <a:lnSpc>
                <a:spcPct val="90000"/>
              </a:lnSpc>
            </a:pPr>
            <a:r>
              <a:t>Produce pairs in alphabetic order, e.g. (Bud, Miller), not (Miller, Bud).</a:t>
            </a:r>
          </a:p>
          <a:p>
            <a:pPr>
              <a:lnSpc>
                <a:spcPct val="90000"/>
              </a:lnSpc>
              <a:buNone/>
            </a:pPr>
            <a:r>
              <a:t>	 </a:t>
            </a:r>
            <a:r>
              <a:rPr>
                <a:latin typeface="Courier New" panose="02070309020205020404" pitchFamily="49" charset="0"/>
              </a:rPr>
              <a:t>SELECT b1.name, b2.name</a:t>
            </a:r>
            <a:endParaRPr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Courier New" panose="02070309020205020404" pitchFamily="49" charset="0"/>
              </a:rPr>
              <a:t>	FROM Beers b1, Beers b2</a:t>
            </a:r>
            <a:endParaRPr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Courier New" panose="02070309020205020404" pitchFamily="49" charset="0"/>
              </a:rPr>
              <a:t>	WHERE b1.manf = b2.manf AND</a:t>
            </a:r>
            <a:endParaRPr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>
                <a:latin typeface="Courier New" panose="02070309020205020404" pitchFamily="49" charset="0"/>
              </a:rPr>
              <a:t>		b1.name &lt; b2.name;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0962" name="Titre 4096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 anchor="ctr" anchorCtr="0"/>
          <a:p>
            <a:r>
              <a:rPr err="1"/>
              <a:t>Subqueries</a:t>
            </a:r>
          </a:p>
        </p:txBody>
      </p:sp>
      <p:sp>
        <p:nvSpPr>
          <p:cNvPr id="40963" name="Espace réservé du texte 4096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7772400" cy="4648200"/>
          </a:xfrm>
          <a:ln/>
        </p:spPr>
        <p:txBody>
          <a:bodyPr/>
          <a:p>
            <a:r>
              <a:t>A parenthesized SELECT-FROM-WHERE statement (</a:t>
            </a:r>
            <a:r>
              <a:rPr i="1" err="1">
                <a:solidFill>
                  <a:srgbClr val="FF0066"/>
                </a:solidFill>
              </a:rPr>
              <a:t>subquery</a:t>
            </a:r>
            <a:r>
              <a:rPr i="1"/>
              <a:t> </a:t>
            </a:r>
            <a:r>
              <a:t>) can be used as a value in a number of places, including FROM and WHERE clauses.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in place of a relation in the FROM clause, we can use a </a:t>
            </a:r>
            <a:r>
              <a:rPr err="1"/>
              <a:t>subquery</a:t>
            </a:r>
            <a:r>
              <a:t> and then query its result.</a:t>
            </a:r>
          </a:p>
          <a:p>
            <a:pPr lvl="1"/>
            <a:r>
              <a:t>Must use a </a:t>
            </a:r>
            <a:r>
              <a:rPr err="1"/>
              <a:t>tuple</a:t>
            </a:r>
            <a:r>
              <a:t>-variable to name </a:t>
            </a:r>
            <a:r>
              <a:rPr err="1"/>
              <a:t>tuples </a:t>
            </a:r>
            <a:r>
              <a:t>of the result.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3970" name="Titre 839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</a:t>
            </a:r>
            <a:r>
              <a:rPr err="1"/>
              <a:t>Subquery </a:t>
            </a:r>
            <a:r>
              <a:t>in FROM</a:t>
            </a:r>
          </a:p>
        </p:txBody>
      </p:sp>
      <p:sp>
        <p:nvSpPr>
          <p:cNvPr id="83971" name="Espace réservé du texte 83970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458200" cy="4495800"/>
          </a:xfrm>
          <a:ln/>
        </p:spPr>
        <p:txBody>
          <a:bodyPr/>
          <a:p>
            <a:r>
              <a:t>Find the beers liked by at least one person who frequents Joe’s Bar.</a:t>
            </a: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beer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Likes, (SELECT drinker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Frequents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bar = </a:t>
            </a:r>
            <a:r>
              <a:rPr err="1">
                <a:latin typeface="Courier New" panose="02070309020205020404" pitchFamily="49" charset="0"/>
              </a:rPr>
              <a:t>’Joe’’s</a:t>
            </a:r>
            <a:r>
              <a:rPr>
                <a:latin typeface="Courier New" panose="02070309020205020404" pitchFamily="49" charset="0"/>
              </a:rPr>
              <a:t> Bar’)JD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WHERE Likes.drinker = JD.drinker;</a:t>
            </a:r>
            <a:endParaRPr>
              <a:latin typeface="Courier New" panose="02070309020205020404" pitchFamily="49" charset="0"/>
            </a:endParaRPr>
          </a:p>
        </p:txBody>
      </p:sp>
      <p:grpSp>
        <p:nvGrpSpPr>
          <p:cNvPr id="83975" name="Grouper 83974"/>
          <p:cNvGrpSpPr/>
          <p:nvPr/>
        </p:nvGrpSpPr>
        <p:grpSpPr>
          <a:xfrm>
            <a:off x="762000" y="2673350"/>
            <a:ext cx="8382000" cy="2660650"/>
            <a:chOff x="480" y="1684"/>
            <a:chExt cx="5280" cy="1676"/>
          </a:xfrm>
        </p:grpSpPr>
        <p:sp>
          <p:nvSpPr>
            <p:cNvPr id="83972" name="Parallélogramme 83971"/>
            <p:cNvSpPr/>
            <p:nvPr/>
          </p:nvSpPr>
          <p:spPr>
            <a:xfrm>
              <a:off x="480" y="2304"/>
              <a:ext cx="5280" cy="1056"/>
            </a:xfrm>
            <a:prstGeom prst="parallelogram">
              <a:avLst>
                <a:gd name="adj" fmla="val 146205"/>
              </a:avLst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83973" name="Zone de texte 83972"/>
            <p:cNvSpPr txBox="1"/>
            <p:nvPr/>
          </p:nvSpPr>
          <p:spPr>
            <a:xfrm>
              <a:off x="3638" y="1684"/>
              <a:ext cx="139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Drinkers who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frequent Joe’s Bar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83974" name="Connecteur droit 83973"/>
            <p:cNvSpPr/>
            <p:nvPr/>
          </p:nvSpPr>
          <p:spPr>
            <a:xfrm flipH="1">
              <a:off x="3072" y="1920"/>
              <a:ext cx="52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1986" name="Titre 41985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rPr err="1"/>
              <a:t>Subqueries</a:t>
            </a:r>
            <a:r>
              <a:t> That Return One </a:t>
            </a:r>
            <a:r>
              <a:rPr err="1"/>
              <a:t>Tuple</a:t>
            </a:r>
          </a:p>
        </p:txBody>
      </p:sp>
      <p:sp>
        <p:nvSpPr>
          <p:cNvPr id="41987" name="Espace réservé du texte 4198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  <a:ln/>
        </p:spPr>
        <p:txBody>
          <a:bodyPr/>
          <a:p>
            <a:r>
              <a:t>If a </a:t>
            </a:r>
            <a:r>
              <a:rPr err="1"/>
              <a:t>subquery </a:t>
            </a:r>
            <a:r>
              <a:t>is guaranteed to produce one </a:t>
            </a:r>
            <a:r>
              <a:rPr err="1"/>
              <a:t>tuple</a:t>
            </a:r>
            <a:r>
              <a:t>, then the </a:t>
            </a:r>
            <a:r>
              <a:rPr err="1"/>
              <a:t>subquery </a:t>
            </a:r>
            <a:r>
              <a:t>can be used as a value.</a:t>
            </a:r>
          </a:p>
          <a:p>
            <a:pPr lvl="1"/>
            <a:r>
              <a:t>Usually, the </a:t>
            </a:r>
            <a:r>
              <a:rPr err="1"/>
              <a:t>tuple </a:t>
            </a:r>
            <a:r>
              <a:t>has one component.</a:t>
            </a:r>
          </a:p>
          <a:p>
            <a:pPr lvl="1"/>
            <a:r>
              <a:t>A run-time error occurs if there is no </a:t>
            </a:r>
            <a:r>
              <a:rPr err="1"/>
              <a:t>tuple </a:t>
            </a:r>
            <a:r>
              <a:t>or more than one </a:t>
            </a:r>
            <a:r>
              <a:rPr err="1"/>
              <a:t>tuple</a:t>
            </a:r>
            <a: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3010" name="Titre 43009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Single-</a:t>
            </a:r>
            <a:r>
              <a:rPr err="1"/>
              <a:t>Tuple Subquery</a:t>
            </a:r>
          </a:p>
        </p:txBody>
      </p:sp>
      <p:sp>
        <p:nvSpPr>
          <p:cNvPr id="43011" name="Espace réservé du texte 43010"/>
          <p:cNvSpPr>
            <a:spLocks noGrp="1"/>
          </p:cNvSpPr>
          <p:nvPr>
            <p:ph type="body" idx="1"/>
          </p:nvPr>
        </p:nvSpPr>
        <p:spPr>
          <a:xfrm>
            <a:off x="533400" y="1828800"/>
            <a:ext cx="8077200" cy="4038600"/>
          </a:xfrm>
          <a:ln/>
        </p:spPr>
        <p:txBody>
          <a:bodyPr/>
          <a:p>
            <a:pPr marL="609600" indent="-609600"/>
            <a:r>
              <a:t>Using </a:t>
            </a:r>
            <a:r>
              <a:rPr>
                <a:solidFill>
                  <a:srgbClr val="CC00CC"/>
                </a:solidFill>
              </a:rPr>
              <a:t>Sells(</a:t>
            </a:r>
            <a:r>
              <a:rPr u="sng">
                <a:solidFill>
                  <a:srgbClr val="CC00CC"/>
                </a:solidFill>
              </a:rPr>
              <a:t>bar</a:t>
            </a:r>
            <a:r>
              <a:rPr>
                <a:solidFill>
                  <a:srgbClr val="CC00CC"/>
                </a:solidFill>
              </a:rPr>
              <a:t>, </a:t>
            </a:r>
            <a:r>
              <a:rPr u="sng">
                <a:solidFill>
                  <a:srgbClr val="CC00CC"/>
                </a:solidFill>
              </a:rPr>
              <a:t>beer</a:t>
            </a:r>
            <a:r>
              <a:rPr>
                <a:solidFill>
                  <a:srgbClr val="CC00CC"/>
                </a:solidFill>
              </a:rPr>
              <a:t>, price)</a:t>
            </a:r>
            <a:r>
              <a:t>, find the bars that serve Miller for the same price Joe charges for Bud.</a:t>
            </a:r>
          </a:p>
          <a:p>
            <a:pPr marL="609600" indent="-609600"/>
            <a:r>
              <a:t>Two queries would surely work: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Find the price Joe charges for Bud.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t>Find the bars that serve Miller at that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1266" name="Titre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Our Running Example</a:t>
            </a:r>
          </a:p>
        </p:txBody>
      </p:sp>
      <p:sp>
        <p:nvSpPr>
          <p:cNvPr id="11267" name="Espace réservé du texte 112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lnSpc>
                <a:spcPct val="90000"/>
              </a:lnSpc>
            </a:pPr>
            <a:r>
              <a:rPr sz="2800"/>
              <a:t>All our SQL queries will be based on the following database schema.</a:t>
            </a:r>
            <a:endParaRPr sz="2800"/>
          </a:p>
          <a:p>
            <a:pPr lvl="1">
              <a:lnSpc>
                <a:spcPct val="90000"/>
              </a:lnSpc>
            </a:pPr>
            <a:r>
              <a:rPr sz="2400"/>
              <a:t>Underline indicates key attributes.</a:t>
            </a:r>
            <a:endParaRPr sz="2400"/>
          </a:p>
          <a:p>
            <a:pPr>
              <a:lnSpc>
                <a:spcPct val="90000"/>
              </a:lnSpc>
              <a:buNone/>
            </a:pPr>
            <a:r>
              <a:rPr sz="2800"/>
              <a:t>			</a:t>
            </a:r>
            <a:r>
              <a:rPr sz="2800">
                <a:solidFill>
                  <a:srgbClr val="CC00CC"/>
                </a:solidFill>
              </a:rPr>
              <a:t>Beers(</a:t>
            </a:r>
            <a:r>
              <a:rPr sz="2800" u="sng">
                <a:solidFill>
                  <a:srgbClr val="CC00CC"/>
                </a:solidFill>
              </a:rPr>
              <a:t>name</a:t>
            </a:r>
            <a:r>
              <a:rPr sz="2800">
                <a:solidFill>
                  <a:srgbClr val="CC00CC"/>
                </a:solidFill>
              </a:rPr>
              <a:t>, manf)</a:t>
            </a:r>
            <a:endParaRPr sz="2800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800">
                <a:solidFill>
                  <a:srgbClr val="CC00CC"/>
                </a:solidFill>
              </a:rPr>
              <a:t>			Bars(</a:t>
            </a:r>
            <a:r>
              <a:rPr sz="2800" u="sng">
                <a:solidFill>
                  <a:srgbClr val="CC00CC"/>
                </a:solidFill>
              </a:rPr>
              <a:t>name</a:t>
            </a:r>
            <a:r>
              <a:rPr sz="2800">
                <a:solidFill>
                  <a:srgbClr val="CC00CC"/>
                </a:solidFill>
              </a:rPr>
              <a:t>, </a:t>
            </a:r>
            <a:r>
              <a:rPr sz="2800" err="1">
                <a:solidFill>
                  <a:srgbClr val="CC00CC"/>
                </a:solidFill>
              </a:rPr>
              <a:t>addr</a:t>
            </a:r>
            <a:r>
              <a:rPr sz="2800">
                <a:solidFill>
                  <a:srgbClr val="CC00CC"/>
                </a:solidFill>
              </a:rPr>
              <a:t>, license)</a:t>
            </a:r>
            <a:endParaRPr sz="2800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800">
                <a:solidFill>
                  <a:srgbClr val="CC00CC"/>
                </a:solidFill>
              </a:rPr>
              <a:t>			Drinkers(</a:t>
            </a:r>
            <a:r>
              <a:rPr sz="2800" u="sng">
                <a:solidFill>
                  <a:srgbClr val="CC00CC"/>
                </a:solidFill>
              </a:rPr>
              <a:t>name</a:t>
            </a:r>
            <a:r>
              <a:rPr sz="2800">
                <a:solidFill>
                  <a:srgbClr val="CC00CC"/>
                </a:solidFill>
              </a:rPr>
              <a:t>, </a:t>
            </a:r>
            <a:r>
              <a:rPr sz="2800" err="1">
                <a:solidFill>
                  <a:srgbClr val="CC00CC"/>
                </a:solidFill>
              </a:rPr>
              <a:t>addr</a:t>
            </a:r>
            <a:r>
              <a:rPr sz="2800">
                <a:solidFill>
                  <a:srgbClr val="CC00CC"/>
                </a:solidFill>
              </a:rPr>
              <a:t>, phone)</a:t>
            </a:r>
            <a:endParaRPr sz="2800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800">
                <a:solidFill>
                  <a:srgbClr val="CC00CC"/>
                </a:solidFill>
              </a:rPr>
              <a:t>			Likes(</a:t>
            </a:r>
            <a:r>
              <a:rPr sz="2800" u="sng">
                <a:solidFill>
                  <a:srgbClr val="CC00CC"/>
                </a:solidFill>
              </a:rPr>
              <a:t>drinker</a:t>
            </a:r>
            <a:r>
              <a:rPr sz="2800">
                <a:solidFill>
                  <a:srgbClr val="CC00CC"/>
                </a:solidFill>
              </a:rPr>
              <a:t>, </a:t>
            </a:r>
            <a:r>
              <a:rPr sz="2800" u="sng">
                <a:solidFill>
                  <a:srgbClr val="CC00CC"/>
                </a:solidFill>
              </a:rPr>
              <a:t>beer</a:t>
            </a:r>
            <a:r>
              <a:rPr sz="2800">
                <a:solidFill>
                  <a:srgbClr val="CC00CC"/>
                </a:solidFill>
              </a:rPr>
              <a:t>)</a:t>
            </a:r>
            <a:endParaRPr sz="2800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800">
                <a:solidFill>
                  <a:srgbClr val="CC00CC"/>
                </a:solidFill>
              </a:rPr>
              <a:t>			Sells(</a:t>
            </a:r>
            <a:r>
              <a:rPr sz="2800" u="sng">
                <a:solidFill>
                  <a:srgbClr val="CC00CC"/>
                </a:solidFill>
              </a:rPr>
              <a:t>bar</a:t>
            </a:r>
            <a:r>
              <a:rPr sz="2800">
                <a:solidFill>
                  <a:srgbClr val="CC00CC"/>
                </a:solidFill>
              </a:rPr>
              <a:t>, </a:t>
            </a:r>
            <a:r>
              <a:rPr sz="2800" u="sng">
                <a:solidFill>
                  <a:srgbClr val="CC00CC"/>
                </a:solidFill>
              </a:rPr>
              <a:t>beer</a:t>
            </a:r>
            <a:r>
              <a:rPr sz="2800">
                <a:solidFill>
                  <a:srgbClr val="CC00CC"/>
                </a:solidFill>
              </a:rPr>
              <a:t>, price)</a:t>
            </a:r>
            <a:endParaRPr sz="2800">
              <a:solidFill>
                <a:srgbClr val="CC00CC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800">
                <a:solidFill>
                  <a:srgbClr val="CC00CC"/>
                </a:solidFill>
              </a:rPr>
              <a:t>			Frequents(</a:t>
            </a:r>
            <a:r>
              <a:rPr sz="2800" u="sng">
                <a:solidFill>
                  <a:srgbClr val="CC00CC"/>
                </a:solidFill>
              </a:rPr>
              <a:t>drinker</a:t>
            </a:r>
            <a:r>
              <a:rPr sz="2800">
                <a:solidFill>
                  <a:srgbClr val="CC00CC"/>
                </a:solidFill>
              </a:rPr>
              <a:t>, </a:t>
            </a:r>
            <a:r>
              <a:rPr sz="2800" u="sng">
                <a:solidFill>
                  <a:srgbClr val="CC00CC"/>
                </a:solidFill>
              </a:rPr>
              <a:t>bar</a:t>
            </a:r>
            <a:r>
              <a:rPr sz="2800">
                <a:solidFill>
                  <a:srgbClr val="CC00CC"/>
                </a:solidFill>
              </a:rPr>
              <a:t>)</a:t>
            </a:r>
            <a:endParaRPr sz="2800">
              <a:solidFill>
                <a:srgbClr val="CC00CC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4034" name="Titre 4403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Query + </a:t>
            </a:r>
            <a:r>
              <a:rPr err="1"/>
              <a:t>Subquery </a:t>
            </a:r>
            <a:r>
              <a:t>Solution</a:t>
            </a:r>
          </a:p>
        </p:txBody>
      </p:sp>
      <p:sp>
        <p:nvSpPr>
          <p:cNvPr id="44035" name="Espace réservé du texte 4403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SELECT bar</a:t>
            </a:r>
          </a:p>
          <a:p>
            <a:pPr>
              <a:buNone/>
            </a:pPr>
            <a:r>
              <a:t>	FROM Sells</a:t>
            </a:r>
          </a:p>
          <a:p>
            <a:pPr>
              <a:buNone/>
            </a:pPr>
            <a:r>
              <a:t>	WHERE beer = ’Miller’ AND</a:t>
            </a:r>
          </a:p>
          <a:p>
            <a:pPr>
              <a:buNone/>
            </a:pPr>
            <a:r>
              <a:t>		price = (SELECT price</a:t>
            </a:r>
          </a:p>
          <a:p>
            <a:pPr>
              <a:buNone/>
            </a:pPr>
            <a:r>
              <a:t>			     FROM Sells</a:t>
            </a:r>
          </a:p>
          <a:p>
            <a:pPr>
              <a:buNone/>
            </a:pPr>
            <a:r>
              <a:t>			     WHERE bar = </a:t>
            </a:r>
            <a:r>
              <a:rPr err="1"/>
              <a:t>’Joe’’s</a:t>
            </a:r>
            <a:r>
              <a:t> Bar’</a:t>
            </a:r>
          </a:p>
          <a:p>
            <a:pPr>
              <a:buNone/>
            </a:pPr>
            <a:r>
              <a:t>				AND beer = ’Bud’);</a:t>
            </a:r>
          </a:p>
        </p:txBody>
      </p:sp>
      <p:grpSp>
        <p:nvGrpSpPr>
          <p:cNvPr id="44039" name="Grouper 44038"/>
          <p:cNvGrpSpPr/>
          <p:nvPr/>
        </p:nvGrpSpPr>
        <p:grpSpPr>
          <a:xfrm>
            <a:off x="441325" y="3810000"/>
            <a:ext cx="7331075" cy="2438400"/>
            <a:chOff x="278" y="2400"/>
            <a:chExt cx="4618" cy="1536"/>
          </a:xfrm>
        </p:grpSpPr>
        <p:sp>
          <p:nvSpPr>
            <p:cNvPr id="44036" name="Rectangle 44035"/>
            <p:cNvSpPr/>
            <p:nvPr/>
          </p:nvSpPr>
          <p:spPr>
            <a:xfrm>
              <a:off x="1872" y="2400"/>
              <a:ext cx="3024" cy="15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44037" name="Zone de texte 44036"/>
            <p:cNvSpPr txBox="1"/>
            <p:nvPr/>
          </p:nvSpPr>
          <p:spPr>
            <a:xfrm>
              <a:off x="278" y="2980"/>
              <a:ext cx="961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The price at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which Joe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sells Bud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4038" name="Connecteur droit 44037"/>
            <p:cNvSpPr/>
            <p:nvPr/>
          </p:nvSpPr>
          <p:spPr>
            <a:xfrm flipV="1">
              <a:off x="1296" y="3072"/>
              <a:ext cx="576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5058" name="Titre 450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The IN Operator</a:t>
            </a:r>
          </a:p>
        </p:txBody>
      </p:sp>
      <p:sp>
        <p:nvSpPr>
          <p:cNvPr id="45059" name="Espace réservé du texte 450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&lt;</a:t>
            </a:r>
            <a:r>
              <a:rPr err="1"/>
              <a:t>tuple</a:t>
            </a:r>
            <a:r>
              <a:t>&gt; IN (&lt;</a:t>
            </a:r>
            <a:r>
              <a:rPr err="1"/>
              <a:t>subquery</a:t>
            </a:r>
            <a:r>
              <a:t>&gt;) is true if and only if the </a:t>
            </a:r>
            <a:r>
              <a:rPr err="1"/>
              <a:t>tuple </a:t>
            </a:r>
            <a:r>
              <a:t>is a member of the relation produced by the </a:t>
            </a:r>
            <a:r>
              <a:rPr err="1"/>
              <a:t>subquery</a:t>
            </a:r>
            <a:r>
              <a:t>.</a:t>
            </a:r>
          </a:p>
          <a:p>
            <a:pPr lvl="1"/>
            <a:r>
              <a:t>Opposite: &lt;</a:t>
            </a:r>
            <a:r>
              <a:rPr err="1"/>
              <a:t>tuple</a:t>
            </a:r>
            <a:r>
              <a:t>&gt; NOT IN (&lt;</a:t>
            </a:r>
            <a:r>
              <a:rPr err="1"/>
              <a:t>subquery</a:t>
            </a:r>
            <a:r>
              <a:t>&gt;).</a:t>
            </a:r>
          </a:p>
          <a:p>
            <a:r>
              <a:t>IN-expressions can appear in WHERE clauses.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6082" name="Titre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IN</a:t>
            </a:r>
          </a:p>
        </p:txBody>
      </p:sp>
      <p:sp>
        <p:nvSpPr>
          <p:cNvPr id="46083" name="Espace réservé du texte 46082"/>
          <p:cNvSpPr>
            <a:spLocks noGrp="1"/>
          </p:cNvSpPr>
          <p:nvPr>
            <p:ph type="body" idx="1"/>
          </p:nvPr>
        </p:nvSpPr>
        <p:spPr>
          <a:xfrm>
            <a:off x="228600" y="1752600"/>
            <a:ext cx="8610600" cy="4191000"/>
          </a:xfrm>
          <a:ln/>
        </p:spPr>
        <p:txBody>
          <a:bodyPr/>
          <a:p>
            <a:pPr>
              <a:lnSpc>
                <a:spcPct val="90000"/>
              </a:lnSpc>
            </a:pPr>
            <a:r>
              <a:t>Using </a:t>
            </a:r>
            <a:r>
              <a:rPr>
                <a:solidFill>
                  <a:srgbClr val="CC00CC"/>
                </a:solidFill>
              </a:rPr>
              <a:t>Beers(name, manf)</a:t>
            </a:r>
            <a:r>
              <a:t> and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, find the name and manufacturer of each beer that Fred likes.</a:t>
            </a:r>
          </a:p>
          <a:p>
            <a:pPr>
              <a:lnSpc>
                <a:spcPct val="90000"/>
              </a:lnSpc>
              <a:buNone/>
            </a:pPr>
            <a:r>
              <a:t>	   SELECT *</a:t>
            </a:r>
          </a:p>
          <a:p>
            <a:pPr>
              <a:lnSpc>
                <a:spcPct val="90000"/>
              </a:lnSpc>
              <a:buNone/>
            </a:pPr>
            <a:r>
              <a:t>	   FROM Beers</a:t>
            </a:r>
          </a:p>
          <a:p>
            <a:pPr>
              <a:lnSpc>
                <a:spcPct val="90000"/>
              </a:lnSpc>
              <a:buNone/>
            </a:pPr>
            <a:r>
              <a:t>	   WHERE name IN (SELECT beer</a:t>
            </a:r>
          </a:p>
          <a:p>
            <a:pPr>
              <a:lnSpc>
                <a:spcPct val="90000"/>
              </a:lnSpc>
              <a:buNone/>
            </a:pPr>
            <a:r>
              <a:t>				</a:t>
            </a:r>
            <a:r>
              <a:rPr dirty="0"/>
              <a:t>	</a:t>
            </a:r>
            <a:r>
              <a:t> FROM Likes</a:t>
            </a:r>
          </a:p>
          <a:p>
            <a:pPr>
              <a:lnSpc>
                <a:spcPct val="90000"/>
              </a:lnSpc>
              <a:buNone/>
            </a:pPr>
            <a:r>
              <a:t>					 WHERE drinker = ’Fred’);</a:t>
            </a:r>
          </a:p>
        </p:txBody>
      </p:sp>
      <p:grpSp>
        <p:nvGrpSpPr>
          <p:cNvPr id="46087" name="Grouper 46086"/>
          <p:cNvGrpSpPr/>
          <p:nvPr/>
        </p:nvGrpSpPr>
        <p:grpSpPr>
          <a:xfrm>
            <a:off x="1447800" y="4191000"/>
            <a:ext cx="7026275" cy="1622425"/>
            <a:chOff x="854" y="2784"/>
            <a:chExt cx="4426" cy="1022"/>
          </a:xfrm>
        </p:grpSpPr>
        <p:sp>
          <p:nvSpPr>
            <p:cNvPr id="46084" name="Rectangle 46083"/>
            <p:cNvSpPr/>
            <p:nvPr/>
          </p:nvSpPr>
          <p:spPr>
            <a:xfrm>
              <a:off x="2496" y="2784"/>
              <a:ext cx="2784" cy="1008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46085" name="Zone de texte 46084"/>
            <p:cNvSpPr txBox="1"/>
            <p:nvPr/>
          </p:nvSpPr>
          <p:spPr>
            <a:xfrm>
              <a:off x="854" y="3172"/>
              <a:ext cx="864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The set of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beers Fred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likes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6086" name="Connecteur droit 46085"/>
            <p:cNvSpPr/>
            <p:nvPr/>
          </p:nvSpPr>
          <p:spPr>
            <a:xfrm flipV="1">
              <a:off x="1728" y="3216"/>
              <a:ext cx="768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6018" name="Titre 86017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t>Remember These From Lecture #1?</a:t>
            </a:r>
          </a:p>
        </p:txBody>
      </p:sp>
      <p:sp>
        <p:nvSpPr>
          <p:cNvPr id="86019" name="Espace réservé du texte 860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a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R, 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WHERE R.b = S.b;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a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R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WHERE b IN (SELECT b FROM S);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7042" name="Titre 8704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t>IN is a Predicate About R’s </a:t>
            </a:r>
            <a:r>
              <a:rPr err="1"/>
              <a:t>Tuples</a:t>
            </a:r>
          </a:p>
        </p:txBody>
      </p:sp>
      <p:sp>
        <p:nvSpPr>
          <p:cNvPr id="87043" name="Espace réservé du texte 870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a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R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WHERE b IN (SELECT b FROM S);</a:t>
            </a:r>
            <a:endParaRPr>
              <a:latin typeface="Courier New" panose="02070309020205020404" pitchFamily="49" charset="0"/>
            </a:endParaRPr>
          </a:p>
        </p:txBody>
      </p:sp>
      <p:grpSp>
        <p:nvGrpSpPr>
          <p:cNvPr id="87046" name="Grouper 87045"/>
          <p:cNvGrpSpPr/>
          <p:nvPr/>
        </p:nvGrpSpPr>
        <p:grpSpPr>
          <a:xfrm>
            <a:off x="228600" y="3048000"/>
            <a:ext cx="2168525" cy="2727325"/>
            <a:chOff x="144" y="1920"/>
            <a:chExt cx="1366" cy="1718"/>
          </a:xfrm>
        </p:grpSpPr>
        <p:sp>
          <p:nvSpPr>
            <p:cNvPr id="87044" name="Zone de texte 87043"/>
            <p:cNvSpPr txBox="1"/>
            <p:nvPr/>
          </p:nvSpPr>
          <p:spPr>
            <a:xfrm>
              <a:off x="144" y="3120"/>
              <a:ext cx="1366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One loop, over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the </a:t>
              </a:r>
              <a:r>
                <a:rPr err="1">
                  <a:latin typeface="Tahoma" panose="020B0604030504040204" pitchFamily="34" charset="0"/>
                </a:rPr>
                <a:t>tuples </a:t>
              </a:r>
              <a:r>
                <a:rPr>
                  <a:latin typeface="Tahoma" panose="020B0604030504040204" pitchFamily="34" charset="0"/>
                </a:rPr>
                <a:t>of R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87045" name="Connecteur droit 87044"/>
            <p:cNvSpPr/>
            <p:nvPr/>
          </p:nvSpPr>
          <p:spPr>
            <a:xfrm flipV="1">
              <a:off x="816" y="1920"/>
              <a:ext cx="432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7055" name="Grouper 87054"/>
          <p:cNvGrpSpPr/>
          <p:nvPr/>
        </p:nvGrpSpPr>
        <p:grpSpPr>
          <a:xfrm>
            <a:off x="3870325" y="4038600"/>
            <a:ext cx="2019300" cy="1585913"/>
            <a:chOff x="2438" y="2544"/>
            <a:chExt cx="1272" cy="999"/>
          </a:xfrm>
        </p:grpSpPr>
        <p:grpSp>
          <p:nvGrpSpPr>
            <p:cNvPr id="87050" name="Grouper 87049"/>
            <p:cNvGrpSpPr/>
            <p:nvPr/>
          </p:nvGrpSpPr>
          <p:grpSpPr>
            <a:xfrm>
              <a:off x="2438" y="2565"/>
              <a:ext cx="446" cy="978"/>
              <a:chOff x="2438" y="2565"/>
              <a:chExt cx="446" cy="978"/>
            </a:xfrm>
          </p:grpSpPr>
          <p:sp>
            <p:nvSpPr>
              <p:cNvPr id="87047" name="Zone de texte 87046"/>
              <p:cNvSpPr txBox="1"/>
              <p:nvPr/>
            </p:nvSpPr>
            <p:spPr>
              <a:xfrm>
                <a:off x="2438" y="2565"/>
                <a:ext cx="446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a  b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1  2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3  4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  R</a:t>
                </a:r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87048" name="Rectangle 87047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fr-FR" altLang="en-US"/>
              </a:p>
            </p:txBody>
          </p:sp>
          <p:sp>
            <p:nvSpPr>
              <p:cNvPr id="87049" name="Connecteur droit 87048"/>
              <p:cNvSpPr/>
              <p:nvPr/>
            </p:nvSpPr>
            <p:spPr>
              <a:xfrm>
                <a:off x="2448" y="2832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7051" name="Grouper 87050"/>
            <p:cNvGrpSpPr/>
            <p:nvPr/>
          </p:nvGrpSpPr>
          <p:grpSpPr>
            <a:xfrm>
              <a:off x="3264" y="2544"/>
              <a:ext cx="446" cy="978"/>
              <a:chOff x="2438" y="2565"/>
              <a:chExt cx="446" cy="978"/>
            </a:xfrm>
          </p:grpSpPr>
          <p:sp>
            <p:nvSpPr>
              <p:cNvPr id="87052" name="Zone de texte 87051"/>
              <p:cNvSpPr txBox="1"/>
              <p:nvPr/>
            </p:nvSpPr>
            <p:spPr>
              <a:xfrm>
                <a:off x="2438" y="2565"/>
                <a:ext cx="446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b  c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2  5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2  6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  S</a:t>
                </a:r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87053" name="Rectangle 87052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fr-FR" altLang="en-US"/>
              </a:p>
            </p:txBody>
          </p:sp>
          <p:sp>
            <p:nvSpPr>
              <p:cNvPr id="87054" name="Connecteur droit 87053"/>
              <p:cNvSpPr/>
              <p:nvPr/>
            </p:nvSpPr>
            <p:spPr>
              <a:xfrm>
                <a:off x="2448" y="2832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7056" name="Zone de texte 87055"/>
          <p:cNvSpPr txBox="1"/>
          <p:nvPr/>
        </p:nvSpPr>
        <p:spPr>
          <a:xfrm>
            <a:off x="6537325" y="4148138"/>
            <a:ext cx="2447925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Tahoma" panose="020B0604030504040204" pitchFamily="34" charset="0"/>
              </a:rPr>
              <a:t>(1,2) satisfies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the condition;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1 is output once.</a:t>
            </a:r>
            <a:endParaRPr>
              <a:latin typeface="Tahoma" panose="020B0604030504040204" pitchFamily="34" charset="0"/>
            </a:endParaRPr>
          </a:p>
        </p:txBody>
      </p:sp>
      <p:grpSp>
        <p:nvGrpSpPr>
          <p:cNvPr id="87060" name="Grouper 87059"/>
          <p:cNvGrpSpPr/>
          <p:nvPr/>
        </p:nvGrpSpPr>
        <p:grpSpPr>
          <a:xfrm>
            <a:off x="3505200" y="2166938"/>
            <a:ext cx="4114800" cy="1566862"/>
            <a:chOff x="2208" y="1365"/>
            <a:chExt cx="2592" cy="987"/>
          </a:xfrm>
        </p:grpSpPr>
        <p:sp>
          <p:nvSpPr>
            <p:cNvPr id="87057" name="Zone de texte 87056"/>
            <p:cNvSpPr txBox="1"/>
            <p:nvPr/>
          </p:nvSpPr>
          <p:spPr>
            <a:xfrm>
              <a:off x="2822" y="1365"/>
              <a:ext cx="7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Two 2’s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87058" name="Rectangle 87057"/>
            <p:cNvSpPr/>
            <p:nvPr/>
          </p:nvSpPr>
          <p:spPr>
            <a:xfrm>
              <a:off x="2208" y="2016"/>
              <a:ext cx="2592" cy="336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87059" name="Connecteur droit 87058"/>
            <p:cNvSpPr/>
            <p:nvPr/>
          </p:nvSpPr>
          <p:spPr>
            <a:xfrm>
              <a:off x="3120" y="1632"/>
              <a:ext cx="48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88066" name="Titre 88065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t>This Query Pairs </a:t>
            </a:r>
            <a:r>
              <a:rPr err="1"/>
              <a:t>Tuples </a:t>
            </a:r>
            <a:r>
              <a:t>from R, S</a:t>
            </a:r>
          </a:p>
        </p:txBody>
      </p:sp>
      <p:sp>
        <p:nvSpPr>
          <p:cNvPr id="88067" name="Espace réservé du texte 8806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rPr>
                <a:latin typeface="Courier New" panose="02070309020205020404" pitchFamily="49" charset="0"/>
              </a:rPr>
              <a:t>SELECT a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FROM R, 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WHERE R.b = S.b;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endParaRPr>
              <a:latin typeface="Courier New" panose="02070309020205020404" pitchFamily="49" charset="0"/>
            </a:endParaRPr>
          </a:p>
        </p:txBody>
      </p:sp>
      <p:grpSp>
        <p:nvGrpSpPr>
          <p:cNvPr id="88068" name="Grouper 88067"/>
          <p:cNvGrpSpPr/>
          <p:nvPr/>
        </p:nvGrpSpPr>
        <p:grpSpPr>
          <a:xfrm>
            <a:off x="228600" y="3048000"/>
            <a:ext cx="3017838" cy="2727325"/>
            <a:chOff x="144" y="1920"/>
            <a:chExt cx="1901" cy="1718"/>
          </a:xfrm>
        </p:grpSpPr>
        <p:sp>
          <p:nvSpPr>
            <p:cNvPr id="88069" name="Zone de texte 88068"/>
            <p:cNvSpPr txBox="1"/>
            <p:nvPr/>
          </p:nvSpPr>
          <p:spPr>
            <a:xfrm>
              <a:off x="144" y="3120"/>
              <a:ext cx="190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Double loop, over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the </a:t>
              </a:r>
              <a:r>
                <a:rPr err="1">
                  <a:latin typeface="Tahoma" panose="020B0604030504040204" pitchFamily="34" charset="0"/>
                </a:rPr>
                <a:t>tuples </a:t>
              </a:r>
              <a:r>
                <a:rPr>
                  <a:latin typeface="Tahoma" panose="020B0604030504040204" pitchFamily="34" charset="0"/>
                </a:rPr>
                <a:t>of R and S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88070" name="Connecteur droit 88069"/>
            <p:cNvSpPr/>
            <p:nvPr/>
          </p:nvSpPr>
          <p:spPr>
            <a:xfrm flipV="1">
              <a:off x="816" y="1920"/>
              <a:ext cx="432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88071" name="Grouper 88070"/>
          <p:cNvGrpSpPr/>
          <p:nvPr/>
        </p:nvGrpSpPr>
        <p:grpSpPr>
          <a:xfrm>
            <a:off x="3886200" y="4038600"/>
            <a:ext cx="2019300" cy="1585913"/>
            <a:chOff x="2438" y="2544"/>
            <a:chExt cx="1272" cy="999"/>
          </a:xfrm>
        </p:grpSpPr>
        <p:grpSp>
          <p:nvGrpSpPr>
            <p:cNvPr id="88072" name="Grouper 88071"/>
            <p:cNvGrpSpPr/>
            <p:nvPr/>
          </p:nvGrpSpPr>
          <p:grpSpPr>
            <a:xfrm>
              <a:off x="2438" y="2565"/>
              <a:ext cx="446" cy="978"/>
              <a:chOff x="2438" y="2565"/>
              <a:chExt cx="446" cy="978"/>
            </a:xfrm>
          </p:grpSpPr>
          <p:sp>
            <p:nvSpPr>
              <p:cNvPr id="88073" name="Zone de texte 88072"/>
              <p:cNvSpPr txBox="1"/>
              <p:nvPr/>
            </p:nvSpPr>
            <p:spPr>
              <a:xfrm>
                <a:off x="2438" y="2565"/>
                <a:ext cx="446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a  b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1  2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3  4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  R</a:t>
                </a:r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88074" name="Rectangle 88073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fr-FR" altLang="en-US"/>
              </a:p>
            </p:txBody>
          </p:sp>
          <p:sp>
            <p:nvSpPr>
              <p:cNvPr id="88075" name="Connecteur droit 88074"/>
              <p:cNvSpPr/>
              <p:nvPr/>
            </p:nvSpPr>
            <p:spPr>
              <a:xfrm>
                <a:off x="2448" y="2832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8076" name="Grouper 88075"/>
            <p:cNvGrpSpPr/>
            <p:nvPr/>
          </p:nvGrpSpPr>
          <p:grpSpPr>
            <a:xfrm>
              <a:off x="3264" y="2544"/>
              <a:ext cx="446" cy="978"/>
              <a:chOff x="2438" y="2565"/>
              <a:chExt cx="446" cy="978"/>
            </a:xfrm>
          </p:grpSpPr>
          <p:sp>
            <p:nvSpPr>
              <p:cNvPr id="88077" name="Zone de texte 88076"/>
              <p:cNvSpPr txBox="1"/>
              <p:nvPr/>
            </p:nvSpPr>
            <p:spPr>
              <a:xfrm>
                <a:off x="2438" y="2565"/>
                <a:ext cx="446" cy="9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b  c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2  5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2  6</a:t>
                </a:r>
                <a:endParaRPr>
                  <a:latin typeface="Tahoma" panose="020B0604030504040204" pitchFamily="34" charset="0"/>
                </a:endParaRPr>
              </a:p>
              <a:p>
                <a:pPr marL="457200" indent="-457200"/>
                <a:r>
                  <a:rPr>
                    <a:latin typeface="Tahoma" panose="020B0604030504040204" pitchFamily="34" charset="0"/>
                  </a:rPr>
                  <a:t>  S</a:t>
                </a:r>
                <a:endParaRPr>
                  <a:latin typeface="Tahoma" panose="020B0604030504040204" pitchFamily="34" charset="0"/>
                </a:endParaRPr>
              </a:p>
            </p:txBody>
          </p:sp>
          <p:sp>
            <p:nvSpPr>
              <p:cNvPr id="88078" name="Rectangle 88077"/>
              <p:cNvSpPr/>
              <p:nvPr/>
            </p:nvSpPr>
            <p:spPr>
              <a:xfrm>
                <a:off x="2448" y="2592"/>
                <a:ext cx="432" cy="720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fr-FR" altLang="en-US"/>
              </a:p>
            </p:txBody>
          </p:sp>
          <p:sp>
            <p:nvSpPr>
              <p:cNvPr id="88079" name="Connecteur droit 88078"/>
              <p:cNvSpPr/>
              <p:nvPr/>
            </p:nvSpPr>
            <p:spPr>
              <a:xfrm>
                <a:off x="2448" y="2832"/>
                <a:ext cx="43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8080" name="Zone de texte 88079"/>
          <p:cNvSpPr txBox="1"/>
          <p:nvPr/>
        </p:nvSpPr>
        <p:spPr>
          <a:xfrm>
            <a:off x="6537325" y="4148138"/>
            <a:ext cx="2511425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Tahoma" panose="020B0604030504040204" pitchFamily="34" charset="0"/>
              </a:rPr>
              <a:t>(1,2) with (2,5)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and (1,2) with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(2,6) both satisfy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the condition;</a:t>
            </a:r>
            <a:endParaRPr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1 is output twice.</a:t>
            </a:r>
            <a:endParaRPr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7106" name="Titre 4710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The Exists Operator</a:t>
            </a:r>
          </a:p>
        </p:txBody>
      </p:sp>
      <p:sp>
        <p:nvSpPr>
          <p:cNvPr id="47107" name="Espace réservé du texte 4710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EXISTS(&lt;</a:t>
            </a:r>
            <a:r>
              <a:rPr err="1"/>
              <a:t>subquery</a:t>
            </a:r>
            <a:r>
              <a:t>&gt;) is true if and only if the </a:t>
            </a:r>
            <a:r>
              <a:rPr err="1"/>
              <a:t>subquery </a:t>
            </a:r>
            <a:r>
              <a:t>result is not empty.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From </a:t>
            </a:r>
            <a:r>
              <a:rPr>
                <a:solidFill>
                  <a:srgbClr val="CC00CC"/>
                </a:solidFill>
              </a:rPr>
              <a:t>Beers(name, manf)</a:t>
            </a:r>
            <a:r>
              <a:t> , find those beers that are the unique beer by their manufacturer.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49154" name="Titre 4915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EXISTS</a:t>
            </a:r>
          </a:p>
        </p:txBody>
      </p:sp>
      <p:sp>
        <p:nvSpPr>
          <p:cNvPr id="49155" name="Espace réservé du texte 4915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SELECT name</a:t>
            </a:r>
          </a:p>
          <a:p>
            <a:pPr>
              <a:buNone/>
            </a:pPr>
            <a:r>
              <a:t>	FROM Beers b1</a:t>
            </a:r>
          </a:p>
          <a:p>
            <a:pPr>
              <a:buNone/>
            </a:pPr>
            <a:r>
              <a:t>	WHERE NOT EXISTS (</a:t>
            </a:r>
          </a:p>
          <a:p>
            <a:pPr>
              <a:buNone/>
            </a:pPr>
            <a:r>
              <a:t>		SELECT *</a:t>
            </a:r>
          </a:p>
          <a:p>
            <a:pPr>
              <a:buNone/>
            </a:pPr>
            <a:r>
              <a:t>		FROM Beers</a:t>
            </a:r>
          </a:p>
          <a:p>
            <a:pPr>
              <a:buNone/>
            </a:pPr>
            <a:r>
              <a:t>		WHERE manf = b1.manf AND</a:t>
            </a:r>
          </a:p>
          <a:p>
            <a:pPr>
              <a:buNone/>
            </a:pPr>
            <a:r>
              <a:t>			name &lt;&gt; b1.name);</a:t>
            </a:r>
          </a:p>
        </p:txBody>
      </p:sp>
      <p:sp>
        <p:nvSpPr>
          <p:cNvPr id="49157" name="Zone de texte 49156"/>
          <p:cNvSpPr txBox="1"/>
          <p:nvPr/>
        </p:nvSpPr>
        <p:spPr>
          <a:xfrm>
            <a:off x="152400" y="38100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dirty="0">
              <a:latin typeface="Times New Roman" panose="02020603050405020304" charset="0"/>
            </a:endParaRPr>
          </a:p>
        </p:txBody>
      </p:sp>
      <p:grpSp>
        <p:nvGrpSpPr>
          <p:cNvPr id="49160" name="Grouper 49159"/>
          <p:cNvGrpSpPr/>
          <p:nvPr/>
        </p:nvGrpSpPr>
        <p:grpSpPr>
          <a:xfrm>
            <a:off x="212725" y="3810000"/>
            <a:ext cx="6950075" cy="2917825"/>
            <a:chOff x="134" y="2400"/>
            <a:chExt cx="4378" cy="1838"/>
          </a:xfrm>
        </p:grpSpPr>
        <p:sp>
          <p:nvSpPr>
            <p:cNvPr id="49156" name="Rectangle 49155"/>
            <p:cNvSpPr/>
            <p:nvPr/>
          </p:nvSpPr>
          <p:spPr>
            <a:xfrm>
              <a:off x="1008" y="2400"/>
              <a:ext cx="3504" cy="1440"/>
            </a:xfrm>
            <a:prstGeom prst="rect">
              <a:avLst/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49158" name="Zone de texte 49157"/>
            <p:cNvSpPr txBox="1"/>
            <p:nvPr/>
          </p:nvSpPr>
          <p:spPr>
            <a:xfrm>
              <a:off x="134" y="2452"/>
              <a:ext cx="692" cy="17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Set of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beers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with the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same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manf as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b1, but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not the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same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beer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9159" name="Connecteur droit 49158"/>
            <p:cNvSpPr/>
            <p:nvPr/>
          </p:nvSpPr>
          <p:spPr>
            <a:xfrm flipV="1">
              <a:off x="720" y="3072"/>
              <a:ext cx="288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9163" name="Grouper 49162"/>
          <p:cNvGrpSpPr/>
          <p:nvPr/>
        </p:nvGrpSpPr>
        <p:grpSpPr>
          <a:xfrm>
            <a:off x="3886200" y="1987550"/>
            <a:ext cx="5280025" cy="2965450"/>
            <a:chOff x="2448" y="1252"/>
            <a:chExt cx="3326" cy="1868"/>
          </a:xfrm>
        </p:grpSpPr>
        <p:sp>
          <p:nvSpPr>
            <p:cNvPr id="49161" name="Zone de texte 49160"/>
            <p:cNvSpPr txBox="1"/>
            <p:nvPr/>
          </p:nvSpPr>
          <p:spPr>
            <a:xfrm>
              <a:off x="3446" y="1252"/>
              <a:ext cx="2328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Notice scope rule: manf refers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to closest nested FROM with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a relation having that attribute.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9162" name="Connecteur droit 49161"/>
            <p:cNvSpPr/>
            <p:nvPr/>
          </p:nvSpPr>
          <p:spPr>
            <a:xfrm flipH="1">
              <a:off x="2448" y="1920"/>
              <a:ext cx="1872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9166" name="Grouper 49165"/>
          <p:cNvGrpSpPr/>
          <p:nvPr/>
        </p:nvGrpSpPr>
        <p:grpSpPr>
          <a:xfrm>
            <a:off x="4191000" y="4197350"/>
            <a:ext cx="4816475" cy="1441450"/>
            <a:chOff x="2640" y="2644"/>
            <a:chExt cx="3034" cy="908"/>
          </a:xfrm>
        </p:grpSpPr>
        <p:sp>
          <p:nvSpPr>
            <p:cNvPr id="49164" name="Zone de texte 49163"/>
            <p:cNvSpPr txBox="1"/>
            <p:nvPr/>
          </p:nvSpPr>
          <p:spPr>
            <a:xfrm>
              <a:off x="4838" y="2644"/>
              <a:ext cx="836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Notice the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SQL “not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equals”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operator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49165" name="Connecteur droit 49164"/>
            <p:cNvSpPr/>
            <p:nvPr/>
          </p:nvSpPr>
          <p:spPr>
            <a:xfrm flipH="1">
              <a:off x="2640" y="3072"/>
              <a:ext cx="216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0178" name="Titre 5017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The Operator ANY</a:t>
            </a:r>
          </a:p>
        </p:txBody>
      </p:sp>
      <p:sp>
        <p:nvSpPr>
          <p:cNvPr id="50179" name="Espace réservé du texte 50178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534400" cy="4343400"/>
          </a:xfrm>
          <a:ln/>
        </p:spPr>
        <p:txBody>
          <a:bodyPr/>
          <a:p>
            <a:r>
              <a:rPr i="1"/>
              <a:t>x</a:t>
            </a:r>
            <a:r>
              <a:t> = ANY(&lt;</a:t>
            </a:r>
            <a:r>
              <a:rPr err="1"/>
              <a:t>subquery</a:t>
            </a:r>
            <a:r>
              <a:t>&gt;) is a </a:t>
            </a:r>
            <a:r>
              <a:rPr err="1"/>
              <a:t>boolean</a:t>
            </a:r>
            <a:r>
              <a:t> condition that is true </a:t>
            </a:r>
            <a:r>
              <a:rPr err="1"/>
              <a:t>iff</a:t>
            </a:r>
            <a:r>
              <a:t> </a:t>
            </a:r>
            <a:r>
              <a:rPr i="1"/>
              <a:t>x</a:t>
            </a:r>
            <a:r>
              <a:t> equals at least one </a:t>
            </a:r>
            <a:r>
              <a:rPr err="1"/>
              <a:t>tuple </a:t>
            </a:r>
            <a:r>
              <a:t>in the </a:t>
            </a:r>
            <a:r>
              <a:rPr err="1"/>
              <a:t>subquery</a:t>
            </a:r>
            <a:r>
              <a:t> result.</a:t>
            </a:r>
          </a:p>
          <a:p>
            <a:pPr lvl="1"/>
            <a:r>
              <a:t>= could be any comparison operator.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</a:t>
            </a:r>
            <a:r>
              <a:rPr i="1"/>
              <a:t>x</a:t>
            </a:r>
            <a:r>
              <a:t> &gt;= ANY(&lt;</a:t>
            </a:r>
            <a:r>
              <a:rPr err="1"/>
              <a:t>subquery</a:t>
            </a:r>
            <a:r>
              <a:t>&gt;) means </a:t>
            </a:r>
            <a:r>
              <a:rPr i="1"/>
              <a:t>x</a:t>
            </a:r>
            <a:r>
              <a:t> is not the uniquely smallest </a:t>
            </a:r>
            <a:r>
              <a:rPr err="1"/>
              <a:t>tuple</a:t>
            </a:r>
            <a:r>
              <a:t> produced by the </a:t>
            </a:r>
            <a:r>
              <a:rPr err="1"/>
              <a:t>subquery</a:t>
            </a:r>
            <a:r>
              <a:t>.</a:t>
            </a:r>
          </a:p>
          <a:p>
            <a:pPr lvl="1"/>
            <a:r>
              <a:t>Note </a:t>
            </a:r>
            <a:r>
              <a:rPr err="1"/>
              <a:t>tuples </a:t>
            </a:r>
            <a:r>
              <a:t>must have one component only.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1202" name="Titre 5120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The Operator ALL</a:t>
            </a:r>
          </a:p>
        </p:txBody>
      </p:sp>
      <p:sp>
        <p:nvSpPr>
          <p:cNvPr id="51203" name="Espace réservé du texte 5120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ln/>
        </p:spPr>
        <p:txBody>
          <a:bodyPr/>
          <a:p>
            <a:r>
              <a:rPr i="1"/>
              <a:t>x</a:t>
            </a:r>
            <a:r>
              <a:t> &lt;&gt; ALL(&lt;</a:t>
            </a:r>
            <a:r>
              <a:rPr err="1"/>
              <a:t>subquery</a:t>
            </a:r>
            <a:r>
              <a:t>&gt;) is true </a:t>
            </a:r>
            <a:r>
              <a:rPr err="1"/>
              <a:t>iff</a:t>
            </a:r>
            <a:r>
              <a:t> for every </a:t>
            </a:r>
            <a:r>
              <a:rPr err="1"/>
              <a:t>tuple </a:t>
            </a:r>
            <a:r>
              <a:rPr i="1"/>
              <a:t>t</a:t>
            </a:r>
            <a:r>
              <a:t>  in the relation, </a:t>
            </a:r>
            <a:r>
              <a:rPr i="1"/>
              <a:t>x</a:t>
            </a:r>
            <a:r>
              <a:t>  is not equal to </a:t>
            </a:r>
            <a:r>
              <a:rPr i="1"/>
              <a:t>t</a:t>
            </a:r>
            <a:r>
              <a:t>.</a:t>
            </a:r>
          </a:p>
          <a:p>
            <a:pPr lvl="1"/>
            <a:r>
              <a:t>That is, </a:t>
            </a:r>
            <a:r>
              <a:rPr i="1"/>
              <a:t>x</a:t>
            </a:r>
            <a:r>
              <a:t>  is not in the </a:t>
            </a:r>
            <a:r>
              <a:rPr err="1"/>
              <a:t>subquery</a:t>
            </a:r>
            <a:r>
              <a:t> result.</a:t>
            </a:r>
          </a:p>
          <a:p>
            <a:r>
              <a:t>&lt;&gt; can be any comparison operator.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</a:t>
            </a:r>
            <a:r>
              <a:rPr i="1"/>
              <a:t>x</a:t>
            </a:r>
            <a:r>
              <a:t> &gt;= ALL(&lt;</a:t>
            </a:r>
            <a:r>
              <a:rPr err="1"/>
              <a:t>subquery</a:t>
            </a:r>
            <a:r>
              <a:t>&gt;) means there is no </a:t>
            </a:r>
            <a:r>
              <a:rPr err="1"/>
              <a:t>tuple </a:t>
            </a:r>
            <a:r>
              <a:t>larger than </a:t>
            </a:r>
            <a:r>
              <a:rPr i="1"/>
              <a:t>x</a:t>
            </a:r>
            <a:r>
              <a:t>  in the </a:t>
            </a:r>
            <a:r>
              <a:rPr err="1"/>
              <a:t>subquery</a:t>
            </a:r>
            <a:r>
              <a:t> result.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2290" name="Titre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Example</a:t>
            </a:r>
          </a:p>
        </p:txBody>
      </p:sp>
      <p:sp>
        <p:nvSpPr>
          <p:cNvPr id="12291" name="Espace réservé du texte 12290"/>
          <p:cNvSpPr>
            <a:spLocks noGrp="1"/>
          </p:cNvSpPr>
          <p:nvPr>
            <p:ph type="body" idx="1"/>
          </p:nvPr>
        </p:nvSpPr>
        <p:spPr>
          <a:xfrm>
            <a:off x="381000" y="1981200"/>
            <a:ext cx="8458200" cy="4114800"/>
          </a:xfrm>
          <a:ln/>
        </p:spPr>
        <p:txBody>
          <a:bodyPr/>
          <a:p>
            <a:r>
              <a:t>Using </a:t>
            </a:r>
            <a:r>
              <a:rPr>
                <a:solidFill>
                  <a:srgbClr val="CC00CC"/>
                </a:solidFill>
              </a:rPr>
              <a:t>Beers(name, manf)</a:t>
            </a:r>
            <a:r>
              <a:t>, what beers are made by Anheuser-Busch?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name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Beers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WHERE manf = ’Anheuser-Busch’;</a:t>
            </a:r>
            <a:endParaRPr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2226" name="Titre 5222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ALL</a:t>
            </a:r>
          </a:p>
        </p:txBody>
      </p:sp>
      <p:sp>
        <p:nvSpPr>
          <p:cNvPr id="52227" name="Espace réservé du texte 5222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From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, find the beer(s) sold for the highest price.</a:t>
            </a:r>
          </a:p>
          <a:p>
            <a:pPr>
              <a:buNone/>
            </a:pPr>
            <a:r>
              <a:t>		SELECT beer</a:t>
            </a:r>
          </a:p>
          <a:p>
            <a:pPr>
              <a:buNone/>
            </a:pPr>
            <a:r>
              <a:t>		FROM Sells</a:t>
            </a:r>
          </a:p>
          <a:p>
            <a:pPr>
              <a:buNone/>
            </a:pPr>
            <a:r>
              <a:t>		WHERE price &gt;= ALL(</a:t>
            </a:r>
          </a:p>
          <a:p>
            <a:pPr>
              <a:buNone/>
            </a:pPr>
            <a:r>
              <a:t>			SELECT price</a:t>
            </a:r>
          </a:p>
          <a:p>
            <a:pPr>
              <a:buNone/>
            </a:pPr>
            <a:r>
              <a:t>			FROM Sells);</a:t>
            </a:r>
          </a:p>
        </p:txBody>
      </p:sp>
      <p:grpSp>
        <p:nvGrpSpPr>
          <p:cNvPr id="52231" name="Grouper 52230"/>
          <p:cNvGrpSpPr/>
          <p:nvPr/>
        </p:nvGrpSpPr>
        <p:grpSpPr>
          <a:xfrm>
            <a:off x="2057400" y="3511550"/>
            <a:ext cx="6842125" cy="2508250"/>
            <a:chOff x="1296" y="2212"/>
            <a:chExt cx="4310" cy="1580"/>
          </a:xfrm>
        </p:grpSpPr>
        <p:sp>
          <p:nvSpPr>
            <p:cNvPr id="52228" name="Parallélogramme 52227"/>
            <p:cNvSpPr/>
            <p:nvPr/>
          </p:nvSpPr>
          <p:spPr>
            <a:xfrm>
              <a:off x="1296" y="2688"/>
              <a:ext cx="2448" cy="1104"/>
            </a:xfrm>
            <a:prstGeom prst="parallelogram">
              <a:avLst>
                <a:gd name="adj" fmla="val 55434"/>
              </a:avLst>
            </a:prstGeom>
            <a:solidFill>
              <a:srgbClr val="CCFFFF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52229" name="Zone de texte 52228"/>
            <p:cNvSpPr txBox="1"/>
            <p:nvPr/>
          </p:nvSpPr>
          <p:spPr>
            <a:xfrm>
              <a:off x="4070" y="2212"/>
              <a:ext cx="1536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price from the outer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Sells must not be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less than any price.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52230" name="Connecteur droit 52229"/>
            <p:cNvSpPr/>
            <p:nvPr/>
          </p:nvSpPr>
          <p:spPr>
            <a:xfrm flipH="1">
              <a:off x="3408" y="2880"/>
              <a:ext cx="120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5298" name="Titre 55297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t>Union, Intersection, and Difference</a:t>
            </a:r>
          </a:p>
        </p:txBody>
      </p:sp>
      <p:sp>
        <p:nvSpPr>
          <p:cNvPr id="55299" name="Espace réservé du texte 5529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Union, intersection, and difference of relations are expressed by the following forms, each involving </a:t>
            </a:r>
            <a:r>
              <a:rPr err="1"/>
              <a:t>subqueries</a:t>
            </a:r>
            <a:r>
              <a:t>:</a:t>
            </a:r>
          </a:p>
          <a:p>
            <a:pPr lvl="1"/>
            <a:r>
              <a:t>(&lt;</a:t>
            </a:r>
            <a:r>
              <a:rPr err="1"/>
              <a:t>subquery</a:t>
            </a:r>
            <a:r>
              <a:t>&gt;) UNION (&lt;</a:t>
            </a:r>
            <a:r>
              <a:rPr err="1"/>
              <a:t>subquery</a:t>
            </a:r>
            <a:r>
              <a:t>&gt;)</a:t>
            </a:r>
          </a:p>
          <a:p>
            <a:pPr lvl="1"/>
            <a:r>
              <a:t>(&lt;</a:t>
            </a:r>
            <a:r>
              <a:rPr err="1"/>
              <a:t>subquery</a:t>
            </a:r>
            <a:r>
              <a:t>&gt;) INTERSECT (&lt;</a:t>
            </a:r>
            <a:r>
              <a:rPr err="1"/>
              <a:t>subquery</a:t>
            </a:r>
            <a:r>
              <a:t>&gt;)</a:t>
            </a:r>
          </a:p>
          <a:p>
            <a:pPr lvl="1"/>
            <a:r>
              <a:t>(&lt;</a:t>
            </a:r>
            <a:r>
              <a:rPr err="1"/>
              <a:t>subquery</a:t>
            </a:r>
            <a:r>
              <a:t>&gt;) EXCEPT (&lt;</a:t>
            </a:r>
            <a:r>
              <a:rPr err="1"/>
              <a:t>subquery</a:t>
            </a:r>
            <a:r>
              <a:t>&gt;)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6322" name="Titre 5632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Intersection</a:t>
            </a:r>
          </a:p>
        </p:txBody>
      </p:sp>
      <p:sp>
        <p:nvSpPr>
          <p:cNvPr id="56323" name="Espace réservé du texte 56322"/>
          <p:cNvSpPr>
            <a:spLocks noGrp="1"/>
          </p:cNvSpPr>
          <p:nvPr>
            <p:ph type="body" idx="1"/>
          </p:nvPr>
        </p:nvSpPr>
        <p:spPr>
          <a:xfrm>
            <a:off x="304800" y="1981200"/>
            <a:ext cx="8458200" cy="3733800"/>
          </a:xfrm>
          <a:ln/>
        </p:spPr>
        <p:txBody>
          <a:bodyPr/>
          <a:p>
            <a:pPr marL="609600" indent="-609600"/>
            <a:r>
              <a:t>Using </a:t>
            </a:r>
            <a:r>
              <a:rPr>
                <a:solidFill>
                  <a:srgbClr val="CC00CC"/>
                </a:solidFill>
              </a:rPr>
              <a:t>Likes(drinker, beer)</a:t>
            </a:r>
            <a:r>
              <a:t>,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, and </a:t>
            </a:r>
            <a:r>
              <a:rPr>
                <a:solidFill>
                  <a:srgbClr val="CC00CC"/>
                </a:solidFill>
              </a:rPr>
              <a:t>Frequents(drinker, bar)</a:t>
            </a:r>
            <a:r>
              <a:t>, find the drinkers and beers such that:</a:t>
            </a:r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sz="2800"/>
              <a:t>The drinker likes the beer, and</a:t>
            </a:r>
            <a:endParaRPr sz="2800"/>
          </a:p>
          <a:p>
            <a:pPr marL="1371600" lvl="2" indent="-457200">
              <a:buFont typeface="Monotype Sorts" pitchFamily="2" charset="2"/>
              <a:buAutoNum type="arabicPeriod"/>
            </a:pPr>
            <a:r>
              <a:rPr sz="2800"/>
              <a:t>The drinker frequents at least one bar that sells the beer.</a:t>
            </a:r>
            <a:endParaRPr sz="2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7346" name="Titre 5734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Solution</a:t>
            </a:r>
          </a:p>
        </p:txBody>
      </p:sp>
      <p:sp>
        <p:nvSpPr>
          <p:cNvPr id="57347" name="Espace réservé du texte 57346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(SELECT * FROM Likes)</a:t>
            </a:r>
          </a:p>
          <a:p>
            <a:pPr>
              <a:buNone/>
            </a:pPr>
            <a:r>
              <a:t>	INTERSECT</a:t>
            </a:r>
          </a:p>
          <a:p>
            <a:pPr>
              <a:buNone/>
            </a:pPr>
            <a:r>
              <a:t>(SELECT drinker, beer</a:t>
            </a:r>
          </a:p>
          <a:p>
            <a:pPr>
              <a:buNone/>
            </a:pPr>
            <a:r>
              <a:t> FROM Sells, Frequents</a:t>
            </a:r>
          </a:p>
          <a:p>
            <a:pPr>
              <a:buNone/>
            </a:pPr>
            <a:r>
              <a:t> WHERE Frequents.bar = Sells.bar</a:t>
            </a:r>
          </a:p>
          <a:p>
            <a:pPr>
              <a:buNone/>
            </a:pPr>
            <a:r>
              <a:t>);</a:t>
            </a:r>
          </a:p>
        </p:txBody>
      </p:sp>
      <p:grpSp>
        <p:nvGrpSpPr>
          <p:cNvPr id="57348" name="Grouper 57347"/>
          <p:cNvGrpSpPr/>
          <p:nvPr/>
        </p:nvGrpSpPr>
        <p:grpSpPr>
          <a:xfrm>
            <a:off x="685800" y="1530350"/>
            <a:ext cx="8385175" cy="3956050"/>
            <a:chOff x="432" y="964"/>
            <a:chExt cx="5282" cy="2492"/>
          </a:xfrm>
        </p:grpSpPr>
        <p:sp>
          <p:nvSpPr>
            <p:cNvPr id="57349" name="Rectangle 57348"/>
            <p:cNvSpPr/>
            <p:nvPr/>
          </p:nvSpPr>
          <p:spPr>
            <a:xfrm>
              <a:off x="432" y="2016"/>
              <a:ext cx="4032" cy="144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57350" name="Zone de texte 57349"/>
            <p:cNvSpPr txBox="1"/>
            <p:nvPr/>
          </p:nvSpPr>
          <p:spPr>
            <a:xfrm>
              <a:off x="4070" y="964"/>
              <a:ext cx="1644" cy="6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The drinker frequents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a bar that sells the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beer.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57351" name="Connecteur droit 57350"/>
            <p:cNvSpPr/>
            <p:nvPr/>
          </p:nvSpPr>
          <p:spPr>
            <a:xfrm flipH="1">
              <a:off x="3504" y="1536"/>
              <a:ext cx="528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7355" name="Grouper 57354"/>
          <p:cNvGrpSpPr/>
          <p:nvPr/>
        </p:nvGrpSpPr>
        <p:grpSpPr>
          <a:xfrm>
            <a:off x="304800" y="201613"/>
            <a:ext cx="4724400" cy="2389187"/>
            <a:chOff x="192" y="127"/>
            <a:chExt cx="2976" cy="1505"/>
          </a:xfrm>
        </p:grpSpPr>
        <p:sp>
          <p:nvSpPr>
            <p:cNvPr id="57352" name="Rectangle 57351"/>
            <p:cNvSpPr/>
            <p:nvPr/>
          </p:nvSpPr>
          <p:spPr>
            <a:xfrm>
              <a:off x="432" y="1248"/>
              <a:ext cx="2736" cy="384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fr-FR" altLang="en-US"/>
            </a:p>
          </p:txBody>
        </p:sp>
        <p:sp>
          <p:nvSpPr>
            <p:cNvPr id="57353" name="Zone de texte 57352"/>
            <p:cNvSpPr txBox="1"/>
            <p:nvPr/>
          </p:nvSpPr>
          <p:spPr>
            <a:xfrm>
              <a:off x="192" y="127"/>
              <a:ext cx="1122" cy="8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sz="2000">
                  <a:latin typeface="Tahoma" panose="020B0604030504040204" pitchFamily="34" charset="0"/>
                </a:rPr>
                <a:t>Notice trick: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 err="1">
                  <a:latin typeface="Tahoma" panose="020B0604030504040204" pitchFamily="34" charset="0"/>
                </a:rPr>
                <a:t>subquery </a:t>
              </a:r>
              <a:r>
                <a:rPr sz="2000">
                  <a:latin typeface="Tahoma" panose="020B0604030504040204" pitchFamily="34" charset="0"/>
                </a:rPr>
                <a:t>is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really a stored</a:t>
              </a:r>
              <a:endParaRPr sz="2000">
                <a:latin typeface="Tahoma" panose="020B0604030504040204" pitchFamily="34" charset="0"/>
              </a:endParaRPr>
            </a:p>
            <a:p>
              <a:r>
                <a:rPr sz="2000">
                  <a:latin typeface="Tahoma" panose="020B0604030504040204" pitchFamily="34" charset="0"/>
                </a:rPr>
                <a:t>table.</a:t>
              </a:r>
              <a:endParaRPr sz="2000">
                <a:latin typeface="Tahoma" panose="020B0604030504040204" pitchFamily="34" charset="0"/>
              </a:endParaRPr>
            </a:p>
          </p:txBody>
        </p:sp>
        <p:sp>
          <p:nvSpPr>
            <p:cNvPr id="57354" name="Connecteur droit 57353"/>
            <p:cNvSpPr/>
            <p:nvPr/>
          </p:nvSpPr>
          <p:spPr>
            <a:xfrm>
              <a:off x="960" y="912"/>
              <a:ext cx="288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8370" name="Titre 5836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Bag Semantics</a:t>
            </a:r>
          </a:p>
        </p:txBody>
      </p:sp>
      <p:sp>
        <p:nvSpPr>
          <p:cNvPr id="58371" name="Espace réservé du texte 5837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Although the SELECT-FROM-WHERE statement uses bag semantics, the default for union, intersection, and difference is set semantics.</a:t>
            </a:r>
          </a:p>
          <a:p>
            <a:pPr lvl="1"/>
            <a:r>
              <a:t>That is, duplicates are eliminated as the operation is applied.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9394" name="Titre 5939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993300"/>
                </a:solidFill>
              </a:rPr>
              <a:t>Motivation</a:t>
            </a:r>
            <a:r>
              <a:t>: Efficiency</a:t>
            </a:r>
          </a:p>
        </p:txBody>
      </p:sp>
      <p:sp>
        <p:nvSpPr>
          <p:cNvPr id="59395" name="Espace réservé du texte 5939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  <a:ln/>
        </p:spPr>
        <p:txBody>
          <a:bodyPr/>
          <a:p>
            <a:r>
              <a:t>When doing projection, it is easier to avoid eliminating duplicates.</a:t>
            </a:r>
          </a:p>
          <a:p>
            <a:pPr lvl="1"/>
            <a:r>
              <a:t>Just work </a:t>
            </a:r>
            <a:r>
              <a:rPr err="1"/>
              <a:t>tuple</a:t>
            </a:r>
            <a:r>
              <a:t>-at-a-time.</a:t>
            </a:r>
          </a:p>
          <a:p>
            <a:r>
              <a:t>For intersection or difference, it is most efficient to sort the relations first.</a:t>
            </a:r>
          </a:p>
          <a:p>
            <a:pPr lvl="1"/>
            <a:r>
              <a:t>At that point you may as well eliminate the duplicates anyway.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60418" name="Titre 60417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143000"/>
          </a:xfrm>
          <a:ln/>
        </p:spPr>
        <p:txBody>
          <a:bodyPr anchor="ctr" anchorCtr="0"/>
          <a:p>
            <a:r>
              <a:t>Controlling Duplicate Elimination</a:t>
            </a:r>
          </a:p>
        </p:txBody>
      </p:sp>
      <p:sp>
        <p:nvSpPr>
          <p:cNvPr id="60419" name="Espace réservé du texte 6041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Force the result to be a set by    SELECT DISTINCT . . .</a:t>
            </a:r>
          </a:p>
          <a:p>
            <a:r>
              <a:t>Force the result to be a bag (i.e., don’t eliminate duplicates) by ALL, as in        . . . UNION ALL . . 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61442" name="Titre 614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DISTINCT</a:t>
            </a:r>
          </a:p>
        </p:txBody>
      </p:sp>
      <p:sp>
        <p:nvSpPr>
          <p:cNvPr id="61443" name="Espace réservé du texte 6144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From </a:t>
            </a:r>
            <a:r>
              <a:rPr>
                <a:solidFill>
                  <a:srgbClr val="CC00CC"/>
                </a:solidFill>
              </a:rPr>
              <a:t>Sells(bar, beer, price)</a:t>
            </a:r>
            <a:r>
              <a:t>, find all the different prices charged for beers: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SELECT DISTINCT price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FROM Sells;</a:t>
            </a:r>
            <a:endParaRPr>
              <a:latin typeface="Courier New" panose="02070309020205020404" pitchFamily="49" charset="0"/>
            </a:endParaRPr>
          </a:p>
          <a:p>
            <a:r>
              <a:t>Notice that without DISTINCT, each price would be listed as many times as there were bar/beer pairs at that price.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62466" name="Titre 62465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rPr>
                <a:solidFill>
                  <a:srgbClr val="33CC33"/>
                </a:solidFill>
              </a:rPr>
              <a:t>Example</a:t>
            </a:r>
            <a:r>
              <a:t>: ALL</a:t>
            </a:r>
          </a:p>
        </p:txBody>
      </p:sp>
      <p:sp>
        <p:nvSpPr>
          <p:cNvPr id="62467" name="Espace réservé du texte 62466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419600"/>
          </a:xfrm>
          <a:ln/>
        </p:spPr>
        <p:txBody>
          <a:bodyPr/>
          <a:p>
            <a:r>
              <a:rPr sz="2800"/>
              <a:t>Using relations </a:t>
            </a:r>
            <a:r>
              <a:rPr sz="2800">
                <a:solidFill>
                  <a:srgbClr val="CC00CC"/>
                </a:solidFill>
              </a:rPr>
              <a:t>Frequents(drinker, bar)</a:t>
            </a:r>
            <a:r>
              <a:rPr sz="2800"/>
              <a:t> and </a:t>
            </a:r>
            <a:r>
              <a:rPr sz="2800">
                <a:solidFill>
                  <a:srgbClr val="CC00CC"/>
                </a:solidFill>
              </a:rPr>
              <a:t>Likes(drinker, beer)</a:t>
            </a:r>
            <a:r>
              <a:rPr sz="2800"/>
              <a:t>:</a:t>
            </a:r>
            <a:endParaRPr sz="2800"/>
          </a:p>
          <a:p>
            <a:pPr>
              <a:buNone/>
            </a:pPr>
            <a:r>
              <a:rPr sz="2800"/>
              <a:t>		</a:t>
            </a:r>
            <a:r>
              <a:rPr sz="2800">
                <a:latin typeface="Courier New" panose="02070309020205020404" pitchFamily="49" charset="0"/>
              </a:rPr>
              <a:t>(SELECT drinker FROM Frequents)</a:t>
            </a:r>
            <a:endParaRPr sz="2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sz="2800">
                <a:latin typeface="Courier New" panose="02070309020205020404" pitchFamily="49" charset="0"/>
              </a:rPr>
              <a:t>			EXCEPT ALL</a:t>
            </a:r>
            <a:endParaRPr sz="2800">
              <a:latin typeface="Courier New" panose="02070309020205020404" pitchFamily="49" charset="0"/>
            </a:endParaRPr>
          </a:p>
          <a:p>
            <a:pPr>
              <a:buNone/>
            </a:pPr>
            <a:r>
              <a:rPr sz="2800">
                <a:latin typeface="Courier New" panose="02070309020205020404" pitchFamily="49" charset="0"/>
              </a:rPr>
              <a:t>		(SELECT drinker FROM Likes);</a:t>
            </a:r>
            <a:endParaRPr sz="2800">
              <a:latin typeface="Courier New" panose="02070309020205020404" pitchFamily="49" charset="0"/>
            </a:endParaRPr>
          </a:p>
          <a:p>
            <a:r>
              <a:rPr sz="2800"/>
              <a:t>Lists drinkers who frequent more bars than they like beers, and does so as many times as the difference of those counts.</a:t>
            </a:r>
            <a:endParaRPr sz="2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63490" name="Titre 63489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Join Expressions</a:t>
            </a:r>
          </a:p>
        </p:txBody>
      </p:sp>
      <p:sp>
        <p:nvSpPr>
          <p:cNvPr id="63491" name="Espace réservé du texte 6349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SQL provides several versions of (bag) joins.</a:t>
            </a:r>
          </a:p>
          <a:p>
            <a:r>
              <a:t>These expressions can be stand-alone queries or used in place of relations in a FROM clause.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9458" name="Titre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Result of Query</a:t>
            </a:r>
          </a:p>
        </p:txBody>
      </p:sp>
      <p:sp>
        <p:nvSpPr>
          <p:cNvPr id="19459" name="Espace réservé du texte 19458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pPr>
              <a:buNone/>
            </a:pPr>
            <a:r>
              <a:t>		</a:t>
            </a:r>
            <a:r>
              <a:rPr>
                <a:solidFill>
                  <a:srgbClr val="CC00CC"/>
                </a:solidFill>
              </a:rPr>
              <a:t>name</a:t>
            </a:r>
            <a:endParaRPr>
              <a:solidFill>
                <a:srgbClr val="CC00CC"/>
              </a:solidFill>
            </a:endParaRPr>
          </a:p>
          <a:p>
            <a:pPr>
              <a:buNone/>
            </a:pPr>
            <a:r>
              <a:t>		Bud</a:t>
            </a:r>
          </a:p>
          <a:p>
            <a:pPr>
              <a:buNone/>
            </a:pPr>
            <a:r>
              <a:t>		Bud </a:t>
            </a:r>
            <a:r>
              <a:rPr err="1"/>
              <a:t>Lite</a:t>
            </a:r>
            <a:endParaRPr err="1"/>
          </a:p>
          <a:p>
            <a:pPr>
              <a:buNone/>
            </a:pPr>
            <a:r>
              <a:rPr err="1"/>
              <a:t>		</a:t>
            </a:r>
            <a:r>
              <a:t>Michelob</a:t>
            </a:r>
          </a:p>
          <a:p>
            <a:pPr>
              <a:buNone/>
            </a:pPr>
            <a:r>
              <a:t>		   . . .</a:t>
            </a:r>
          </a:p>
        </p:txBody>
      </p:sp>
      <p:sp>
        <p:nvSpPr>
          <p:cNvPr id="19460" name="Rectangle 19459"/>
          <p:cNvSpPr/>
          <p:nvPr/>
        </p:nvSpPr>
        <p:spPr>
          <a:xfrm>
            <a:off x="1524000" y="2057400"/>
            <a:ext cx="1981200" cy="2743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19461" name="Connecteur droit 19460"/>
          <p:cNvSpPr/>
          <p:nvPr/>
        </p:nvSpPr>
        <p:spPr>
          <a:xfrm>
            <a:off x="1524000" y="2590800"/>
            <a:ext cx="1981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2" name="Zone de texte 19461"/>
          <p:cNvSpPr txBox="1"/>
          <p:nvPr/>
        </p:nvSpPr>
        <p:spPr>
          <a:xfrm>
            <a:off x="1203325" y="4781550"/>
            <a:ext cx="7591425" cy="13731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sz="2800">
                <a:latin typeface="Tahoma" panose="020B0604030504040204" pitchFamily="34" charset="0"/>
              </a:rPr>
              <a:t>The answer is a relation with a single attribute,</a:t>
            </a:r>
            <a:endParaRPr sz="2800">
              <a:latin typeface="Tahoma" panose="020B0604030504040204" pitchFamily="34" charset="0"/>
            </a:endParaRPr>
          </a:p>
          <a:p>
            <a:r>
              <a:rPr sz="2800">
                <a:latin typeface="Tahoma" panose="020B0604030504040204" pitchFamily="34" charset="0"/>
              </a:rPr>
              <a:t>name, and </a:t>
            </a:r>
            <a:r>
              <a:rPr sz="2800" err="1">
                <a:latin typeface="Tahoma" panose="020B0604030504040204" pitchFamily="34" charset="0"/>
              </a:rPr>
              <a:t>tuples </a:t>
            </a:r>
            <a:r>
              <a:rPr sz="2800">
                <a:latin typeface="Tahoma" panose="020B0604030504040204" pitchFamily="34" charset="0"/>
              </a:rPr>
              <a:t>with the name of each beer</a:t>
            </a:r>
            <a:endParaRPr sz="2800">
              <a:latin typeface="Tahoma" panose="020B0604030504040204" pitchFamily="34" charset="0"/>
            </a:endParaRPr>
          </a:p>
          <a:p>
            <a:r>
              <a:rPr sz="2800">
                <a:latin typeface="Tahoma" panose="020B0604030504040204" pitchFamily="34" charset="0"/>
              </a:rPr>
              <a:t>by Anheuser-Busch, such as Bud.</a:t>
            </a:r>
            <a:endParaRPr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64514" name="Titre 6451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Products and Natural Joins</a:t>
            </a:r>
          </a:p>
        </p:txBody>
      </p:sp>
      <p:sp>
        <p:nvSpPr>
          <p:cNvPr id="64515" name="Espace réservé du texte 6451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  <a:ln/>
        </p:spPr>
        <p:txBody>
          <a:bodyPr/>
          <a:p>
            <a:r>
              <a:rPr sz="2800"/>
              <a:t>Natural join:</a:t>
            </a:r>
            <a:endParaRPr sz="2800"/>
          </a:p>
          <a:p>
            <a:pPr>
              <a:buNone/>
            </a:pPr>
            <a:r>
              <a:rPr sz="2800"/>
              <a:t>		R NATURAL JOIN S;</a:t>
            </a:r>
            <a:endParaRPr sz="2800"/>
          </a:p>
          <a:p>
            <a:r>
              <a:rPr sz="2800"/>
              <a:t>Product:</a:t>
            </a:r>
            <a:endParaRPr sz="2800"/>
          </a:p>
          <a:p>
            <a:pPr>
              <a:buNone/>
            </a:pPr>
            <a:r>
              <a:rPr sz="2800"/>
              <a:t>		R CROSS JOIN S;</a:t>
            </a:r>
            <a:endParaRPr sz="2800"/>
          </a:p>
          <a:p>
            <a:r>
              <a:rPr sz="2800">
                <a:solidFill>
                  <a:srgbClr val="33CC33"/>
                </a:solidFill>
              </a:rPr>
              <a:t>Example</a:t>
            </a:r>
            <a:r>
              <a:rPr sz="2800"/>
              <a:t>:</a:t>
            </a:r>
            <a:endParaRPr sz="2800"/>
          </a:p>
          <a:p>
            <a:pPr>
              <a:buNone/>
            </a:pPr>
            <a:r>
              <a:rPr sz="2800">
                <a:latin typeface="Courier New" panose="02070309020205020404" pitchFamily="49" charset="0"/>
              </a:rPr>
              <a:t>		Likes NATURAL JOIN Sells;</a:t>
            </a:r>
            <a:endParaRPr sz="2800">
              <a:latin typeface="Courier New" panose="02070309020205020404" pitchFamily="49" charset="0"/>
            </a:endParaRPr>
          </a:p>
          <a:p>
            <a:r>
              <a:rPr sz="2800"/>
              <a:t>Relations can be parenthesized </a:t>
            </a:r>
            <a:r>
              <a:rPr sz="2800" err="1"/>
              <a:t>subqueries</a:t>
            </a:r>
            <a:r>
              <a:rPr sz="2800"/>
              <a:t>, as well.</a:t>
            </a:r>
            <a:endParaRPr sz="2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65538" name="Titre 65537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ln/>
        </p:spPr>
        <p:txBody>
          <a:bodyPr anchor="ctr" anchorCtr="0"/>
          <a:p>
            <a:r>
              <a:t>Theta Join</a:t>
            </a:r>
          </a:p>
        </p:txBody>
      </p:sp>
      <p:sp>
        <p:nvSpPr>
          <p:cNvPr id="65539" name="Espace réservé du texte 65538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8229600" cy="4724400"/>
          </a:xfrm>
          <a:ln/>
        </p:spPr>
        <p:txBody>
          <a:bodyPr/>
          <a:p>
            <a:r>
              <a:t>R JOIN S ON &lt;condition&gt; </a:t>
            </a:r>
          </a:p>
          <a:p>
            <a:r>
              <a:rPr>
                <a:solidFill>
                  <a:srgbClr val="33CC33"/>
                </a:solidFill>
              </a:rPr>
              <a:t>Example</a:t>
            </a:r>
            <a:r>
              <a:t>: using </a:t>
            </a:r>
            <a:r>
              <a:rPr>
                <a:solidFill>
                  <a:srgbClr val="CC00CC"/>
                </a:solidFill>
              </a:rPr>
              <a:t>Drinkers(name, </a:t>
            </a:r>
            <a:r>
              <a:rPr err="1">
                <a:solidFill>
                  <a:srgbClr val="CC00CC"/>
                </a:solidFill>
              </a:rPr>
              <a:t>addr</a:t>
            </a:r>
            <a:r>
              <a:rPr>
                <a:solidFill>
                  <a:srgbClr val="CC00CC"/>
                </a:solidFill>
              </a:rPr>
              <a:t>)</a:t>
            </a:r>
            <a:r>
              <a:t> and </a:t>
            </a:r>
            <a:r>
              <a:rPr>
                <a:solidFill>
                  <a:srgbClr val="CC00CC"/>
                </a:solidFill>
              </a:rPr>
              <a:t>Frequents(drinker, bar)</a:t>
            </a:r>
            <a:r>
              <a:t>:</a:t>
            </a:r>
          </a:p>
          <a:p>
            <a:pPr>
              <a:buNone/>
            </a:pPr>
            <a:r>
              <a:t>		</a:t>
            </a:r>
            <a:r>
              <a:rPr>
                <a:latin typeface="Courier New" panose="02070309020205020404" pitchFamily="49" charset="0"/>
              </a:rPr>
              <a:t>Drinkers JOIN Frequents ON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rPr>
                <a:latin typeface="Courier New" panose="02070309020205020404" pitchFamily="49" charset="0"/>
              </a:rPr>
              <a:t>			name = drinker;</a:t>
            </a:r>
            <a:endParaRPr>
              <a:latin typeface="Courier New" panose="02070309020205020404" pitchFamily="49" charset="0"/>
            </a:endParaRPr>
          </a:p>
          <a:p>
            <a:pPr>
              <a:buNone/>
            </a:pPr>
            <a:r>
              <a:t>	gives us all (</a:t>
            </a:r>
            <a:r>
              <a:rPr i="1"/>
              <a:t>d, a, d, b</a:t>
            </a:r>
            <a:r>
              <a:t>) quadruples such that drinker </a:t>
            </a:r>
            <a:r>
              <a:rPr i="1"/>
              <a:t>d</a:t>
            </a:r>
            <a:r>
              <a:t>  lives at address </a:t>
            </a:r>
            <a:r>
              <a:rPr i="1"/>
              <a:t>a</a:t>
            </a:r>
            <a:r>
              <a:t>  and frequents bar </a:t>
            </a:r>
            <a:r>
              <a:rPr i="1"/>
              <a:t>b</a:t>
            </a:r>
            <a: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3314" name="Titre 13313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t>Meaning of Single-Relation Query</a:t>
            </a:r>
          </a:p>
        </p:txBody>
      </p:sp>
      <p:sp>
        <p:nvSpPr>
          <p:cNvPr id="13315" name="Espace réservé du texte 13314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p>
            <a:r>
              <a:t>Begin with the relation in the FROM clause.</a:t>
            </a:r>
          </a:p>
          <a:p>
            <a:r>
              <a:t>Apply the selection indicated by the WHERE clause.</a:t>
            </a:r>
          </a:p>
          <a:p>
            <a:r>
              <a:t>Apply the extended projection indicated by the SELECT clause.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54274" name="Titre 54273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 anchorCtr="0"/>
          <a:p>
            <a:r>
              <a:t>Operational Semantics</a:t>
            </a:r>
          </a:p>
        </p:txBody>
      </p:sp>
      <p:sp>
        <p:nvSpPr>
          <p:cNvPr id="54275" name="Rectangle 54274"/>
          <p:cNvSpPr/>
          <p:nvPr/>
        </p:nvSpPr>
        <p:spPr>
          <a:xfrm>
            <a:off x="1219200" y="1905000"/>
            <a:ext cx="3505200" cy="2895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fr-FR" altLang="en-US"/>
          </a:p>
        </p:txBody>
      </p:sp>
      <p:sp>
        <p:nvSpPr>
          <p:cNvPr id="54276" name="Connecteur droit 54275"/>
          <p:cNvSpPr/>
          <p:nvPr/>
        </p:nvSpPr>
        <p:spPr>
          <a:xfrm>
            <a:off x="1219200" y="2362200"/>
            <a:ext cx="3505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7" name="Connecteur droit 54276"/>
          <p:cNvSpPr/>
          <p:nvPr/>
        </p:nvSpPr>
        <p:spPr>
          <a:xfrm>
            <a:off x="1219200" y="3505200"/>
            <a:ext cx="3505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8" name="Connecteur droit 54277"/>
          <p:cNvSpPr/>
          <p:nvPr/>
        </p:nvSpPr>
        <p:spPr>
          <a:xfrm>
            <a:off x="1219200" y="3886200"/>
            <a:ext cx="3505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279" name="Connecteur droit 54278"/>
          <p:cNvSpPr/>
          <p:nvPr/>
        </p:nvSpPr>
        <p:spPr>
          <a:xfrm>
            <a:off x="2438400" y="1905000"/>
            <a:ext cx="0" cy="2895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4281" name="Grouper 54280"/>
          <p:cNvGrpSpPr/>
          <p:nvPr/>
        </p:nvGrpSpPr>
        <p:grpSpPr>
          <a:xfrm>
            <a:off x="4724400" y="3733800"/>
            <a:ext cx="2487613" cy="1312863"/>
            <a:chOff x="2448" y="2400"/>
            <a:chExt cx="1567" cy="827"/>
          </a:xfrm>
        </p:grpSpPr>
        <p:sp>
          <p:nvSpPr>
            <p:cNvPr id="54282" name="Zone de texte 54281"/>
            <p:cNvSpPr txBox="1"/>
            <p:nvPr/>
          </p:nvSpPr>
          <p:spPr>
            <a:xfrm>
              <a:off x="2534" y="2709"/>
              <a:ext cx="1481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Check if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Anheuser-Busch</a:t>
              </a:r>
              <a:endParaRPr>
                <a:latin typeface="Tahoma" panose="020B0604030504040204" pitchFamily="34" charset="0"/>
              </a:endParaRPr>
            </a:p>
          </p:txBody>
        </p:sp>
        <p:sp>
          <p:nvSpPr>
            <p:cNvPr id="54283" name="Connecteur droit 54282"/>
            <p:cNvSpPr/>
            <p:nvPr/>
          </p:nvSpPr>
          <p:spPr>
            <a:xfrm flipH="1" flipV="1">
              <a:off x="2448" y="2400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4284" name="Zone de texte 54283"/>
          <p:cNvSpPr txBox="1"/>
          <p:nvPr/>
        </p:nvSpPr>
        <p:spPr>
          <a:xfrm>
            <a:off x="1447800" y="1897063"/>
            <a:ext cx="9302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name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</p:txBody>
      </p:sp>
      <p:sp>
        <p:nvSpPr>
          <p:cNvPr id="54285" name="Zone de texte 54284"/>
          <p:cNvSpPr txBox="1"/>
          <p:nvPr/>
        </p:nvSpPr>
        <p:spPr>
          <a:xfrm>
            <a:off x="3124200" y="1905000"/>
            <a:ext cx="866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solidFill>
                  <a:srgbClr val="CC00CC"/>
                </a:solidFill>
                <a:latin typeface="Tahoma" panose="020B0604030504040204" pitchFamily="34" charset="0"/>
              </a:rPr>
              <a:t>manf</a:t>
            </a:r>
            <a:endParaRPr>
              <a:solidFill>
                <a:srgbClr val="CC00CC"/>
              </a:solidFill>
              <a:latin typeface="Tahoma" panose="020B0604030504040204" pitchFamily="34" charset="0"/>
            </a:endParaRPr>
          </a:p>
        </p:txBody>
      </p:sp>
      <p:sp>
        <p:nvSpPr>
          <p:cNvPr id="54286" name="Zone de texte 54285"/>
          <p:cNvSpPr txBox="1"/>
          <p:nvPr/>
        </p:nvSpPr>
        <p:spPr>
          <a:xfrm>
            <a:off x="1524000" y="3421063"/>
            <a:ext cx="7016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Tahoma" panose="020B0604030504040204" pitchFamily="34" charset="0"/>
              </a:rPr>
              <a:t>Bud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54287" name="Zone de texte 54286"/>
          <p:cNvSpPr txBox="1"/>
          <p:nvPr/>
        </p:nvSpPr>
        <p:spPr>
          <a:xfrm>
            <a:off x="2438400" y="3421063"/>
            <a:ext cx="23510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>
                <a:latin typeface="Tahoma" panose="020B0604030504040204" pitchFamily="34" charset="0"/>
              </a:rPr>
              <a:t>Anheuser-Busch</a:t>
            </a:r>
            <a:endParaRPr>
              <a:latin typeface="Tahoma" panose="020B0604030504040204" pitchFamily="34" charset="0"/>
            </a:endParaRPr>
          </a:p>
        </p:txBody>
      </p:sp>
      <p:grpSp>
        <p:nvGrpSpPr>
          <p:cNvPr id="54293" name="Grouper 54292"/>
          <p:cNvGrpSpPr/>
          <p:nvPr/>
        </p:nvGrpSpPr>
        <p:grpSpPr>
          <a:xfrm>
            <a:off x="4724400" y="3344863"/>
            <a:ext cx="3900488" cy="822325"/>
            <a:chOff x="2928" y="2133"/>
            <a:chExt cx="2457" cy="518"/>
          </a:xfrm>
        </p:grpSpPr>
        <p:sp>
          <p:nvSpPr>
            <p:cNvPr id="54290" name="Connecteur droit 54289"/>
            <p:cNvSpPr/>
            <p:nvPr/>
          </p:nvSpPr>
          <p:spPr>
            <a:xfrm>
              <a:off x="2928" y="2304"/>
              <a:ext cx="81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291" name="Zone de texte 54290"/>
            <p:cNvSpPr txBox="1"/>
            <p:nvPr/>
          </p:nvSpPr>
          <p:spPr>
            <a:xfrm>
              <a:off x="3782" y="2133"/>
              <a:ext cx="1603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>
                  <a:latin typeface="Tahoma" panose="020B0604030504040204" pitchFamily="34" charset="0"/>
                </a:rPr>
                <a:t>Include t.name </a:t>
              </a:r>
              <a:endParaRPr>
                <a:latin typeface="Tahoma" panose="020B0604030504040204" pitchFamily="34" charset="0"/>
              </a:endParaRPr>
            </a:p>
            <a:p>
              <a:r>
                <a:rPr>
                  <a:latin typeface="Tahoma" panose="020B0604030504040204" pitchFamily="34" charset="0"/>
                </a:rPr>
                <a:t>in the result, if so</a:t>
              </a:r>
              <a:endParaRPr>
                <a:latin typeface="Tahoma" panose="020B0604030504040204" pitchFamily="34" charset="0"/>
              </a:endParaRPr>
            </a:p>
          </p:txBody>
        </p:sp>
      </p:grpSp>
      <p:sp>
        <p:nvSpPr>
          <p:cNvPr id="54294" name="Zone de texte 54293"/>
          <p:cNvSpPr txBox="1"/>
          <p:nvPr/>
        </p:nvSpPr>
        <p:spPr>
          <a:xfrm>
            <a:off x="304800" y="5410200"/>
            <a:ext cx="2289175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err="1">
                <a:latin typeface="Tahoma" panose="020B0604030504040204" pitchFamily="34" charset="0"/>
              </a:rPr>
              <a:t>Tuple</a:t>
            </a:r>
            <a:r>
              <a:rPr>
                <a:latin typeface="Tahoma" panose="020B0604030504040204" pitchFamily="34" charset="0"/>
              </a:rPr>
              <a:t>-variable </a:t>
            </a:r>
            <a:r>
              <a:rPr i="1">
                <a:latin typeface="Tahoma" panose="020B0604030504040204" pitchFamily="34" charset="0"/>
              </a:rPr>
              <a:t>t</a:t>
            </a:r>
            <a:endParaRPr i="1">
              <a:latin typeface="Tahoma" panose="020B0604030504040204" pitchFamily="34" charset="0"/>
            </a:endParaRPr>
          </a:p>
          <a:p>
            <a:r>
              <a:rPr>
                <a:latin typeface="Tahoma" panose="020B0604030504040204" pitchFamily="34" charset="0"/>
              </a:rPr>
              <a:t>loops over all</a:t>
            </a:r>
            <a:endParaRPr>
              <a:latin typeface="Tahoma" panose="020B0604030504040204" pitchFamily="34" charset="0"/>
            </a:endParaRPr>
          </a:p>
          <a:p>
            <a:r>
              <a:rPr err="1">
                <a:latin typeface="Tahoma" panose="020B0604030504040204" pitchFamily="34" charset="0"/>
              </a:rPr>
              <a:t>tuples</a:t>
            </a:r>
            <a:endParaRPr>
              <a:latin typeface="Tahoma" panose="020B0604030504040204" pitchFamily="34" charset="0"/>
            </a:endParaRPr>
          </a:p>
        </p:txBody>
      </p:sp>
      <p:sp>
        <p:nvSpPr>
          <p:cNvPr id="54295" name="Connecteur droit 54294"/>
          <p:cNvSpPr/>
          <p:nvPr/>
        </p:nvSpPr>
        <p:spPr>
          <a:xfrm flipV="1">
            <a:off x="533400" y="3657600"/>
            <a:ext cx="685800" cy="1752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ce réservé du numéro de diapositive 1"/>
          <p:cNvSpPr/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en-US">
                <a:latin typeface="Times New Roman" panose="02020603050405020304" charset="0"/>
              </a:rPr>
            </a:fld>
            <a:endParaRPr lang="en-US">
              <a:latin typeface="Times New Roman" panose="02020603050405020304" charset="0"/>
            </a:endParaRPr>
          </a:p>
        </p:txBody>
      </p:sp>
      <p:sp>
        <p:nvSpPr>
          <p:cNvPr id="14338" name="Titre 14337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  <a:ln/>
        </p:spPr>
        <p:txBody>
          <a:bodyPr anchor="ctr" anchorCtr="0"/>
          <a:p>
            <a:r>
              <a:t>Operational Semantics --- General</a:t>
            </a:r>
          </a:p>
        </p:txBody>
      </p:sp>
      <p:sp>
        <p:nvSpPr>
          <p:cNvPr id="14339" name="Espace réservé du texte 14338"/>
          <p:cNvSpPr>
            <a:spLocks noGrp="1"/>
          </p:cNvSpPr>
          <p:nvPr>
            <p:ph type="body" idx="1"/>
          </p:nvPr>
        </p:nvSpPr>
        <p:spPr>
          <a:xfrm>
            <a:off x="457200" y="1981200"/>
            <a:ext cx="8001000" cy="4267200"/>
          </a:xfrm>
          <a:ln/>
        </p:spPr>
        <p:txBody>
          <a:bodyPr/>
          <a:p>
            <a:r>
              <a:t>Think of a </a:t>
            </a:r>
            <a:r>
              <a:rPr i="1" err="1">
                <a:solidFill>
                  <a:srgbClr val="FF0066"/>
                </a:solidFill>
              </a:rPr>
              <a:t>tuple </a:t>
            </a:r>
            <a:r>
              <a:rPr i="1">
                <a:solidFill>
                  <a:srgbClr val="FF0066"/>
                </a:solidFill>
              </a:rPr>
              <a:t>variable</a:t>
            </a:r>
            <a:r>
              <a:t>  visiting each </a:t>
            </a:r>
            <a:r>
              <a:rPr err="1"/>
              <a:t>tuple </a:t>
            </a:r>
            <a:r>
              <a:t>of the relation mentioned in FROM.</a:t>
            </a:r>
          </a:p>
          <a:p>
            <a:r>
              <a:t>Check if the “current” </a:t>
            </a:r>
            <a:r>
              <a:rPr err="1"/>
              <a:t>tuple </a:t>
            </a:r>
            <a:r>
              <a:t>satisfies the WHERE clause.</a:t>
            </a:r>
          </a:p>
          <a:p>
            <a:r>
              <a:t>If so, compute the attributes or expressions of the SELECT clause using the components of this </a:t>
            </a:r>
            <a:r>
              <a:rPr err="1"/>
              <a:t>tuple</a:t>
            </a:r>
            <a: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12874</Words>
  <Application>WPS Presentation</Application>
  <PresentationFormat>On-screen Show</PresentationFormat>
  <Paragraphs>693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2" baseType="lpstr">
      <vt:lpstr>Arial</vt:lpstr>
      <vt:lpstr>SimSun</vt:lpstr>
      <vt:lpstr>Wingdings</vt:lpstr>
      <vt:lpstr>Times New Roman</vt:lpstr>
      <vt:lpstr>Tahoma</vt:lpstr>
      <vt:lpstr>Monotype Sorts</vt:lpstr>
      <vt:lpstr>Wingdings</vt:lpstr>
      <vt:lpstr>Courier New</vt:lpstr>
      <vt:lpstr>Microsoft YaHei</vt:lpstr>
      <vt:lpstr>Arial Unicode MS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Stanford University, CS Dept.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CS206 --- Electronic Commerce</dc:title>
  <dc:creator>Jeff Ullman</dc:creator>
  <cp:lastModifiedBy>olivi</cp:lastModifiedBy>
  <cp:revision>175</cp:revision>
  <dcterms:created xsi:type="dcterms:W3CDTF">2002-03-23T20:14:09Z</dcterms:created>
  <dcterms:modified xsi:type="dcterms:W3CDTF">2025-02-05T18:40:18Z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DCCFE0C6A0164BFFA5CC290B083C8B0A_13</vt:lpwstr>
  </property>
  <property fmtid="{D5CDD505-2E9C-101B-9397-08002B2CF9AE}" pid="3" name="KSOProductBuildVer">
    <vt:lpwstr>1036-12.2.0.19805</vt:lpwstr>
  </property>
</Properties>
</file>