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7" r:id="rId11"/>
    <p:sldId id="269" r:id="rId12"/>
    <p:sldId id="270" r:id="rId13"/>
    <p:sldId id="271" r:id="rId14"/>
    <p:sldId id="272" r:id="rId15"/>
    <p:sldId id="27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1A0A64-0446-40B1-9002-68285F68EF5F}">
  <a:tblStyle styleId="{4A1A0A64-0446-40B1-9002-68285F68EF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0"/>
    <p:restoredTop sz="94646"/>
  </p:normalViewPr>
  <p:slideViewPr>
    <p:cSldViewPr snapToGrid="0">
      <p:cViewPr varScale="1">
        <p:scale>
          <a:sx n="95" d="100"/>
          <a:sy n="95" d="100"/>
        </p:scale>
        <p:origin x="192" y="9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903bd47c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903bd47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9851fa68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9851fa68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9851fa68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9851fa68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9851fa685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9851fa6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903bd47c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903bd47c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903bd47c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903bd47c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9851fa68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9851fa68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9851fa68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9851fa68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903bd47c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903bd47c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9851fa68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9851fa68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9851fa68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9851fa68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9851fa68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9851fa68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9851fa6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9851fa6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9851fa68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9851fa6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Aircraft_fuel_system" TargetMode="External"/><Relationship Id="rId3" Type="http://schemas.openxmlformats.org/officeDocument/2006/relationships/hyperlink" Target="https://en.wikipedia.org/wiki/Aircraft_flight_control_system" TargetMode="External"/><Relationship Id="rId7" Type="http://schemas.openxmlformats.org/officeDocument/2006/relationships/hyperlink" Target="https://en.wikipedia.org/wiki/Avionics" TargetMode="External"/><Relationship Id="rId12" Type="http://schemas.openxmlformats.org/officeDocument/2006/relationships/hyperlink" Target="https://en.wikipedia.org/wiki/Flight_instrument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n.wikipedia.org/wiki/Hydraulics" TargetMode="External"/><Relationship Id="rId11" Type="http://schemas.openxmlformats.org/officeDocument/2006/relationships/hyperlink" Target="https://en.wikipedia.org/wiki/Environmental_control_system_(aircraft)" TargetMode="External"/><Relationship Id="rId5" Type="http://schemas.openxmlformats.org/officeDocument/2006/relationships/hyperlink" Target="https://en.wikipedia.org/wiki/Bleed_air" TargetMode="External"/><Relationship Id="rId10" Type="http://schemas.openxmlformats.org/officeDocument/2006/relationships/hyperlink" Target="https://en.wikipedia.org/wiki/Ice_protection_system" TargetMode="External"/><Relationship Id="rId4" Type="http://schemas.openxmlformats.org/officeDocument/2006/relationships/hyperlink" Target="https://en.wikipedia.org/wiki/Landing_gear" TargetMode="External"/><Relationship Id="rId9" Type="http://schemas.openxmlformats.org/officeDocument/2006/relationships/hyperlink" Target="https://en.wikipedia.org/wiki/Aircraft_engin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sz="4000" b="1"/>
              <a:t>Interactive Aircraft System Operation and testing</a:t>
            </a:r>
            <a:endParaRPr sz="4000" b="1"/>
          </a:p>
        </p:txBody>
      </p:sp>
      <p:sp>
        <p:nvSpPr>
          <p:cNvPr id="55" name="Google Shape;55;p13"/>
          <p:cNvSpPr txBox="1">
            <a:spLocks noGrp="1"/>
          </p:cNvSpPr>
          <p:nvPr>
            <p:ph type="subTitle" idx="1"/>
          </p:nvPr>
        </p:nvSpPr>
        <p:spPr>
          <a:xfrm>
            <a:off x="311700" y="2834125"/>
            <a:ext cx="8520600" cy="205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TW" sz="1800">
                <a:solidFill>
                  <a:srgbClr val="000000"/>
                </a:solidFill>
              </a:rPr>
              <a:t>AAE4002 Capstone Project</a:t>
            </a:r>
            <a:endParaRPr sz="1800">
              <a:solidFill>
                <a:srgbClr val="000000"/>
              </a:solidFill>
            </a:endParaRPr>
          </a:p>
          <a:p>
            <a:pPr marL="0" lvl="0" indent="0" algn="r" rtl="0">
              <a:spcBef>
                <a:spcPts val="0"/>
              </a:spcBef>
              <a:spcAft>
                <a:spcPts val="0"/>
              </a:spcAft>
              <a:buNone/>
            </a:pPr>
            <a:endParaRPr sz="1800">
              <a:solidFill>
                <a:srgbClr val="000000"/>
              </a:solidFill>
            </a:endParaRPr>
          </a:p>
          <a:p>
            <a:pPr marL="0" lvl="0" indent="0" algn="r" rtl="0">
              <a:spcBef>
                <a:spcPts val="0"/>
              </a:spcBef>
              <a:spcAft>
                <a:spcPts val="0"/>
              </a:spcAft>
              <a:buNone/>
            </a:pPr>
            <a:r>
              <a:rPr lang="zh-TW" sz="1800">
                <a:solidFill>
                  <a:srgbClr val="000000"/>
                </a:solidFill>
              </a:rPr>
              <a:t>Wong Tsz Wa (16031963D)</a:t>
            </a:r>
            <a:endParaRPr sz="1800">
              <a:solidFill>
                <a:srgbClr val="000000"/>
              </a:solidFill>
            </a:endParaRPr>
          </a:p>
          <a:p>
            <a:pPr marL="0" lvl="0" indent="0" algn="r" rtl="0">
              <a:spcBef>
                <a:spcPts val="0"/>
              </a:spcBef>
              <a:spcAft>
                <a:spcPts val="0"/>
              </a:spcAft>
              <a:buNone/>
            </a:pPr>
            <a:endParaRPr sz="1800">
              <a:solidFill>
                <a:srgbClr val="000000"/>
              </a:solidFill>
            </a:endParaRPr>
          </a:p>
          <a:p>
            <a:pPr marL="0" lvl="0" indent="0" algn="ctr" rtl="0">
              <a:spcBef>
                <a:spcPts val="0"/>
              </a:spcBef>
              <a:spcAft>
                <a:spcPts val="0"/>
              </a:spcAft>
              <a:buNone/>
            </a:pPr>
            <a:r>
              <a:rPr lang="zh-TW" sz="1800">
                <a:solidFill>
                  <a:srgbClr val="000000"/>
                </a:solidFill>
              </a:rPr>
              <a:t>Supervisor: </a:t>
            </a:r>
            <a:r>
              <a:rPr lang="zh-TW" sz="1800">
                <a:solidFill>
                  <a:schemeClr val="dk1"/>
                </a:solidFill>
              </a:rPr>
              <a:t>Dr. Pauli Lai</a:t>
            </a:r>
            <a:endParaRPr sz="1800">
              <a:solidFill>
                <a:schemeClr val="dk1"/>
              </a:solidFill>
            </a:endParaRPr>
          </a:p>
          <a:p>
            <a:pPr marL="0" lvl="0" indent="0" algn="ctr" rtl="0">
              <a:lnSpc>
                <a:spcPct val="200000"/>
              </a:lnSpc>
              <a:spcBef>
                <a:spcPts val="0"/>
              </a:spcBef>
              <a:spcAft>
                <a:spcPts val="0"/>
              </a:spcAft>
              <a:buClr>
                <a:schemeClr val="dk1"/>
              </a:buClr>
              <a:buSzPts val="1100"/>
              <a:buFont typeface="Arial"/>
              <a:buNone/>
            </a:pPr>
            <a:r>
              <a:rPr lang="zh-TW" sz="1800">
                <a:solidFill>
                  <a:schemeClr val="dk1"/>
                </a:solidFill>
              </a:rPr>
              <a:t>Industrial supervisor: Mr. Stanley Tong (China Aircraft Services Limited)</a:t>
            </a:r>
            <a:endParaRPr sz="1800">
              <a:solidFill>
                <a:schemeClr val="dk1"/>
              </a:solidFill>
            </a:endParaRPr>
          </a:p>
          <a:p>
            <a:pPr marL="0" lvl="0" indent="0" algn="r" rtl="0">
              <a:spcBef>
                <a:spcPts val="0"/>
              </a:spcBef>
              <a:spcAft>
                <a:spcPts val="0"/>
              </a:spcAft>
              <a:buNone/>
            </a:pPr>
            <a:r>
              <a:rPr lang="zh-TW" sz="1800" b="1">
                <a:solidFill>
                  <a:schemeClr val="dk1"/>
                </a:solidFill>
                <a:latin typeface="Times New Roman"/>
                <a:ea typeface="Times New Roman"/>
                <a:cs typeface="Times New Roman"/>
                <a:sym typeface="Times New Roman"/>
              </a:rPr>
              <a:t> </a:t>
            </a:r>
            <a:endParaRPr sz="1800" b="1">
              <a:solidFill>
                <a:schemeClr val="dk1"/>
              </a:solidFill>
              <a:latin typeface="Times New Roman"/>
              <a:ea typeface="Times New Roman"/>
              <a:cs typeface="Times New Roman"/>
              <a:sym typeface="Times New Roman"/>
            </a:endParaRPr>
          </a:p>
          <a:p>
            <a:pPr marL="0" lvl="0" indent="0" algn="r"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200"/>
              </a:spcBef>
              <a:spcAft>
                <a:spcPts val="200"/>
              </a:spcAft>
              <a:buClr>
                <a:schemeClr val="dk1"/>
              </a:buClr>
              <a:buSzPts val="1100"/>
              <a:buFont typeface="Arial"/>
              <a:buNone/>
            </a:pPr>
            <a:r>
              <a:rPr lang="zh-TW" sz="3000" b="1"/>
              <a:t>Methodology and Implementation</a:t>
            </a:r>
            <a:endParaRPr sz="3000"/>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rgbClr val="FF0000"/>
                </a:solidFill>
              </a:rPr>
              <a:t>A new and efficient method is developed systematically and scientifically with contribution to the field. The method is also completely realised and validated.</a:t>
            </a:r>
            <a:endParaRPr sz="1200">
              <a:solidFill>
                <a:srgbClr val="FF0000"/>
              </a:solidFill>
            </a:endParaRPr>
          </a:p>
          <a:p>
            <a:pPr marL="0" lvl="0" indent="0" algn="l" rtl="0">
              <a:spcBef>
                <a:spcPts val="1600"/>
              </a:spcBef>
              <a:spcAft>
                <a:spcPts val="0"/>
              </a:spcAft>
              <a:buNone/>
            </a:pPr>
            <a:endParaRPr sz="1200">
              <a:solidFill>
                <a:srgbClr val="FF0000"/>
              </a:solidFill>
            </a:endParaRPr>
          </a:p>
          <a:p>
            <a:pPr marL="0" lvl="0" indent="0" algn="l" rtl="0">
              <a:spcBef>
                <a:spcPts val="1600"/>
              </a:spcBef>
              <a:spcAft>
                <a:spcPts val="0"/>
              </a:spcAft>
              <a:buNone/>
            </a:pPr>
            <a:r>
              <a:rPr lang="zh-TW" sz="1200" b="1">
                <a:solidFill>
                  <a:schemeClr val="dk1"/>
                </a:solidFill>
                <a:latin typeface="Times New Roman"/>
                <a:ea typeface="Times New Roman"/>
                <a:cs typeface="Times New Roman"/>
                <a:sym typeface="Times New Roman"/>
              </a:rPr>
              <a:t>writing my GUI program using Visual C++ in the Visual Studio Integrated Development Environment</a:t>
            </a:r>
            <a:endParaRPr sz="1200" b="1">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r>
              <a:rPr lang="zh-TW" sz="1200" b="1">
                <a:solidFill>
                  <a:schemeClr val="dk1"/>
                </a:solidFill>
                <a:latin typeface="Times New Roman"/>
                <a:ea typeface="Times New Roman"/>
                <a:cs typeface="Times New Roman"/>
                <a:sym typeface="Times New Roman"/>
              </a:rPr>
              <a:t>waterfall model </a:t>
            </a:r>
            <a:endParaRPr sz="1200" b="1">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r>
              <a:rPr lang="zh-TW" sz="1200" b="1">
                <a:solidFill>
                  <a:schemeClr val="dk1"/>
                </a:solidFill>
                <a:latin typeface="Times New Roman"/>
                <a:ea typeface="Times New Roman"/>
                <a:cs typeface="Times New Roman"/>
                <a:sym typeface="Times New Roman"/>
              </a:rPr>
              <a:t>software development models for programmer to follow in programming, such as incremental build mode, agile model, spiral model and software prototype model.</a:t>
            </a:r>
            <a:endParaRPr sz="1200" b="1">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Software Part</a:t>
            </a:r>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endParaRPr sz="1200" b="1">
              <a:solidFill>
                <a:schemeClr val="dk1"/>
              </a:solidFill>
              <a:latin typeface="Times New Roman"/>
              <a:ea typeface="Times New Roman"/>
              <a:cs typeface="Times New Roman"/>
              <a:sym typeface="Times New Roman"/>
            </a:endParaRPr>
          </a:p>
          <a:p>
            <a:pPr marL="0" lvl="0" indent="0" algn="just" rtl="0">
              <a:lnSpc>
                <a:spcPct val="200000"/>
              </a:lnSpc>
              <a:spcBef>
                <a:spcPts val="0"/>
              </a:spcBef>
              <a:spcAft>
                <a:spcPts val="0"/>
              </a:spcAft>
              <a:buClr>
                <a:schemeClr val="dk1"/>
              </a:buClr>
              <a:buSzPts val="1100"/>
              <a:buFont typeface="Arial"/>
              <a:buNone/>
            </a:pPr>
            <a:r>
              <a:rPr lang="zh-TW" sz="1200" b="1">
                <a:solidFill>
                  <a:schemeClr val="dk1"/>
                </a:solidFill>
                <a:latin typeface="Times New Roman"/>
                <a:ea typeface="Times New Roman"/>
                <a:cs typeface="Times New Roman"/>
                <a:sym typeface="Times New Roman"/>
              </a:rPr>
              <a:t>MIT App Inventor. Since it had blocks-based coding and the live testing function, even children could create their applications to impact the world. And actually, those functions really facilitated the creation of my application in the later stage because they not only simplified the coding process, but also saved me the time of continually moving updated version of Android application package (APK) and installed it to my phone for different testing.</a:t>
            </a: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Hardware Part</a:t>
            </a:r>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5" name="Google Shape;145;p27"/>
          <p:cNvPicPr preferRelativeResize="0"/>
          <p:nvPr/>
        </p:nvPicPr>
        <p:blipFill>
          <a:blip r:embed="rId3">
            <a:alphaModFix/>
          </a:blip>
          <a:stretch>
            <a:fillRect/>
          </a:stretch>
        </p:blipFill>
        <p:spPr>
          <a:xfrm>
            <a:off x="311688" y="1102513"/>
            <a:ext cx="4200525" cy="3152775"/>
          </a:xfrm>
          <a:prstGeom prst="rect">
            <a:avLst/>
          </a:prstGeom>
          <a:noFill/>
          <a:ln>
            <a:noFill/>
          </a:ln>
        </p:spPr>
      </p:pic>
      <p:pic>
        <p:nvPicPr>
          <p:cNvPr id="146" name="Google Shape;146;p27"/>
          <p:cNvPicPr preferRelativeResize="0"/>
          <p:nvPr/>
        </p:nvPicPr>
        <p:blipFill>
          <a:blip r:embed="rId4">
            <a:alphaModFix/>
          </a:blip>
          <a:stretch>
            <a:fillRect/>
          </a:stretch>
        </p:blipFill>
        <p:spPr>
          <a:xfrm>
            <a:off x="4512225" y="1102525"/>
            <a:ext cx="4320075" cy="315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3" name="Google Shape;153;p28"/>
          <p:cNvPicPr preferRelativeResize="0"/>
          <p:nvPr/>
        </p:nvPicPr>
        <p:blipFill>
          <a:blip r:embed="rId3">
            <a:alphaModFix/>
          </a:blip>
          <a:stretch>
            <a:fillRect/>
          </a:stretch>
        </p:blipFill>
        <p:spPr>
          <a:xfrm>
            <a:off x="1553775" y="1152478"/>
            <a:ext cx="6269851" cy="320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200"/>
              </a:spcBef>
              <a:spcAft>
                <a:spcPts val="200"/>
              </a:spcAft>
              <a:buClr>
                <a:schemeClr val="dk1"/>
              </a:buClr>
              <a:buSzPts val="1100"/>
              <a:buFont typeface="Arial"/>
              <a:buNone/>
            </a:pPr>
            <a:r>
              <a:rPr lang="zh-TW" sz="3000" b="1"/>
              <a:t>Results, Discussions, and Conclusions</a:t>
            </a:r>
            <a:endParaRPr sz="3000"/>
          </a:p>
        </p:txBody>
      </p:sp>
      <p:sp>
        <p:nvSpPr>
          <p:cNvPr id="159" name="Google Shape;15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400">
                <a:solidFill>
                  <a:srgbClr val="FF0000"/>
                </a:solidFill>
              </a:rPr>
              <a:t>The results are verified carefully. There is an understanding of the wider implications of the results and a convincing discussion is evident.  The conclusions address the objectives fully</a:t>
            </a:r>
            <a:endParaRPr sz="1400">
              <a:solidFill>
                <a:srgbClr val="FF0000"/>
              </a:solidFill>
            </a:endParaRPr>
          </a:p>
          <a:p>
            <a:pPr marL="0" lvl="0" indent="0" algn="l" rtl="0">
              <a:spcBef>
                <a:spcPts val="1600"/>
              </a:spcBef>
              <a:spcAft>
                <a:spcPts val="1600"/>
              </a:spcAft>
              <a:buNone/>
            </a:pPr>
            <a:r>
              <a:rPr lang="zh-TW" sz="1400">
                <a:solidFill>
                  <a:schemeClr val="dk1"/>
                </a:solidFill>
              </a:rPr>
              <a:t>For better understanding of whether my simulation software can achieve what I and end users – trainees expect, I invited four people who are working at an aircraft maintenance company industry to do my user acceptance test (UAT). </a:t>
            </a:r>
            <a:endParaRPr sz="14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TW" sz="4800">
                <a:solidFill>
                  <a:srgbClr val="000000"/>
                </a:solidFill>
              </a:rPr>
              <a:t>Q&amp;A (5 mins)</a:t>
            </a:r>
            <a:endParaRPr sz="4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600"/>
              </a:spcAft>
              <a:buClr>
                <a:schemeClr val="dk1"/>
              </a:buClr>
              <a:buSzPts val="1100"/>
              <a:buFont typeface="Arial"/>
              <a:buNone/>
            </a:pPr>
            <a:r>
              <a:rPr lang="zh-TW" sz="3000"/>
              <a:t>Aircraft systems </a:t>
            </a:r>
            <a:endParaRPr sz="3000"/>
          </a:p>
        </p:txBody>
      </p:sp>
      <p:sp>
        <p:nvSpPr>
          <p:cNvPr id="61" name="Google Shape;61;p14"/>
          <p:cNvSpPr txBox="1">
            <a:spLocks noGrp="1"/>
          </p:cNvSpPr>
          <p:nvPr>
            <p:ph type="body" idx="1"/>
          </p:nvPr>
        </p:nvSpPr>
        <p:spPr>
          <a:xfrm>
            <a:off x="311700" y="1152475"/>
            <a:ext cx="8520600" cy="4116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zh-TW" sz="1400">
                <a:solidFill>
                  <a:srgbClr val="000000"/>
                </a:solidFill>
              </a:rPr>
              <a:t>Definition:</a:t>
            </a:r>
            <a:endParaRPr sz="1400">
              <a:solidFill>
                <a:srgbClr val="000000"/>
              </a:solidFill>
            </a:endParaRPr>
          </a:p>
          <a:p>
            <a:pPr marL="0" lvl="0" indent="0" algn="just" rtl="0">
              <a:spcBef>
                <a:spcPts val="600"/>
              </a:spcBef>
              <a:spcAft>
                <a:spcPts val="0"/>
              </a:spcAft>
              <a:buNone/>
            </a:pPr>
            <a:r>
              <a:rPr lang="zh-TW" sz="1400">
                <a:solidFill>
                  <a:srgbClr val="000000"/>
                </a:solidFill>
              </a:rPr>
              <a:t>Aircraft systems is a complex system. From the design stage to the operating process, it manages to ensure continued airworthiness of the aircraft. It is broken down into simpler </a:t>
            </a:r>
            <a:r>
              <a:rPr lang="zh-TW" sz="1400" b="1">
                <a:solidFill>
                  <a:srgbClr val="FF0000"/>
                </a:solidFill>
              </a:rPr>
              <a:t>sub systems</a:t>
            </a:r>
            <a:r>
              <a:rPr lang="zh-TW" sz="1400">
                <a:solidFill>
                  <a:srgbClr val="000000"/>
                </a:solidFill>
              </a:rPr>
              <a:t> that carry out homogeneous functions. Some examples include but are not limited to :</a:t>
            </a:r>
            <a:endParaRPr sz="1400">
              <a:solidFill>
                <a:srgbClr val="000000"/>
              </a:solidFill>
            </a:endParaRPr>
          </a:p>
          <a:p>
            <a:pPr marL="0" lvl="0" indent="0" algn="just" rtl="0">
              <a:spcBef>
                <a:spcPts val="600"/>
              </a:spcBef>
              <a:spcAft>
                <a:spcPts val="600"/>
              </a:spcAft>
              <a:buClr>
                <a:schemeClr val="dk1"/>
              </a:buClr>
              <a:buSzPts val="1100"/>
              <a:buFont typeface="Arial"/>
              <a:buNone/>
            </a:pPr>
            <a:endParaRPr sz="1400">
              <a:solidFill>
                <a:srgbClr val="000000"/>
              </a:solidFill>
            </a:endParaRPr>
          </a:p>
        </p:txBody>
      </p:sp>
      <p:graphicFrame>
        <p:nvGraphicFramePr>
          <p:cNvPr id="62" name="Google Shape;62;p14"/>
          <p:cNvGraphicFramePr/>
          <p:nvPr/>
        </p:nvGraphicFramePr>
        <p:xfrm>
          <a:off x="952500" y="2381250"/>
          <a:ext cx="7239000" cy="2573435"/>
        </p:xfrm>
        <a:graphic>
          <a:graphicData uri="http://schemas.openxmlformats.org/drawingml/2006/table">
            <a:tbl>
              <a:tblPr>
                <a:noFill/>
                <a:tableStyleId>{4A1A0A64-0446-40B1-9002-68285F68EF5F}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457200" lvl="0" indent="-317500" algn="l" rtl="0">
                        <a:lnSpc>
                          <a:spcPct val="115000"/>
                        </a:lnSpc>
                        <a:spcBef>
                          <a:spcPts val="400"/>
                        </a:spcBef>
                        <a:spcAft>
                          <a:spcPts val="0"/>
                        </a:spcAft>
                        <a:buClr>
                          <a:schemeClr val="dk1"/>
                        </a:buClr>
                        <a:buSzPts val="1400"/>
                        <a:buChar char="●"/>
                      </a:pPr>
                      <a:r>
                        <a:rPr lang="zh-TW" b="1">
                          <a:solidFill>
                            <a:srgbClr val="FF0000"/>
                          </a:solidFill>
                          <a:uFill>
                            <a:noFill/>
                          </a:uFill>
                          <a:hlinkClick r:id="rId3"/>
                        </a:rPr>
                        <a:t>Flight controls</a:t>
                      </a:r>
                      <a:r>
                        <a:rPr lang="zh-TW">
                          <a:solidFill>
                            <a:schemeClr val="dk1"/>
                          </a:solidFill>
                          <a:uFill>
                            <a:noFill/>
                          </a:uFill>
                          <a:hlinkClick r:id="rId3"/>
                        </a:rPr>
                        <a:t>		</a:t>
                      </a:r>
                      <a:endParaRPr>
                        <a:solidFill>
                          <a:schemeClr val="dk1"/>
                        </a:solidFill>
                        <a:uFill>
                          <a:noFill/>
                        </a:uFill>
                        <a:hlinkClick r:id="rId3"/>
                      </a:endParaRPr>
                    </a:p>
                    <a:p>
                      <a:pPr marL="457200" lvl="0" indent="-317500" algn="l" rtl="0">
                        <a:lnSpc>
                          <a:spcPct val="115000"/>
                        </a:lnSpc>
                        <a:spcBef>
                          <a:spcPts val="0"/>
                        </a:spcBef>
                        <a:spcAft>
                          <a:spcPts val="0"/>
                        </a:spcAft>
                        <a:buClr>
                          <a:schemeClr val="dk1"/>
                        </a:buClr>
                        <a:buSzPts val="1400"/>
                        <a:buChar char="●"/>
                      </a:pPr>
                      <a:r>
                        <a:rPr lang="zh-TW">
                          <a:solidFill>
                            <a:schemeClr val="dk1"/>
                          </a:solidFill>
                          <a:uFill>
                            <a:noFill/>
                          </a:uFill>
                          <a:hlinkClick r:id="rId4"/>
                        </a:rPr>
                        <a:t>Landing gear</a:t>
                      </a:r>
                      <a:endParaRPr>
                        <a:solidFill>
                          <a:schemeClr val="dk1"/>
                        </a:solidFill>
                        <a:uFill>
                          <a:noFill/>
                        </a:uFill>
                        <a:hlinkClick r:id="rId4"/>
                      </a:endParaRPr>
                    </a:p>
                    <a:p>
                      <a:pPr marL="457200" lvl="0" indent="-317500" algn="l" rtl="0">
                        <a:lnSpc>
                          <a:spcPct val="115000"/>
                        </a:lnSpc>
                        <a:spcBef>
                          <a:spcPts val="0"/>
                        </a:spcBef>
                        <a:spcAft>
                          <a:spcPts val="0"/>
                        </a:spcAft>
                        <a:buClr>
                          <a:schemeClr val="dk1"/>
                        </a:buClr>
                        <a:buSzPts val="1400"/>
                        <a:buChar char="●"/>
                      </a:pPr>
                      <a:r>
                        <a:rPr lang="zh-TW">
                          <a:solidFill>
                            <a:schemeClr val="dk1"/>
                          </a:solidFill>
                        </a:rPr>
                        <a:t>Electrical system</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zh-TW">
                          <a:solidFill>
                            <a:schemeClr val="dk1"/>
                          </a:solidFill>
                          <a:uFill>
                            <a:noFill/>
                          </a:uFill>
                          <a:hlinkClick r:id="rId5"/>
                        </a:rPr>
                        <a:t>Bleed system</a:t>
                      </a:r>
                      <a:endParaRPr>
                        <a:solidFill>
                          <a:schemeClr val="dk1"/>
                        </a:solidFill>
                        <a:uFill>
                          <a:noFill/>
                        </a:uFill>
                        <a:hlinkClick r:id="rId5"/>
                      </a:endParaRPr>
                    </a:p>
                    <a:p>
                      <a:pPr marL="457200" lvl="0" indent="-317500" algn="l" rtl="0">
                        <a:lnSpc>
                          <a:spcPct val="115000"/>
                        </a:lnSpc>
                        <a:spcBef>
                          <a:spcPts val="0"/>
                        </a:spcBef>
                        <a:spcAft>
                          <a:spcPts val="0"/>
                        </a:spcAft>
                        <a:buClr>
                          <a:schemeClr val="dk1"/>
                        </a:buClr>
                        <a:buSzPts val="1400"/>
                        <a:buChar char="●"/>
                      </a:pPr>
                      <a:r>
                        <a:rPr lang="zh-TW">
                          <a:solidFill>
                            <a:schemeClr val="dk1"/>
                          </a:solidFill>
                          <a:uFill>
                            <a:noFill/>
                          </a:uFill>
                          <a:hlinkClick r:id="rId6"/>
                        </a:rPr>
                        <a:t>Hydraulics</a:t>
                      </a:r>
                      <a:endParaRPr>
                        <a:solidFill>
                          <a:schemeClr val="dk1"/>
                        </a:solidFill>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uFill>
                            <a:noFill/>
                          </a:uFill>
                          <a:hlinkClick r:id="rId7"/>
                        </a:rPr>
                        <a:t>Avionics</a:t>
                      </a:r>
                      <a:endParaRPr>
                        <a:solidFill>
                          <a:schemeClr val="dk1"/>
                        </a:solidFill>
                        <a:uFill>
                          <a:noFill/>
                        </a:uFill>
                        <a:hlinkClick r:id="rId7"/>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rPr>
                        <a:t>Supplemental oxygen</a:t>
                      </a:r>
                      <a:endParaRPr>
                        <a:solidFill>
                          <a:schemeClr val="dk1"/>
                        </a:solidFill>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uFill>
                            <a:noFill/>
                          </a:uFill>
                          <a:hlinkClick r:id="rId8"/>
                        </a:rPr>
                        <a:t>Fuel</a:t>
                      </a:r>
                      <a:endParaRPr>
                        <a:solidFill>
                          <a:schemeClr val="dk1"/>
                        </a:solidFill>
                        <a:uFill>
                          <a:noFill/>
                        </a:uFill>
                        <a:hlinkClick r:id="rId8"/>
                      </a:endParaRPr>
                    </a:p>
                    <a:p>
                      <a:pPr marL="457200" lvl="0" indent="-317500" algn="l" rtl="0">
                        <a:lnSpc>
                          <a:spcPct val="115000"/>
                        </a:lnSpc>
                        <a:spcBef>
                          <a:spcPts val="400"/>
                        </a:spcBef>
                        <a:spcAft>
                          <a:spcPts val="100"/>
                        </a:spcAft>
                        <a:buClr>
                          <a:schemeClr val="dk1"/>
                        </a:buClr>
                        <a:buSzPts val="1400"/>
                        <a:buChar char="●"/>
                      </a:pPr>
                      <a:r>
                        <a:rPr lang="zh-TW">
                          <a:solidFill>
                            <a:schemeClr val="dk1"/>
                          </a:solidFill>
                          <a:uFill>
                            <a:noFill/>
                          </a:uFill>
                          <a:hlinkClick r:id="rId9"/>
                        </a:rPr>
                        <a:t>Power plant</a:t>
                      </a:r>
                      <a:endParaRPr/>
                    </a:p>
                  </a:txBody>
                  <a:tcPr marL="91425" marR="91425" marT="91425" marB="91425"/>
                </a:tc>
                <a:tc>
                  <a:txBody>
                    <a:bodyPr/>
                    <a:lstStyle/>
                    <a:p>
                      <a:pPr marL="457200" lvl="0" indent="-317500" algn="l" rtl="0">
                        <a:lnSpc>
                          <a:spcPct val="115000"/>
                        </a:lnSpc>
                        <a:spcBef>
                          <a:spcPts val="400"/>
                        </a:spcBef>
                        <a:spcAft>
                          <a:spcPts val="0"/>
                        </a:spcAft>
                        <a:buClr>
                          <a:schemeClr val="dk1"/>
                        </a:buClr>
                        <a:buSzPts val="1400"/>
                        <a:buChar char="●"/>
                      </a:pPr>
                      <a:r>
                        <a:rPr lang="zh-TW">
                          <a:solidFill>
                            <a:schemeClr val="dk1"/>
                          </a:solidFill>
                        </a:rPr>
                        <a:t>Navigation</a:t>
                      </a:r>
                      <a:endParaRPr>
                        <a:solidFill>
                          <a:schemeClr val="dk1"/>
                        </a:solidFill>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rPr>
                        <a:t>Communication</a:t>
                      </a:r>
                      <a:endParaRPr>
                        <a:solidFill>
                          <a:schemeClr val="dk1"/>
                        </a:solidFill>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uFill>
                            <a:noFill/>
                          </a:uFill>
                          <a:hlinkClick r:id="rId10"/>
                        </a:rPr>
                        <a:t>Ice protection</a:t>
                      </a:r>
                      <a:r>
                        <a:rPr lang="zh-TW">
                          <a:solidFill>
                            <a:schemeClr val="dk1"/>
                          </a:solidFill>
                        </a:rPr>
                        <a:t> (anti-icing and deicing)</a:t>
                      </a:r>
                      <a:endParaRPr>
                        <a:solidFill>
                          <a:schemeClr val="dk1"/>
                        </a:solidFill>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uFill>
                            <a:noFill/>
                          </a:uFill>
                          <a:hlinkClick r:id="rId11"/>
                        </a:rPr>
                        <a:t>Environmental controls</a:t>
                      </a:r>
                      <a:endParaRPr>
                        <a:solidFill>
                          <a:schemeClr val="dk1"/>
                        </a:solidFill>
                        <a:uFill>
                          <a:noFill/>
                        </a:uFill>
                        <a:hlinkClick r:id="rId11"/>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uFill>
                            <a:noFill/>
                          </a:uFill>
                          <a:hlinkClick r:id="rId12"/>
                        </a:rPr>
                        <a:t>Instrumentation and recording</a:t>
                      </a:r>
                      <a:endParaRPr>
                        <a:solidFill>
                          <a:schemeClr val="dk1"/>
                        </a:solidFill>
                        <a:uFill>
                          <a:noFill/>
                        </a:uFill>
                        <a:hlinkClick r:id="rId12"/>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rPr>
                        <a:t>Vacuum system</a:t>
                      </a:r>
                      <a:endParaRPr>
                        <a:solidFill>
                          <a:schemeClr val="dk1"/>
                        </a:solidFill>
                      </a:endParaRPr>
                    </a:p>
                    <a:p>
                      <a:pPr marL="457200" lvl="0" indent="-317500" algn="l" rtl="0">
                        <a:lnSpc>
                          <a:spcPct val="115000"/>
                        </a:lnSpc>
                        <a:spcBef>
                          <a:spcPts val="400"/>
                        </a:spcBef>
                        <a:spcAft>
                          <a:spcPts val="0"/>
                        </a:spcAft>
                        <a:buClr>
                          <a:schemeClr val="dk1"/>
                        </a:buClr>
                        <a:buSzPts val="1400"/>
                        <a:buChar char="●"/>
                      </a:pPr>
                      <a:r>
                        <a:rPr lang="zh-TW">
                          <a:solidFill>
                            <a:schemeClr val="dk1"/>
                          </a:solidFill>
                        </a:rPr>
                        <a:t>Fire protection</a:t>
                      </a:r>
                      <a:endParaRPr>
                        <a:solidFill>
                          <a:schemeClr val="dk1"/>
                        </a:solidFill>
                      </a:endParaRPr>
                    </a:p>
                    <a:p>
                      <a:pPr marL="457200" lvl="0" indent="-317500" algn="l" rtl="0">
                        <a:lnSpc>
                          <a:spcPct val="115000"/>
                        </a:lnSpc>
                        <a:spcBef>
                          <a:spcPts val="400"/>
                        </a:spcBef>
                        <a:spcAft>
                          <a:spcPts val="100"/>
                        </a:spcAft>
                        <a:buClr>
                          <a:schemeClr val="dk1"/>
                        </a:buClr>
                        <a:buSzPts val="1400"/>
                        <a:buChar char="●"/>
                      </a:pPr>
                      <a:r>
                        <a:rPr lang="zh-TW">
                          <a:solidFill>
                            <a:schemeClr val="dk1"/>
                          </a:solidFill>
                        </a:rPr>
                        <a:t>Safety system</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200"/>
              </a:spcBef>
              <a:spcAft>
                <a:spcPts val="200"/>
              </a:spcAft>
              <a:buClr>
                <a:schemeClr val="dk1"/>
              </a:buClr>
              <a:buSzPts val="1100"/>
              <a:buFont typeface="Arial"/>
              <a:buNone/>
            </a:pPr>
            <a:r>
              <a:rPr lang="zh-TW" sz="3000">
                <a:solidFill>
                  <a:srgbClr val="FFFF00"/>
                </a:solidFill>
              </a:rPr>
              <a:t>High demand for Aviation Professionals</a:t>
            </a:r>
            <a:endParaRPr sz="3000">
              <a:solidFill>
                <a:srgbClr val="FFFF00"/>
              </a:solidFill>
            </a:endParaRPr>
          </a:p>
        </p:txBody>
      </p:sp>
      <p:sp>
        <p:nvSpPr>
          <p:cNvPr id="74" name="Google Shape;74;p16"/>
          <p:cNvSpPr txBox="1">
            <a:spLocks noGrp="1"/>
          </p:cNvSpPr>
          <p:nvPr>
            <p:ph type="body" idx="1"/>
          </p:nvPr>
        </p:nvSpPr>
        <p:spPr>
          <a:xfrm>
            <a:off x="311700" y="1152475"/>
            <a:ext cx="8520600" cy="3679200"/>
          </a:xfrm>
          <a:prstGeom prst="rect">
            <a:avLst/>
          </a:prstGeom>
        </p:spPr>
        <p:txBody>
          <a:bodyPr spcFirstLastPara="1" wrap="square" lIns="91425" tIns="91425" rIns="91425" bIns="91425" anchor="t" anchorCtr="0">
            <a:noAutofit/>
          </a:bodyPr>
          <a:lstStyle/>
          <a:p>
            <a:pPr marL="0" lvl="0" indent="0" algn="just" rtl="0">
              <a:lnSpc>
                <a:spcPct val="150000"/>
              </a:lnSpc>
              <a:spcBef>
                <a:spcPts val="200"/>
              </a:spcBef>
              <a:spcAft>
                <a:spcPts val="0"/>
              </a:spcAft>
              <a:buNone/>
            </a:pPr>
            <a:r>
              <a:rPr lang="zh-TW" sz="1400">
                <a:solidFill>
                  <a:srgbClr val="FFFF00"/>
                </a:solidFill>
              </a:rPr>
              <a:t>As we all know, the aviation industry is now rapidly developed </a:t>
            </a:r>
            <a:endParaRPr sz="1400">
              <a:solidFill>
                <a:srgbClr val="FFFF00"/>
              </a:solidFill>
            </a:endParaRPr>
          </a:p>
          <a:p>
            <a:pPr marL="0" lvl="0" indent="0" algn="just" rtl="0">
              <a:lnSpc>
                <a:spcPct val="150000"/>
              </a:lnSpc>
              <a:spcBef>
                <a:spcPts val="200"/>
              </a:spcBef>
              <a:spcAft>
                <a:spcPts val="200"/>
              </a:spcAft>
              <a:buClr>
                <a:schemeClr val="dk1"/>
              </a:buClr>
              <a:buSzPts val="1100"/>
              <a:buFont typeface="Arial"/>
              <a:buNone/>
            </a:pPr>
            <a:endParaRPr sz="1400">
              <a:solidFill>
                <a:srgbClr val="FFFF00"/>
              </a:solidFill>
            </a:endParaRPr>
          </a:p>
        </p:txBody>
      </p:sp>
      <p:graphicFrame>
        <p:nvGraphicFramePr>
          <p:cNvPr id="75" name="Google Shape;75;p16"/>
          <p:cNvGraphicFramePr/>
          <p:nvPr/>
        </p:nvGraphicFramePr>
        <p:xfrm>
          <a:off x="311700" y="1629650"/>
          <a:ext cx="7763250" cy="2115290"/>
        </p:xfrm>
        <a:graphic>
          <a:graphicData uri="http://schemas.openxmlformats.org/drawingml/2006/table">
            <a:tbl>
              <a:tblPr>
                <a:noFill/>
                <a:tableStyleId>{4A1A0A64-0446-40B1-9002-68285F68EF5F}</a:tableStyleId>
              </a:tblPr>
              <a:tblGrid>
                <a:gridCol w="233400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solidFill>
                          <a:srgbClr val="FFFF00"/>
                        </a:solidFill>
                      </a:endParaRPr>
                    </a:p>
                  </a:txBody>
                  <a:tcPr marL="91425" marR="91425" marT="91425" marB="91425"/>
                </a:tc>
                <a:tc>
                  <a:txBody>
                    <a:bodyPr/>
                    <a:lstStyle/>
                    <a:p>
                      <a:pPr marL="0" lvl="0" indent="0" algn="ctr" rtl="0">
                        <a:spcBef>
                          <a:spcPts val="0"/>
                        </a:spcBef>
                        <a:spcAft>
                          <a:spcPts val="0"/>
                        </a:spcAft>
                        <a:buNone/>
                      </a:pPr>
                      <a:r>
                        <a:rPr lang="zh-TW">
                          <a:solidFill>
                            <a:srgbClr val="FFFF00"/>
                          </a:solidFill>
                        </a:rPr>
                        <a:t>2016</a:t>
                      </a:r>
                      <a:endParaRPr>
                        <a:solidFill>
                          <a:srgbClr val="FFFF00"/>
                        </a:solidFill>
                      </a:endParaRPr>
                    </a:p>
                  </a:txBody>
                  <a:tcPr marL="91425" marR="91425" marT="91425" marB="91425"/>
                </a:tc>
                <a:tc>
                  <a:txBody>
                    <a:bodyPr/>
                    <a:lstStyle/>
                    <a:p>
                      <a:pPr marL="0" lvl="0" indent="0" algn="ctr" rtl="0">
                        <a:spcBef>
                          <a:spcPts val="0"/>
                        </a:spcBef>
                        <a:spcAft>
                          <a:spcPts val="0"/>
                        </a:spcAft>
                        <a:buNone/>
                      </a:pPr>
                      <a:r>
                        <a:rPr lang="zh-TW">
                          <a:solidFill>
                            <a:srgbClr val="FFFF00"/>
                          </a:solidFill>
                        </a:rPr>
                        <a:t>2026</a:t>
                      </a:r>
                      <a:endParaRPr>
                        <a:solidFill>
                          <a:srgbClr val="FFFF00"/>
                        </a:solidFill>
                      </a:endParaRPr>
                    </a:p>
                  </a:txBody>
                  <a:tcPr marL="91425" marR="91425" marT="91425" marB="91425"/>
                </a:tc>
                <a:tc>
                  <a:txBody>
                    <a:bodyPr/>
                    <a:lstStyle/>
                    <a:p>
                      <a:pPr marL="0" lvl="0" indent="0" algn="ctr" rtl="0">
                        <a:spcBef>
                          <a:spcPts val="0"/>
                        </a:spcBef>
                        <a:spcAft>
                          <a:spcPts val="0"/>
                        </a:spcAft>
                        <a:buNone/>
                      </a:pPr>
                      <a:r>
                        <a:rPr lang="zh-TW">
                          <a:solidFill>
                            <a:srgbClr val="FFFF00"/>
                          </a:solidFill>
                        </a:rPr>
                        <a:t>2036</a:t>
                      </a:r>
                      <a:endParaRPr>
                        <a:solidFill>
                          <a:srgbClr val="FFFF00"/>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just" rtl="0">
                        <a:lnSpc>
                          <a:spcPct val="150000"/>
                        </a:lnSpc>
                        <a:spcBef>
                          <a:spcPts val="200"/>
                        </a:spcBef>
                        <a:spcAft>
                          <a:spcPts val="200"/>
                        </a:spcAft>
                        <a:buClr>
                          <a:schemeClr val="dk1"/>
                        </a:buClr>
                        <a:buSzPts val="1100"/>
                        <a:buFont typeface="Arial"/>
                        <a:buNone/>
                      </a:pPr>
                      <a:r>
                        <a:rPr lang="zh-TW">
                          <a:solidFill>
                            <a:srgbClr val="FFFF00"/>
                          </a:solidFill>
                        </a:rPr>
                        <a:t>No. of passengers to travel </a:t>
                      </a:r>
                      <a:endParaRPr>
                        <a:solidFill>
                          <a:srgbClr val="FFFF00"/>
                        </a:solidFill>
                      </a:endParaRPr>
                    </a:p>
                  </a:txBody>
                  <a:tcPr marL="91425" marR="91425" marT="91425" marB="91425"/>
                </a:tc>
                <a:tc gridSpan="3">
                  <a:txBody>
                    <a:bodyPr/>
                    <a:lstStyle/>
                    <a:p>
                      <a:pPr marL="0" lvl="0" indent="0" algn="l" rtl="0">
                        <a:spcBef>
                          <a:spcPts val="0"/>
                        </a:spcBef>
                        <a:spcAft>
                          <a:spcPts val="0"/>
                        </a:spcAft>
                        <a:buNone/>
                      </a:pPr>
                      <a:r>
                        <a:rPr lang="zh-TW">
                          <a:solidFill>
                            <a:srgbClr val="FFFF00"/>
                          </a:solidFill>
                        </a:rPr>
                        <a:t>        3.8 billion ----------------------------------------------&gt; 7.8 billion</a:t>
                      </a:r>
                      <a:endParaRPr>
                        <a:solidFill>
                          <a:srgbClr val="FFFF00"/>
                        </a:solidFill>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a:txBody>
                    <a:bodyPr/>
                    <a:lstStyle/>
                    <a:p>
                      <a:pPr marL="0" lvl="0" indent="0" algn="just" rtl="0">
                        <a:lnSpc>
                          <a:spcPct val="150000"/>
                        </a:lnSpc>
                        <a:spcBef>
                          <a:spcPts val="200"/>
                        </a:spcBef>
                        <a:spcAft>
                          <a:spcPts val="200"/>
                        </a:spcAft>
                        <a:buNone/>
                      </a:pPr>
                      <a:r>
                        <a:rPr lang="zh-TW">
                          <a:solidFill>
                            <a:srgbClr val="FFFF00"/>
                          </a:solidFill>
                        </a:rPr>
                        <a:t>No. of commercial jets</a:t>
                      </a:r>
                      <a:endParaRPr>
                        <a:solidFill>
                          <a:srgbClr val="FFFF00"/>
                        </a:solidFill>
                      </a:endParaRPr>
                    </a:p>
                  </a:txBody>
                  <a:tcPr marL="91425" marR="91425" marT="91425" marB="91425"/>
                </a:tc>
                <a:tc gridSpan="2">
                  <a:txBody>
                    <a:bodyPr/>
                    <a:lstStyle/>
                    <a:p>
                      <a:pPr marL="0" lvl="0" indent="0" algn="ctr" rtl="0">
                        <a:spcBef>
                          <a:spcPts val="0"/>
                        </a:spcBef>
                        <a:spcAft>
                          <a:spcPts val="0"/>
                        </a:spcAft>
                        <a:buNone/>
                      </a:pPr>
                      <a:r>
                        <a:rPr lang="zh-TW">
                          <a:solidFill>
                            <a:srgbClr val="FFFF00"/>
                          </a:solidFill>
                        </a:rPr>
                        <a:t>25,000</a:t>
                      </a:r>
                      <a:endParaRPr>
                        <a:solidFill>
                          <a:srgbClr val="FFFF00"/>
                        </a:solidFill>
                      </a:endParaRPr>
                    </a:p>
                  </a:txBody>
                  <a:tcPr marL="91425" marR="91425" marT="91425" marB="91425"/>
                </a:tc>
                <a:tc hMerge="1">
                  <a:txBody>
                    <a:bodyPr/>
                    <a:lstStyle/>
                    <a:p>
                      <a:endParaRPr lang="en-US"/>
                    </a:p>
                  </a:txBody>
                  <a:tcPr/>
                </a:tc>
                <a:tc>
                  <a:txBody>
                    <a:bodyPr/>
                    <a:lstStyle/>
                    <a:p>
                      <a:pPr marL="0" lvl="0" indent="0" algn="ctr" rtl="0">
                        <a:spcBef>
                          <a:spcPts val="0"/>
                        </a:spcBef>
                        <a:spcAft>
                          <a:spcPts val="0"/>
                        </a:spcAft>
                        <a:buNone/>
                      </a:pPr>
                      <a:r>
                        <a:rPr lang="zh-TW">
                          <a:solidFill>
                            <a:srgbClr val="FFFF00"/>
                          </a:solidFill>
                        </a:rPr>
                        <a:t>N.A.</a:t>
                      </a:r>
                      <a:endParaRPr>
                        <a:solidFill>
                          <a:srgbClr val="FFFF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a:solidFill>
                            <a:srgbClr val="FFFF00"/>
                          </a:solidFill>
                        </a:rPr>
                        <a:t>No. of technicians</a:t>
                      </a:r>
                      <a:endParaRPr>
                        <a:solidFill>
                          <a:srgbClr val="FFFF00"/>
                        </a:solidFill>
                      </a:endParaRPr>
                    </a:p>
                  </a:txBody>
                  <a:tcPr marL="91425" marR="91425" marT="91425" marB="91425"/>
                </a:tc>
                <a:tc gridSpan="2">
                  <a:txBody>
                    <a:bodyPr/>
                    <a:lstStyle/>
                    <a:p>
                      <a:pPr marL="0" lvl="0" indent="0" algn="ctr" rtl="0">
                        <a:spcBef>
                          <a:spcPts val="0"/>
                        </a:spcBef>
                        <a:spcAft>
                          <a:spcPts val="0"/>
                        </a:spcAft>
                        <a:buNone/>
                      </a:pPr>
                      <a:r>
                        <a:rPr lang="zh-TW">
                          <a:solidFill>
                            <a:srgbClr val="FFFF00"/>
                          </a:solidFill>
                        </a:rPr>
                        <a:t>480,000</a:t>
                      </a:r>
                      <a:endParaRPr>
                        <a:solidFill>
                          <a:srgbClr val="FFFF00"/>
                        </a:solidFill>
                      </a:endParaRPr>
                    </a:p>
                  </a:txBody>
                  <a:tcPr marL="91425" marR="91425" marT="91425" marB="91425"/>
                </a:tc>
                <a:tc hMerge="1">
                  <a:txBody>
                    <a:bodyPr/>
                    <a:lstStyle/>
                    <a:p>
                      <a:endParaRPr lang="en-US"/>
                    </a:p>
                  </a:txBody>
                  <a:tcPr/>
                </a:tc>
                <a:tc>
                  <a:txBody>
                    <a:bodyPr/>
                    <a:lstStyle/>
                    <a:p>
                      <a:pPr marL="0" lvl="0" indent="0" algn="ctr" rtl="0">
                        <a:spcBef>
                          <a:spcPts val="0"/>
                        </a:spcBef>
                        <a:spcAft>
                          <a:spcPts val="0"/>
                        </a:spcAft>
                        <a:buNone/>
                      </a:pPr>
                      <a:r>
                        <a:rPr lang="zh-TW">
                          <a:solidFill>
                            <a:srgbClr val="FFFF00"/>
                          </a:solidFill>
                        </a:rPr>
                        <a:t>N.A.</a:t>
                      </a:r>
                      <a:endParaRPr>
                        <a:solidFill>
                          <a:srgbClr val="FFFF00"/>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a:solidFill>
                            <a:srgbClr val="FFFF00"/>
                          </a:solidFill>
                        </a:rPr>
                        <a:t>No. of pilots</a:t>
                      </a:r>
                      <a:endParaRPr>
                        <a:solidFill>
                          <a:srgbClr val="FFFF00"/>
                        </a:solidFill>
                      </a:endParaRPr>
                    </a:p>
                  </a:txBody>
                  <a:tcPr marL="91425" marR="91425" marT="91425" marB="91425"/>
                </a:tc>
                <a:tc gridSpan="2">
                  <a:txBody>
                    <a:bodyPr/>
                    <a:lstStyle/>
                    <a:p>
                      <a:pPr marL="0" lvl="0" indent="0" algn="ctr" rtl="0">
                        <a:spcBef>
                          <a:spcPts val="0"/>
                        </a:spcBef>
                        <a:spcAft>
                          <a:spcPts val="0"/>
                        </a:spcAft>
                        <a:buNone/>
                      </a:pPr>
                      <a:r>
                        <a:rPr lang="zh-TW">
                          <a:solidFill>
                            <a:srgbClr val="FFFF00"/>
                          </a:solidFill>
                        </a:rPr>
                        <a:t>350,000</a:t>
                      </a:r>
                      <a:endParaRPr>
                        <a:solidFill>
                          <a:srgbClr val="FFFF00"/>
                        </a:solidFill>
                      </a:endParaRPr>
                    </a:p>
                  </a:txBody>
                  <a:tcPr marL="91425" marR="91425" marT="91425" marB="91425"/>
                </a:tc>
                <a:tc hMerge="1">
                  <a:txBody>
                    <a:bodyPr/>
                    <a:lstStyle/>
                    <a:p>
                      <a:endParaRPr lang="en-US"/>
                    </a:p>
                  </a:txBody>
                  <a:tcPr/>
                </a:tc>
                <a:tc>
                  <a:txBody>
                    <a:bodyPr/>
                    <a:lstStyle/>
                    <a:p>
                      <a:pPr marL="0" lvl="0" indent="0" algn="ctr" rtl="0">
                        <a:spcBef>
                          <a:spcPts val="0"/>
                        </a:spcBef>
                        <a:spcAft>
                          <a:spcPts val="0"/>
                        </a:spcAft>
                        <a:buNone/>
                      </a:pPr>
                      <a:r>
                        <a:rPr lang="zh-TW">
                          <a:solidFill>
                            <a:srgbClr val="FFFF00"/>
                          </a:solidFill>
                        </a:rPr>
                        <a:t>N.A.</a:t>
                      </a:r>
                      <a:endParaRPr>
                        <a:solidFill>
                          <a:srgbClr val="FFFF00"/>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zh-TW" sz="1200">
                <a:solidFill>
                  <a:schemeClr val="dk1"/>
                </a:solidFill>
              </a:rPr>
              <a:t>Countless baby boomers, who are born after World </a:t>
            </a:r>
            <a:endParaRPr sz="1200">
              <a:solidFill>
                <a:schemeClr val="dk1"/>
              </a:solidFill>
            </a:endParaRPr>
          </a:p>
          <a:p>
            <a:pPr marL="0" lvl="0" indent="0" algn="just" rtl="0">
              <a:lnSpc>
                <a:spcPct val="100000"/>
              </a:lnSpc>
              <a:spcBef>
                <a:spcPts val="1600"/>
              </a:spcBef>
              <a:spcAft>
                <a:spcPts val="0"/>
              </a:spcAft>
              <a:buClr>
                <a:schemeClr val="dk1"/>
              </a:buClr>
              <a:buSzPts val="1100"/>
              <a:buFont typeface="Arial"/>
              <a:buNone/>
            </a:pPr>
            <a:r>
              <a:rPr lang="zh-TW" sz="1200">
                <a:solidFill>
                  <a:schemeClr val="dk1"/>
                </a:solidFill>
              </a:rPr>
              <a:t>War II generally ranging from 1946 to 1964, have</a:t>
            </a:r>
            <a:endParaRPr sz="1200">
              <a:solidFill>
                <a:schemeClr val="dk1"/>
              </a:solidFill>
            </a:endParaRPr>
          </a:p>
          <a:p>
            <a:pPr marL="0" lvl="0" indent="0" algn="just" rtl="0">
              <a:lnSpc>
                <a:spcPct val="100000"/>
              </a:lnSpc>
              <a:spcBef>
                <a:spcPts val="1600"/>
              </a:spcBef>
              <a:spcAft>
                <a:spcPts val="0"/>
              </a:spcAft>
              <a:buClr>
                <a:schemeClr val="dk1"/>
              </a:buClr>
              <a:buSzPts val="1100"/>
              <a:buFont typeface="Arial"/>
              <a:buNone/>
            </a:pPr>
            <a:r>
              <a:rPr lang="zh-TW" sz="1200">
                <a:solidFill>
                  <a:schemeClr val="dk1"/>
                </a:solidFill>
              </a:rPr>
              <a:t>reached their retirement age.</a:t>
            </a:r>
            <a:endParaRPr sz="1200">
              <a:solidFill>
                <a:schemeClr val="dk1"/>
              </a:solidFill>
            </a:endParaRPr>
          </a:p>
          <a:p>
            <a:pPr marL="0" lvl="0" indent="0" algn="just" rtl="0">
              <a:spcBef>
                <a:spcPts val="1600"/>
              </a:spcBef>
              <a:spcAft>
                <a:spcPts val="200"/>
              </a:spcAft>
              <a:buClr>
                <a:schemeClr val="dk1"/>
              </a:buClr>
              <a:buSzPts val="1100"/>
              <a:buFont typeface="Arial"/>
              <a:buNone/>
            </a:pPr>
            <a:endParaRPr sz="1400">
              <a:solidFill>
                <a:schemeClr val="dk1"/>
              </a:solidFill>
            </a:endParaRPr>
          </a:p>
        </p:txBody>
      </p:sp>
      <p:graphicFrame>
        <p:nvGraphicFramePr>
          <p:cNvPr id="81" name="Google Shape;81;p17"/>
          <p:cNvGraphicFramePr/>
          <p:nvPr/>
        </p:nvGraphicFramePr>
        <p:xfrm>
          <a:off x="465625" y="2293850"/>
          <a:ext cx="3508600" cy="1645890"/>
        </p:xfrm>
        <a:graphic>
          <a:graphicData uri="http://schemas.openxmlformats.org/drawingml/2006/table">
            <a:tbl>
              <a:tblPr>
                <a:noFill/>
                <a:tableStyleId>{4A1A0A64-0446-40B1-9002-68285F68EF5F}</a:tableStyleId>
              </a:tblPr>
              <a:tblGrid>
                <a:gridCol w="1982950">
                  <a:extLst>
                    <a:ext uri="{9D8B030D-6E8A-4147-A177-3AD203B41FA5}">
                      <a16:colId xmlns:a16="http://schemas.microsoft.com/office/drawing/2014/main" val="20000"/>
                    </a:ext>
                  </a:extLst>
                </a:gridCol>
                <a:gridCol w="1525650">
                  <a:extLst>
                    <a:ext uri="{9D8B030D-6E8A-4147-A177-3AD203B41FA5}">
                      <a16:colId xmlns:a16="http://schemas.microsoft.com/office/drawing/2014/main" val="20001"/>
                    </a:ext>
                  </a:extLst>
                </a:gridCol>
              </a:tblGrid>
              <a:tr h="381000">
                <a:tc>
                  <a:txBody>
                    <a:bodyPr/>
                    <a:lstStyle/>
                    <a:p>
                      <a:pPr marL="457200" lvl="0" indent="-304800" algn="just" rtl="0">
                        <a:spcBef>
                          <a:spcPts val="200"/>
                        </a:spcBef>
                        <a:spcAft>
                          <a:spcPts val="0"/>
                        </a:spcAft>
                        <a:buClr>
                          <a:schemeClr val="dk1"/>
                        </a:buClr>
                        <a:buSzPts val="1200"/>
                        <a:buChar char="●"/>
                      </a:pPr>
                      <a:r>
                        <a:rPr lang="zh-TW" sz="1200">
                          <a:solidFill>
                            <a:schemeClr val="dk1"/>
                          </a:solidFill>
                        </a:rPr>
                        <a:t>United States</a:t>
                      </a:r>
                      <a:endParaRPr sz="1200">
                        <a:solidFill>
                          <a:schemeClr val="dk1"/>
                        </a:solidFill>
                      </a:endParaRPr>
                    </a:p>
                    <a:p>
                      <a:pPr marL="457200" lvl="0" indent="-304800" algn="just" rtl="0">
                        <a:spcBef>
                          <a:spcPts val="0"/>
                        </a:spcBef>
                        <a:spcAft>
                          <a:spcPts val="0"/>
                        </a:spcAft>
                        <a:buClr>
                          <a:schemeClr val="dk1"/>
                        </a:buClr>
                        <a:buSzPts val="1200"/>
                        <a:buChar char="●"/>
                      </a:pPr>
                      <a:r>
                        <a:rPr lang="zh-TW" sz="1200">
                          <a:solidFill>
                            <a:schemeClr val="dk1"/>
                          </a:solidFill>
                        </a:rPr>
                        <a:t>United Kingdom</a:t>
                      </a:r>
                      <a:endParaRPr sz="1200">
                        <a:solidFill>
                          <a:schemeClr val="dk1"/>
                        </a:solidFill>
                      </a:endParaRPr>
                    </a:p>
                    <a:p>
                      <a:pPr marL="457200" lvl="0" indent="-304800" algn="l" rtl="0">
                        <a:spcBef>
                          <a:spcPts val="0"/>
                        </a:spcBef>
                        <a:spcAft>
                          <a:spcPts val="0"/>
                        </a:spcAft>
                        <a:buClr>
                          <a:srgbClr val="222222"/>
                        </a:buClr>
                        <a:buSzPts val="1200"/>
                        <a:buChar char="●"/>
                      </a:pPr>
                      <a:r>
                        <a:rPr lang="zh-TW" sz="1200">
                          <a:solidFill>
                            <a:srgbClr val="222222"/>
                          </a:solidFill>
                        </a:rPr>
                        <a:t>Germany</a:t>
                      </a:r>
                      <a:endParaRPr sz="1200">
                        <a:solidFill>
                          <a:srgbClr val="222222"/>
                        </a:solidFill>
                      </a:endParaRPr>
                    </a:p>
                    <a:p>
                      <a:pPr marL="457200" lvl="0" indent="-304800" algn="l" rtl="0">
                        <a:spcBef>
                          <a:spcPts val="0"/>
                        </a:spcBef>
                        <a:spcAft>
                          <a:spcPts val="0"/>
                        </a:spcAft>
                        <a:buClr>
                          <a:srgbClr val="222222"/>
                        </a:buClr>
                        <a:buSzPts val="1200"/>
                        <a:buChar char="●"/>
                      </a:pPr>
                      <a:r>
                        <a:rPr lang="zh-TW" sz="1200">
                          <a:solidFill>
                            <a:srgbClr val="222222"/>
                          </a:solidFill>
                        </a:rPr>
                        <a:t>Japan</a:t>
                      </a:r>
                      <a:endParaRPr sz="1200">
                        <a:solidFill>
                          <a:srgbClr val="222222"/>
                        </a:solidFill>
                      </a:endParaRPr>
                    </a:p>
                    <a:p>
                      <a:pPr marL="457200" lvl="0" indent="-304800" algn="just" rtl="0">
                        <a:spcBef>
                          <a:spcPts val="0"/>
                        </a:spcBef>
                        <a:spcAft>
                          <a:spcPts val="0"/>
                        </a:spcAft>
                        <a:buClr>
                          <a:schemeClr val="dk1"/>
                        </a:buClr>
                        <a:buSzPts val="1200"/>
                        <a:buChar char="●"/>
                      </a:pPr>
                      <a:r>
                        <a:rPr lang="zh-TW" sz="1200">
                          <a:solidFill>
                            <a:schemeClr val="dk1"/>
                          </a:solidFill>
                        </a:rPr>
                        <a:t>Canada</a:t>
                      </a:r>
                      <a:endParaRPr sz="1200">
                        <a:solidFill>
                          <a:schemeClr val="dk1"/>
                        </a:solidFill>
                      </a:endParaRPr>
                    </a:p>
                    <a:p>
                      <a:pPr marL="457200" lvl="0" indent="-304800" algn="just" rtl="0">
                        <a:spcBef>
                          <a:spcPts val="0"/>
                        </a:spcBef>
                        <a:spcAft>
                          <a:spcPts val="0"/>
                        </a:spcAft>
                        <a:buClr>
                          <a:schemeClr val="dk1"/>
                        </a:buClr>
                        <a:buSzPts val="1200"/>
                        <a:buChar char="●"/>
                      </a:pPr>
                      <a:r>
                        <a:rPr lang="zh-TW" sz="1200">
                          <a:solidFill>
                            <a:schemeClr val="dk1"/>
                          </a:solidFill>
                        </a:rPr>
                        <a:t>Australia</a:t>
                      </a:r>
                      <a:endParaRPr sz="1200">
                        <a:solidFill>
                          <a:schemeClr val="dk1"/>
                        </a:solidFill>
                      </a:endParaRPr>
                    </a:p>
                    <a:p>
                      <a:pPr marL="457200" lvl="0" indent="-304800" algn="l" rtl="0">
                        <a:spcBef>
                          <a:spcPts val="0"/>
                        </a:spcBef>
                        <a:spcAft>
                          <a:spcPts val="0"/>
                        </a:spcAft>
                        <a:buClr>
                          <a:srgbClr val="222222"/>
                        </a:buClr>
                        <a:buSzPts val="1200"/>
                        <a:buChar char="●"/>
                      </a:pPr>
                      <a:r>
                        <a:rPr lang="zh-TW" sz="1200">
                          <a:solidFill>
                            <a:srgbClr val="222222"/>
                          </a:solidFill>
                        </a:rPr>
                        <a:t>France</a:t>
                      </a:r>
                      <a:endParaRPr sz="1200">
                        <a:solidFill>
                          <a:srgbClr val="222222"/>
                        </a:solidFill>
                      </a:endParaRPr>
                    </a:p>
                    <a:p>
                      <a:pPr marL="457200" lvl="0" indent="-304800" algn="l" rtl="0">
                        <a:spcBef>
                          <a:spcPts val="0"/>
                        </a:spcBef>
                        <a:spcAft>
                          <a:spcPts val="0"/>
                        </a:spcAft>
                        <a:buClr>
                          <a:srgbClr val="222222"/>
                        </a:buClr>
                        <a:buSzPts val="1200"/>
                        <a:buChar char="●"/>
                      </a:pPr>
                      <a:r>
                        <a:rPr lang="zh-TW" sz="1200">
                          <a:solidFill>
                            <a:srgbClr val="222222"/>
                          </a:solidFill>
                        </a:rPr>
                        <a:t>Finland</a:t>
                      </a:r>
                      <a:endParaRPr/>
                    </a:p>
                  </a:txBody>
                  <a:tcPr marL="91425" marR="91425" marT="91425" marB="91425"/>
                </a:tc>
                <a:tc>
                  <a:txBody>
                    <a:bodyPr/>
                    <a:lstStyle/>
                    <a:p>
                      <a:pPr marL="457200" lvl="0" indent="-304800" algn="l" rtl="0">
                        <a:spcBef>
                          <a:spcPts val="400"/>
                        </a:spcBef>
                        <a:spcAft>
                          <a:spcPts val="0"/>
                        </a:spcAft>
                        <a:buClr>
                          <a:srgbClr val="222222"/>
                        </a:buClr>
                        <a:buSzPts val="1200"/>
                        <a:buChar char="●"/>
                      </a:pPr>
                      <a:r>
                        <a:rPr lang="zh-TW" sz="1200">
                          <a:solidFill>
                            <a:srgbClr val="222222"/>
                          </a:solidFill>
                        </a:rPr>
                        <a:t>Sweden</a:t>
                      </a:r>
                      <a:endParaRPr sz="1200">
                        <a:solidFill>
                          <a:srgbClr val="222222"/>
                        </a:solidFill>
                      </a:endParaRPr>
                    </a:p>
                    <a:p>
                      <a:pPr marL="457200" lvl="0" indent="-304800" algn="l" rtl="0">
                        <a:spcBef>
                          <a:spcPts val="0"/>
                        </a:spcBef>
                        <a:spcAft>
                          <a:spcPts val="0"/>
                        </a:spcAft>
                        <a:buClr>
                          <a:srgbClr val="222222"/>
                        </a:buClr>
                        <a:buSzPts val="1200"/>
                        <a:buChar char="●"/>
                      </a:pPr>
                      <a:r>
                        <a:rPr lang="zh-TW" sz="1200">
                          <a:solidFill>
                            <a:srgbClr val="222222"/>
                          </a:solidFill>
                        </a:rPr>
                        <a:t>Denmark</a:t>
                      </a:r>
                      <a:endParaRPr sz="1200">
                        <a:solidFill>
                          <a:srgbClr val="222222"/>
                        </a:solidFill>
                      </a:endParaRPr>
                    </a:p>
                    <a:p>
                      <a:pPr marL="457200" lvl="0" indent="-304800" algn="l" rtl="0">
                        <a:spcBef>
                          <a:spcPts val="0"/>
                        </a:spcBef>
                        <a:spcAft>
                          <a:spcPts val="0"/>
                        </a:spcAft>
                        <a:buClr>
                          <a:srgbClr val="222222"/>
                        </a:buClr>
                        <a:buSzPts val="1200"/>
                        <a:buChar char="●"/>
                      </a:pPr>
                      <a:r>
                        <a:rPr lang="zh-TW" sz="1200">
                          <a:solidFill>
                            <a:srgbClr val="222222"/>
                          </a:solidFill>
                        </a:rPr>
                        <a:t>Netherlands</a:t>
                      </a:r>
                      <a:endParaRPr sz="1200">
                        <a:solidFill>
                          <a:srgbClr val="222222"/>
                        </a:solidFill>
                      </a:endParaRPr>
                    </a:p>
                    <a:p>
                      <a:pPr marL="457200" lvl="0" indent="-304800" algn="l" rtl="0">
                        <a:spcBef>
                          <a:spcPts val="0"/>
                        </a:spcBef>
                        <a:spcAft>
                          <a:spcPts val="0"/>
                        </a:spcAft>
                        <a:buClr>
                          <a:srgbClr val="222222"/>
                        </a:buClr>
                        <a:buSzPts val="1200"/>
                        <a:buChar char="●"/>
                      </a:pPr>
                      <a:r>
                        <a:rPr lang="zh-TW" sz="1200">
                          <a:solidFill>
                            <a:srgbClr val="222222"/>
                          </a:solidFill>
                        </a:rPr>
                        <a:t>Ireland</a:t>
                      </a:r>
                      <a:endParaRPr sz="1200">
                        <a:solidFill>
                          <a:srgbClr val="222222"/>
                        </a:solidFill>
                      </a:endParaRPr>
                    </a:p>
                    <a:p>
                      <a:pPr marL="457200" lvl="0" indent="-304800" algn="l" rtl="0">
                        <a:spcBef>
                          <a:spcPts val="0"/>
                        </a:spcBef>
                        <a:spcAft>
                          <a:spcPts val="0"/>
                        </a:spcAft>
                        <a:buClr>
                          <a:srgbClr val="222222"/>
                        </a:buClr>
                        <a:buSzPts val="1200"/>
                        <a:buChar char="●"/>
                      </a:pPr>
                      <a:r>
                        <a:rPr lang="zh-TW" sz="1200">
                          <a:solidFill>
                            <a:srgbClr val="222222"/>
                          </a:solidFill>
                        </a:rPr>
                        <a:t>Hungary</a:t>
                      </a:r>
                      <a:endParaRPr sz="1050">
                        <a:solidFill>
                          <a:srgbClr val="222222"/>
                        </a:solidFill>
                      </a:endParaRPr>
                    </a:p>
                    <a:p>
                      <a:pPr marL="457200" lvl="0" indent="-295275" algn="l" rtl="0">
                        <a:lnSpc>
                          <a:spcPct val="115000"/>
                        </a:lnSpc>
                        <a:spcBef>
                          <a:spcPts val="0"/>
                        </a:spcBef>
                        <a:spcAft>
                          <a:spcPts val="0"/>
                        </a:spcAft>
                        <a:buClr>
                          <a:srgbClr val="222222"/>
                        </a:buClr>
                        <a:buSzPts val="1050"/>
                        <a:buChar char="●"/>
                      </a:pPr>
                      <a:r>
                        <a:rPr lang="zh-TW" sz="1050">
                          <a:solidFill>
                            <a:srgbClr val="222222"/>
                          </a:solidFill>
                        </a:rPr>
                        <a:t>Iceland</a:t>
                      </a:r>
                      <a:endParaRPr sz="1050">
                        <a:solidFill>
                          <a:srgbClr val="222222"/>
                        </a:solidFill>
                      </a:endParaRPr>
                    </a:p>
                    <a:p>
                      <a:pPr marL="457200" lvl="0" indent="-295275" algn="l" rtl="0">
                        <a:lnSpc>
                          <a:spcPct val="115000"/>
                        </a:lnSpc>
                        <a:spcBef>
                          <a:spcPts val="0"/>
                        </a:spcBef>
                        <a:spcAft>
                          <a:spcPts val="0"/>
                        </a:spcAft>
                        <a:buClr>
                          <a:srgbClr val="222222"/>
                        </a:buClr>
                        <a:buSzPts val="1050"/>
                        <a:buChar char="●"/>
                      </a:pPr>
                      <a:r>
                        <a:rPr lang="zh-TW" sz="1050">
                          <a:solidFill>
                            <a:srgbClr val="222222"/>
                          </a:solidFill>
                        </a:rPr>
                        <a:t>New Zealand</a:t>
                      </a:r>
                      <a:endParaRPr/>
                    </a:p>
                  </a:txBody>
                  <a:tcPr marL="91425" marR="91425" marT="91425" marB="91425"/>
                </a:tc>
                <a:extLst>
                  <a:ext uri="{0D108BD9-81ED-4DB2-BD59-A6C34878D82A}">
                    <a16:rowId xmlns:a16="http://schemas.microsoft.com/office/drawing/2014/main" val="10000"/>
                  </a:ext>
                </a:extLst>
              </a:tr>
            </a:tbl>
          </a:graphicData>
        </a:graphic>
      </p:graphicFrame>
      <p:pic>
        <p:nvPicPr>
          <p:cNvPr id="82" name="Google Shape;82;p17"/>
          <p:cNvPicPr preferRelativeResize="0"/>
          <p:nvPr/>
        </p:nvPicPr>
        <p:blipFill>
          <a:blip r:embed="rId3">
            <a:alphaModFix/>
          </a:blip>
          <a:stretch>
            <a:fillRect/>
          </a:stretch>
        </p:blipFill>
        <p:spPr>
          <a:xfrm>
            <a:off x="4126575" y="865325"/>
            <a:ext cx="5017417" cy="4278175"/>
          </a:xfrm>
          <a:prstGeom prst="rect">
            <a:avLst/>
          </a:prstGeom>
          <a:noFill/>
          <a:ln>
            <a:noFill/>
          </a:ln>
        </p:spPr>
      </p:pic>
      <p:sp>
        <p:nvSpPr>
          <p:cNvPr id="83" name="Google Shape;83;p1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000" b="1"/>
              <a:t>Low Supply of Aviation Professionals</a:t>
            </a:r>
            <a:endParaRPr sz="3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0" name="Google Shape;90;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Resource Problem</a:t>
            </a:r>
            <a:endParaRPr/>
          </a:p>
        </p:txBody>
      </p:sp>
      <p:sp>
        <p:nvSpPr>
          <p:cNvPr id="96" name="Google Shape;96;p19"/>
          <p:cNvSpPr txBox="1">
            <a:spLocks noGrp="1"/>
          </p:cNvSpPr>
          <p:nvPr>
            <p:ph type="body" idx="1"/>
          </p:nvPr>
        </p:nvSpPr>
        <p:spPr>
          <a:xfrm>
            <a:off x="311700" y="1152475"/>
            <a:ext cx="8520600" cy="3603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TW" sz="1400">
                <a:solidFill>
                  <a:srgbClr val="000000"/>
                </a:solidFill>
              </a:rPr>
              <a:t>However, from what I have found in my research, there is a resource problem, which is related to maintenance personnel practical training, since even though training with a real aircraft is costly, trainers cannot achieve the huge efficiency in training trainees through this way. </a:t>
            </a:r>
            <a:endParaRPr sz="1400">
              <a:solidFill>
                <a:srgbClr val="000000"/>
              </a:solidFill>
            </a:endParaRPr>
          </a:p>
          <a:p>
            <a:pPr marL="0" lvl="0" indent="0" algn="just" rtl="0">
              <a:spcBef>
                <a:spcPts val="0"/>
              </a:spcBef>
              <a:spcAft>
                <a:spcPts val="0"/>
              </a:spcAft>
              <a:buNone/>
            </a:pPr>
            <a:endParaRPr sz="1400">
              <a:solidFill>
                <a:srgbClr val="000000"/>
              </a:solidFill>
            </a:endParaRPr>
          </a:p>
          <a:p>
            <a:pPr marL="0" lvl="0" indent="0" algn="just" rtl="0">
              <a:spcBef>
                <a:spcPts val="0"/>
              </a:spcBef>
              <a:spcAft>
                <a:spcPts val="0"/>
              </a:spcAft>
              <a:buNone/>
            </a:pPr>
            <a:r>
              <a:rPr lang="zh-TW" sz="1400" u="sng">
                <a:solidFill>
                  <a:srgbClr val="000000"/>
                </a:solidFill>
              </a:rPr>
              <a:t>High cost :</a:t>
            </a:r>
            <a:endParaRPr sz="1400" b="1" u="sng">
              <a:solidFill>
                <a:srgbClr val="222222"/>
              </a:solidFill>
            </a:endParaRPr>
          </a:p>
          <a:p>
            <a:pPr marL="0" lvl="0" indent="0" algn="l" rtl="0">
              <a:spcBef>
                <a:spcPts val="0"/>
              </a:spcBef>
              <a:spcAft>
                <a:spcPts val="0"/>
              </a:spcAft>
              <a:buNone/>
            </a:pPr>
            <a:endParaRPr sz="1400" b="1" u="sng">
              <a:solidFill>
                <a:srgbClr val="222222"/>
              </a:solidFill>
            </a:endParaRPr>
          </a:p>
          <a:p>
            <a:pPr marL="0" lvl="0" indent="0" algn="l" rtl="0">
              <a:spcBef>
                <a:spcPts val="0"/>
              </a:spcBef>
              <a:spcAft>
                <a:spcPts val="0"/>
              </a:spcAft>
              <a:buNone/>
            </a:pPr>
            <a:r>
              <a:rPr lang="zh-TW" sz="1400">
                <a:solidFill>
                  <a:srgbClr val="222222"/>
                </a:solidFill>
              </a:rPr>
              <a:t>(i)  Administrative work, e.g. look for time slots that suit both parties</a:t>
            </a:r>
            <a:endParaRPr sz="1400">
              <a:solidFill>
                <a:srgbClr val="222222"/>
              </a:solidFill>
            </a:endParaRPr>
          </a:p>
          <a:p>
            <a:pPr marL="0" lvl="0" indent="0" algn="l" rtl="0">
              <a:spcBef>
                <a:spcPts val="0"/>
              </a:spcBef>
              <a:spcAft>
                <a:spcPts val="0"/>
              </a:spcAft>
              <a:buNone/>
            </a:pPr>
            <a:r>
              <a:rPr lang="zh-TW" sz="1400">
                <a:solidFill>
                  <a:srgbClr val="222222"/>
                </a:solidFill>
              </a:rPr>
              <a:t>(ii) More manpower needed</a:t>
            </a:r>
            <a:endParaRPr sz="1400">
              <a:solidFill>
                <a:srgbClr val="222222"/>
              </a:solidFill>
            </a:endParaRPr>
          </a:p>
          <a:p>
            <a:pPr marL="0" lvl="0" indent="0" algn="l" rtl="0">
              <a:spcBef>
                <a:spcPts val="0"/>
              </a:spcBef>
              <a:spcAft>
                <a:spcPts val="0"/>
              </a:spcAft>
              <a:buNone/>
            </a:pPr>
            <a:r>
              <a:rPr lang="zh-TW" sz="1400">
                <a:solidFill>
                  <a:srgbClr val="222222"/>
                </a:solidFill>
              </a:rPr>
              <a:t>     Personnel needed to watch out for ground clearance and safety of aircraft/ people around</a:t>
            </a:r>
            <a:endParaRPr sz="1400">
              <a:solidFill>
                <a:srgbClr val="222222"/>
              </a:solidFill>
            </a:endParaRPr>
          </a:p>
          <a:p>
            <a:pPr marL="0" lvl="0" indent="0" algn="l" rtl="0">
              <a:spcBef>
                <a:spcPts val="0"/>
              </a:spcBef>
              <a:spcAft>
                <a:spcPts val="0"/>
              </a:spcAft>
              <a:buNone/>
            </a:pPr>
            <a:r>
              <a:rPr lang="zh-TW" sz="1400">
                <a:solidFill>
                  <a:srgbClr val="222222"/>
                </a:solidFill>
              </a:rPr>
              <a:t>(iii) Renting cost</a:t>
            </a:r>
            <a:endParaRPr sz="1400">
              <a:solidFill>
                <a:srgbClr val="222222"/>
              </a:solidFill>
            </a:endParaRPr>
          </a:p>
          <a:p>
            <a:pPr marL="0" lvl="0" indent="0" algn="l" rtl="0">
              <a:spcBef>
                <a:spcPts val="0"/>
              </a:spcBef>
              <a:spcAft>
                <a:spcPts val="0"/>
              </a:spcAft>
              <a:buNone/>
            </a:pPr>
            <a:r>
              <a:rPr lang="zh-TW" sz="1400">
                <a:solidFill>
                  <a:srgbClr val="222222"/>
                </a:solidFill>
              </a:rPr>
              <a:t>      Aircraft renting, cleaning</a:t>
            </a:r>
            <a:endParaRPr sz="1400">
              <a:solidFill>
                <a:srgbClr val="222222"/>
              </a:solidFill>
            </a:endParaRPr>
          </a:p>
          <a:p>
            <a:pPr marL="0" lvl="0" indent="0" algn="l" rtl="0">
              <a:spcBef>
                <a:spcPts val="0"/>
              </a:spcBef>
              <a:spcAft>
                <a:spcPts val="0"/>
              </a:spcAft>
              <a:buNone/>
            </a:pPr>
            <a:r>
              <a:rPr lang="zh-TW" sz="1400">
                <a:solidFill>
                  <a:srgbClr val="222222"/>
                </a:solidFill>
              </a:rPr>
              <a:t>(iv) Miscellaneous</a:t>
            </a:r>
            <a:endParaRPr sz="1400">
              <a:solidFill>
                <a:srgbClr val="222222"/>
              </a:solidFill>
            </a:endParaRPr>
          </a:p>
          <a:p>
            <a:pPr marL="0" lvl="0" indent="0" algn="l" rtl="0">
              <a:spcBef>
                <a:spcPts val="0"/>
              </a:spcBef>
              <a:spcAft>
                <a:spcPts val="0"/>
              </a:spcAft>
              <a:buNone/>
            </a:pPr>
            <a:r>
              <a:rPr lang="zh-TW" sz="1400">
                <a:solidFill>
                  <a:srgbClr val="222222"/>
                </a:solidFill>
              </a:rPr>
              <a:t>      Aircraft parking space, aircraft towing</a:t>
            </a:r>
            <a:endParaRPr sz="1400">
              <a:solidFill>
                <a:srgbClr val="000000"/>
              </a:solidFill>
            </a:endParaRPr>
          </a:p>
          <a:p>
            <a:pPr marL="0" lvl="0" indent="0" algn="just" rtl="0">
              <a:spcBef>
                <a:spcPts val="0"/>
              </a:spcBef>
              <a:spcAft>
                <a:spcPts val="0"/>
              </a:spcAft>
              <a:buNone/>
            </a:pPr>
            <a:endParaRPr sz="1400">
              <a:solidFill>
                <a:srgbClr val="000000"/>
              </a:solidFill>
              <a:highlight>
                <a:srgbClr val="FFFFFF"/>
              </a:highlight>
            </a:endParaRPr>
          </a:p>
          <a:p>
            <a:pPr marL="0" lvl="0" indent="0" algn="l" rtl="0">
              <a:spcBef>
                <a:spcPts val="0"/>
              </a:spcBef>
              <a:spcAft>
                <a:spcPts val="0"/>
              </a:spcAft>
              <a:buNone/>
            </a:pP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rgbClr val="000000"/>
              </a:solidFill>
            </a:endParaRPr>
          </a:p>
          <a:p>
            <a:pPr marL="0" lvl="0" indent="0" algn="l" rtl="0">
              <a:spcBef>
                <a:spcPts val="0"/>
              </a:spcBef>
              <a:spcAft>
                <a:spcPts val="1600"/>
              </a:spcAft>
              <a:buNone/>
            </a:pP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TW" sz="1400" u="sng">
                <a:solidFill>
                  <a:srgbClr val="000000"/>
                </a:solidFill>
              </a:rPr>
              <a:t>Inherent disadvantages :</a:t>
            </a:r>
            <a:endParaRPr sz="1400" u="sng">
              <a:solidFill>
                <a:srgbClr val="000000"/>
              </a:solidFill>
            </a:endParaRPr>
          </a:p>
          <a:p>
            <a:pPr marL="0" lvl="0" indent="0" algn="just" rtl="0">
              <a:spcBef>
                <a:spcPts val="0"/>
              </a:spcBef>
              <a:spcAft>
                <a:spcPts val="0"/>
              </a:spcAft>
              <a:buNone/>
            </a:pPr>
            <a:endParaRPr sz="1400" u="sng">
              <a:solidFill>
                <a:srgbClr val="000000"/>
              </a:solidFill>
            </a:endParaRPr>
          </a:p>
          <a:p>
            <a:pPr marL="0" lvl="0" indent="0" algn="just" rtl="0">
              <a:spcBef>
                <a:spcPts val="0"/>
              </a:spcBef>
              <a:spcAft>
                <a:spcPts val="0"/>
              </a:spcAft>
              <a:buNone/>
            </a:pPr>
            <a:r>
              <a:rPr lang="zh-TW" sz="1400">
                <a:solidFill>
                  <a:srgbClr val="000000"/>
                </a:solidFill>
              </a:rPr>
              <a:t>(i) space limitation, (it is definitely time-wasting as trainees must take turns to go inside for the training )</a:t>
            </a:r>
            <a:endParaRPr sz="1400">
              <a:solidFill>
                <a:srgbClr val="000000"/>
              </a:solidFill>
            </a:endParaRPr>
          </a:p>
          <a:p>
            <a:pPr marL="0" lvl="0" indent="0" algn="just" rtl="0">
              <a:spcBef>
                <a:spcPts val="0"/>
              </a:spcBef>
              <a:spcAft>
                <a:spcPts val="0"/>
              </a:spcAft>
              <a:buNone/>
            </a:pPr>
            <a:r>
              <a:rPr lang="zh-TW" sz="1400">
                <a:solidFill>
                  <a:srgbClr val="000000"/>
                </a:solidFill>
              </a:rPr>
              <a:t>(ii) limited types of aircraft (they cannot solely maintain uncommon type of aircraft )</a:t>
            </a:r>
            <a:endParaRPr sz="1400">
              <a:solidFill>
                <a:srgbClr val="000000"/>
              </a:solidFill>
            </a:endParaRPr>
          </a:p>
          <a:p>
            <a:pPr marL="0" lvl="0" indent="0" algn="just" rtl="0">
              <a:spcBef>
                <a:spcPts val="0"/>
              </a:spcBef>
              <a:spcAft>
                <a:spcPts val="0"/>
              </a:spcAft>
              <a:buNone/>
            </a:pPr>
            <a:r>
              <a:rPr lang="zh-TW" sz="1400">
                <a:solidFill>
                  <a:srgbClr val="000000"/>
                </a:solidFill>
              </a:rPr>
              <a:t>(iii) a few experienced trainers and training scenarios provided for the training (implement specialized maintenance without any help from others during working hours, such as in a maintenance or pre-flight situation, since training with a real aircraft cannot simulate all the issues by considering the time cost and abilities. )</a:t>
            </a:r>
            <a:endParaRPr sz="1400">
              <a:solidFill>
                <a:srgbClr val="000000"/>
              </a:solidFill>
            </a:endParaRPr>
          </a:p>
          <a:p>
            <a:pPr marL="0" lvl="0" indent="0" algn="just" rtl="0">
              <a:spcBef>
                <a:spcPts val="0"/>
              </a:spcBef>
              <a:spcAft>
                <a:spcPts val="0"/>
              </a:spcAft>
              <a:buNone/>
            </a:pPr>
            <a:endParaRPr sz="1400">
              <a:solidFill>
                <a:srgbClr val="000000"/>
              </a:solidFill>
            </a:endParaRPr>
          </a:p>
          <a:p>
            <a:pPr marL="0" lvl="0" indent="0" algn="just" rtl="0">
              <a:spcBef>
                <a:spcPts val="0"/>
              </a:spcBef>
              <a:spcAft>
                <a:spcPts val="0"/>
              </a:spcAft>
              <a:buNone/>
            </a:pPr>
            <a:r>
              <a:rPr lang="zh-TW" sz="1400">
                <a:solidFill>
                  <a:srgbClr val="000000"/>
                </a:solidFill>
              </a:rPr>
              <a:t>(iv) some of the maintenance operations may be too dangerous to train. </a:t>
            </a:r>
            <a:endParaRPr sz="1400">
              <a:solidFill>
                <a:srgbClr val="000000"/>
              </a:solidFill>
            </a:endParaRPr>
          </a:p>
          <a:p>
            <a:pPr marL="0" lvl="0" indent="0" algn="just" rtl="0">
              <a:spcBef>
                <a:spcPts val="0"/>
              </a:spcBef>
              <a:spcAft>
                <a:spcPts val="0"/>
              </a:spcAft>
              <a:buClr>
                <a:schemeClr val="dk1"/>
              </a:buClr>
              <a:buSzPts val="1100"/>
              <a:buFont typeface="Arial"/>
              <a:buNone/>
            </a:pPr>
            <a:r>
              <a:rPr lang="zh-TW" sz="1400">
                <a:solidFill>
                  <a:srgbClr val="000000"/>
                </a:solidFill>
              </a:rPr>
              <a:t>(v) procedure errors in practical training may also produce costly components or parts damage.</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Objective</a:t>
            </a:r>
            <a:endParaRPr/>
          </a:p>
        </p:txBody>
      </p:sp>
      <p:sp>
        <p:nvSpPr>
          <p:cNvPr id="108" name="Google Shape;108;p21"/>
          <p:cNvSpPr txBox="1">
            <a:spLocks noGrp="1"/>
          </p:cNvSpPr>
          <p:nvPr>
            <p:ph type="body" idx="1"/>
          </p:nvPr>
        </p:nvSpPr>
        <p:spPr>
          <a:xfrm>
            <a:off x="311700" y="1152475"/>
            <a:ext cx="8520600" cy="36540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zh-TW" sz="1400">
                <a:solidFill>
                  <a:srgbClr val="000000"/>
                </a:solidFill>
              </a:rPr>
              <a:t>Design </a:t>
            </a:r>
            <a:r>
              <a:rPr lang="zh-TW" sz="1400">
                <a:solidFill>
                  <a:schemeClr val="dk1"/>
                </a:solidFill>
              </a:rPr>
              <a:t>maintenance simulation software :</a:t>
            </a:r>
            <a:endParaRPr sz="1400">
              <a:solidFill>
                <a:schemeClr val="dk1"/>
              </a:solidFill>
            </a:endParaRPr>
          </a:p>
          <a:p>
            <a:pPr marL="457200" lvl="0" indent="-317500" algn="just" rtl="0">
              <a:lnSpc>
                <a:spcPct val="200000"/>
              </a:lnSpc>
              <a:spcBef>
                <a:spcPts val="0"/>
              </a:spcBef>
              <a:spcAft>
                <a:spcPts val="0"/>
              </a:spcAft>
              <a:buClr>
                <a:schemeClr val="dk1"/>
              </a:buClr>
              <a:buSzPts val="1400"/>
              <a:buAutoNum type="arabicPeriod"/>
            </a:pPr>
            <a:r>
              <a:rPr lang="zh-TW" sz="1400">
                <a:solidFill>
                  <a:schemeClr val="dk1"/>
                </a:solidFill>
              </a:rPr>
              <a:t>to help maintenance training organizations save more resources</a:t>
            </a:r>
            <a:endParaRPr sz="1400">
              <a:solidFill>
                <a:schemeClr val="dk1"/>
              </a:solidFill>
            </a:endParaRPr>
          </a:p>
          <a:p>
            <a:pPr marL="457200" lvl="0" indent="-317500" algn="just" rtl="0">
              <a:lnSpc>
                <a:spcPct val="200000"/>
              </a:lnSpc>
              <a:spcBef>
                <a:spcPts val="0"/>
              </a:spcBef>
              <a:spcAft>
                <a:spcPts val="0"/>
              </a:spcAft>
              <a:buClr>
                <a:schemeClr val="dk1"/>
              </a:buClr>
              <a:buSzPts val="1400"/>
              <a:buAutoNum type="arabicPeriod"/>
            </a:pPr>
            <a:r>
              <a:rPr lang="zh-TW" sz="1400">
                <a:solidFill>
                  <a:schemeClr val="dk1"/>
                </a:solidFill>
              </a:rPr>
              <a:t>to achieve higher efficiency in training trainees</a:t>
            </a:r>
            <a:endParaRPr sz="1400">
              <a:solidFill>
                <a:schemeClr val="dk1"/>
              </a:solidFill>
            </a:endParaRPr>
          </a:p>
          <a:p>
            <a:pPr marL="457200" lvl="0" indent="-317500" algn="just" rtl="0">
              <a:lnSpc>
                <a:spcPct val="200000"/>
              </a:lnSpc>
              <a:spcBef>
                <a:spcPts val="0"/>
              </a:spcBef>
              <a:spcAft>
                <a:spcPts val="0"/>
              </a:spcAft>
              <a:buClr>
                <a:schemeClr val="dk1"/>
              </a:buClr>
              <a:buSzPts val="1400"/>
              <a:buAutoNum type="arabicPeriod"/>
            </a:pPr>
            <a:r>
              <a:rPr lang="zh-TW" sz="1400">
                <a:solidFill>
                  <a:schemeClr val="dk1"/>
                </a:solidFill>
              </a:rPr>
              <a:t>to support the rapid development of aviation industry</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200"/>
              </a:spcBef>
              <a:spcAft>
                <a:spcPts val="200"/>
              </a:spcAft>
              <a:buClr>
                <a:schemeClr val="dk1"/>
              </a:buClr>
              <a:buSzPts val="1100"/>
              <a:buFont typeface="Arial"/>
              <a:buNone/>
            </a:pPr>
            <a:r>
              <a:rPr lang="zh-TW" sz="3000" b="1"/>
              <a:t>Design Consideration</a:t>
            </a:r>
            <a:endParaRPr/>
          </a:p>
        </p:txBody>
      </p:sp>
      <p:sp>
        <p:nvSpPr>
          <p:cNvPr id="114" name="Google Shape;114;p22"/>
          <p:cNvSpPr txBox="1">
            <a:spLocks noGrp="1"/>
          </p:cNvSpPr>
          <p:nvPr>
            <p:ph type="body" idx="1"/>
          </p:nvPr>
        </p:nvSpPr>
        <p:spPr>
          <a:xfrm>
            <a:off x="311700" y="1152475"/>
            <a:ext cx="8520600" cy="36039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zh-TW" sz="1400">
                <a:solidFill>
                  <a:schemeClr val="dk1"/>
                </a:solidFill>
              </a:rPr>
              <a:t>Factors :</a:t>
            </a:r>
            <a:endParaRPr sz="1400">
              <a:solidFill>
                <a:schemeClr val="dk1"/>
              </a:solidFill>
            </a:endParaRPr>
          </a:p>
          <a:p>
            <a:pPr marL="457200" lvl="0" indent="-317500" algn="just" rtl="0">
              <a:lnSpc>
                <a:spcPct val="200000"/>
              </a:lnSpc>
              <a:spcBef>
                <a:spcPts val="0"/>
              </a:spcBef>
              <a:spcAft>
                <a:spcPts val="0"/>
              </a:spcAft>
              <a:buClr>
                <a:schemeClr val="dk1"/>
              </a:buClr>
              <a:buSzPts val="1400"/>
              <a:buChar char="●"/>
            </a:pPr>
            <a:r>
              <a:rPr lang="zh-TW" sz="1400">
                <a:solidFill>
                  <a:schemeClr val="dk1"/>
                </a:solidFill>
              </a:rPr>
              <a:t>Aileron damping test is one of the compulsory items in type course which is </a:t>
            </a:r>
            <a:r>
              <a:rPr lang="zh-TW" sz="1400">
                <a:solidFill>
                  <a:schemeClr val="dk1"/>
                </a:solidFill>
                <a:highlight>
                  <a:srgbClr val="FFFFFF"/>
                </a:highlight>
              </a:rPr>
              <a:t>specific course that engineers need to attend in order to certify and release that type of aircraft.</a:t>
            </a:r>
            <a:endParaRPr sz="1400">
              <a:solidFill>
                <a:schemeClr val="dk1"/>
              </a:solidFill>
              <a:highlight>
                <a:srgbClr val="FFFFFF"/>
              </a:highlight>
            </a:endParaRPr>
          </a:p>
          <a:p>
            <a:pPr marL="457200" lvl="0" indent="-317500" algn="just" rtl="0">
              <a:lnSpc>
                <a:spcPct val="200000"/>
              </a:lnSpc>
              <a:spcBef>
                <a:spcPts val="0"/>
              </a:spcBef>
              <a:spcAft>
                <a:spcPts val="0"/>
              </a:spcAft>
              <a:buClr>
                <a:schemeClr val="dk1"/>
              </a:buClr>
              <a:buSzPts val="1400"/>
              <a:buChar char="●"/>
            </a:pPr>
            <a:r>
              <a:rPr lang="zh-TW" sz="1400">
                <a:solidFill>
                  <a:schemeClr val="dk1"/>
                </a:solidFill>
              </a:rPr>
              <a:t>The fleet in A320 family is large.</a:t>
            </a:r>
            <a:endParaRPr sz="1400">
              <a:solidFill>
                <a:schemeClr val="dk1"/>
              </a:solidFill>
            </a:endParaRPr>
          </a:p>
          <a:p>
            <a:pPr marL="0" lvl="0" indent="0" algn="just" rtl="0">
              <a:lnSpc>
                <a:spcPct val="200000"/>
              </a:lnSpc>
              <a:spcBef>
                <a:spcPts val="0"/>
              </a:spcBef>
              <a:spcAft>
                <a:spcPts val="0"/>
              </a:spcAft>
              <a:buNone/>
            </a:pPr>
            <a:endParaRPr sz="1400">
              <a:solidFill>
                <a:schemeClr val="dk1"/>
              </a:solidFill>
            </a:endParaRPr>
          </a:p>
          <a:p>
            <a:pPr marL="0" lvl="0" indent="0" algn="just" rtl="0">
              <a:lnSpc>
                <a:spcPct val="200000"/>
              </a:lnSpc>
              <a:spcBef>
                <a:spcPts val="0"/>
              </a:spcBef>
              <a:spcAft>
                <a:spcPts val="0"/>
              </a:spcAft>
              <a:buNone/>
            </a:pPr>
            <a:r>
              <a:rPr lang="zh-TW" sz="1400">
                <a:solidFill>
                  <a:schemeClr val="dk1"/>
                </a:solidFill>
              </a:rPr>
              <a:t>-&gt; I will create a program which uses together with a remote-controlled aircraft to simulate the procedure of doing aileron damping test of the fleet in A320 family including A318, A319, A320 and A321.</a:t>
            </a:r>
            <a:endParaRPr sz="14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878</Words>
  <Application>Microsoft Macintosh PowerPoint</Application>
  <PresentationFormat>On-screen Show (16:9)</PresentationFormat>
  <Paragraphs>110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Interactive Aircraft System Operation and testing</vt:lpstr>
      <vt:lpstr>Aircraft systems </vt:lpstr>
      <vt:lpstr>High demand for Aviation Professionals</vt:lpstr>
      <vt:lpstr>Low Supply of Aviation Professionals</vt:lpstr>
      <vt:lpstr>PowerPoint Presentation</vt:lpstr>
      <vt:lpstr>Resource Problem</vt:lpstr>
      <vt:lpstr>PowerPoint Presentation</vt:lpstr>
      <vt:lpstr>Objective</vt:lpstr>
      <vt:lpstr>Design Consideration</vt:lpstr>
      <vt:lpstr>Methodology and Implementation</vt:lpstr>
      <vt:lpstr>Software Part</vt:lpstr>
      <vt:lpstr>Hardware Part</vt:lpstr>
      <vt:lpstr>PowerPoint Presentation</vt:lpstr>
      <vt:lpstr>Results, Discussions, and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Tsz Wa Wong</cp:lastModifiedBy>
  <cp:revision>1</cp:revision>
  <dcterms:modified xsi:type="dcterms:W3CDTF">2024-06-09T19:58:24Z</dcterms:modified>
</cp:coreProperties>
</file>