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News Cycle" panose="020B0604020202020204" charset="2"/>
      <p:regular r:id="rId16"/>
      <p:bold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59A1C8-747A-4FE9-89FD-B3EB6235076D}">
  <a:tblStyle styleId="{CB59A1C8-747A-4FE9-89FD-B3EB6235076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1BD5735-17CB-408C-B526-5617A5A3CD3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2"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21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895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06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aa2cf9abae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aa2cf9aba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00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21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72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4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88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68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35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76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3807571" y="1106345"/>
            <a:ext cx="1603738" cy="2930810"/>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457200" y="1122100"/>
            <a:ext cx="3477000" cy="28992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74"/>
        <p:cNvGrpSpPr/>
        <p:nvPr/>
      </p:nvGrpSpPr>
      <p:grpSpPr>
        <a:xfrm>
          <a:off x="0" y="0"/>
          <a:ext cx="0" cy="0"/>
          <a:chOff x="0" y="0"/>
          <a:chExt cx="0" cy="0"/>
        </a:xfrm>
      </p:grpSpPr>
      <p:sp>
        <p:nvSpPr>
          <p:cNvPr id="75" name="Google Shape;75;p14"/>
          <p:cNvSpPr/>
          <p:nvPr/>
        </p:nvSpPr>
        <p:spPr>
          <a:xfrm>
            <a:off x="6906000" y="0"/>
            <a:ext cx="2238000" cy="5151350"/>
          </a:xfrm>
          <a:custGeom>
            <a:avLst/>
            <a:gdLst/>
            <a:ahLst/>
            <a:cxnLst/>
            <a:rect l="l" t="t" r="r" b="b"/>
            <a:pathLst>
              <a:path w="89520" h="206054" extrusionOk="0">
                <a:moveTo>
                  <a:pt x="0" y="206054"/>
                </a:moveTo>
                <a:lnTo>
                  <a:pt x="89520" y="0"/>
                </a:lnTo>
                <a:lnTo>
                  <a:pt x="89520" y="206054"/>
                </a:lnTo>
                <a:close/>
              </a:path>
            </a:pathLst>
          </a:custGeom>
          <a:solidFill>
            <a:schemeClr val="accent1"/>
          </a:solidFill>
          <a:ln>
            <a:noFill/>
          </a:ln>
        </p:spPr>
      </p:sp>
      <p:sp>
        <p:nvSpPr>
          <p:cNvPr id="76" name="Google Shape;7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4"/>
          <p:cNvSpPr/>
          <p:nvPr/>
        </p:nvSpPr>
        <p:spPr>
          <a:xfrm>
            <a:off x="748669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l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565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2/3">
  <p:cSld name="BLANK_1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3"/>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3"/>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3807571" y="1106345"/>
            <a:ext cx="1603738" cy="2930810"/>
          </a:xfrm>
          <a:custGeom>
            <a:avLst/>
            <a:gdLst/>
            <a:ahLst/>
            <a:cxnLst/>
            <a:rect l="l" t="t" r="r" b="b"/>
            <a:pathLst>
              <a:path w="1303852" h="2392498" extrusionOk="0">
                <a:moveTo>
                  <a:pt x="1040950" y="0"/>
                </a:moveTo>
                <a:lnTo>
                  <a:pt x="0" y="2392499"/>
                </a:lnTo>
                <a:lnTo>
                  <a:pt x="262902" y="2392499"/>
                </a:lnTo>
                <a:lnTo>
                  <a:pt x="1303852" y="0"/>
                </a:lnTo>
                <a:lnTo>
                  <a:pt x="1040950" y="0"/>
                </a:lnTo>
                <a:close/>
              </a:path>
            </a:pathLst>
          </a:custGeom>
          <a:solidFill>
            <a:schemeClr val="accent1"/>
          </a:solidFill>
          <a:ln>
            <a:noFill/>
          </a:ln>
          <a:effectLst>
            <a:outerShdw blurRad="57150" dist="1905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txBox="1">
            <a:spLocks noGrp="1"/>
          </p:cNvSpPr>
          <p:nvPr>
            <p:ph type="ctrTitle"/>
          </p:nvPr>
        </p:nvSpPr>
        <p:spPr>
          <a:xfrm>
            <a:off x="457200" y="1873800"/>
            <a:ext cx="3350400" cy="100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457200" y="2978101"/>
            <a:ext cx="3350400" cy="2916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Tree>
    <p:extLst>
      <p:ext uri="{BB962C8B-B14F-4D97-AF65-F5344CB8AC3E}">
        <p14:creationId xmlns:p14="http://schemas.microsoft.com/office/powerpoint/2010/main" val="180425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5"/>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457200" y="1421049"/>
            <a:ext cx="4574700" cy="3123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 name="Google Shape;3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0428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953988" y="-7325"/>
            <a:ext cx="7236025" cy="5158150"/>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3141624" y="683725"/>
            <a:ext cx="2860800" cy="37761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
        <p:nvSpPr>
          <p:cNvPr id="22" name="Google Shape;22;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154182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6510921"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268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Half" type="blank">
  <p:cSld name="Blank - Half">
    <p:spTree>
      <p:nvGrpSpPr>
        <p:cNvPr id="1" name="Shape 62"/>
        <p:cNvGrpSpPr/>
        <p:nvPr/>
      </p:nvGrpSpPr>
      <p:grpSpPr>
        <a:xfrm>
          <a:off x="0" y="0"/>
          <a:ext cx="0" cy="0"/>
          <a:chOff x="0" y="0"/>
          <a:chExt cx="0" cy="0"/>
        </a:xfrm>
      </p:grpSpPr>
      <p:sp>
        <p:nvSpPr>
          <p:cNvPr id="63" name="Google Shape;63;p11"/>
          <p:cNvSpPr/>
          <p:nvPr/>
        </p:nvSpPr>
        <p:spPr>
          <a:xfrm>
            <a:off x="12" y="-19"/>
            <a:ext cx="5713277" cy="5147878"/>
          </a:xfrm>
          <a:custGeom>
            <a:avLst/>
            <a:gdLst/>
            <a:ahLst/>
            <a:cxnLst/>
            <a:rect l="l" t="t" r="r" b="b"/>
            <a:pathLst>
              <a:path w="4644941" h="4202349" extrusionOk="0">
                <a:moveTo>
                  <a:pt x="2816531" y="4202349"/>
                </a:moveTo>
                <a:lnTo>
                  <a:pt x="0" y="4202349"/>
                </a:lnTo>
                <a:lnTo>
                  <a:pt x="0" y="0"/>
                </a:lnTo>
                <a:lnTo>
                  <a:pt x="4644942" y="0"/>
                </a:lnTo>
                <a:lnTo>
                  <a:pt x="2816531" y="4202349"/>
                </a:lnTo>
                <a:close/>
              </a:path>
            </a:pathLst>
          </a:custGeom>
          <a:solidFill>
            <a:srgbClr val="18171D">
              <a:alpha val="86030"/>
            </a:srgbClr>
          </a:solidFill>
          <a:ln>
            <a:noFill/>
          </a:ln>
          <a:effectLst>
            <a:outerShdw dist="9525" algn="bl" rotWithShape="0">
              <a:schemeClr val="lt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1"/>
          <p:cNvSpPr/>
          <p:nvPr/>
        </p:nvSpPr>
        <p:spPr>
          <a:xfrm>
            <a:off x="4034690"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9593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7"/>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457200"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2845796" y="1421050"/>
            <a:ext cx="2186100" cy="288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8069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8"/>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8"/>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8"/>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8"/>
          <p:cNvSpPr txBox="1">
            <a:spLocks noGrp="1"/>
          </p:cNvSpPr>
          <p:nvPr>
            <p:ph type="body" idx="1"/>
          </p:nvPr>
        </p:nvSpPr>
        <p:spPr>
          <a:xfrm>
            <a:off x="4572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49" name="Google Shape;49;p8"/>
          <p:cNvSpPr txBox="1">
            <a:spLocks noGrp="1"/>
          </p:cNvSpPr>
          <p:nvPr>
            <p:ph type="body" idx="2"/>
          </p:nvPr>
        </p:nvSpPr>
        <p:spPr>
          <a:xfrm>
            <a:off x="2038800"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0" name="Google Shape;50;p8"/>
          <p:cNvSpPr txBox="1">
            <a:spLocks noGrp="1"/>
          </p:cNvSpPr>
          <p:nvPr>
            <p:ph type="body" idx="3"/>
          </p:nvPr>
        </p:nvSpPr>
        <p:spPr>
          <a:xfrm>
            <a:off x="3620399" y="1421050"/>
            <a:ext cx="1411500" cy="3283800"/>
          </a:xfrm>
          <a:prstGeom prst="rect">
            <a:avLst/>
          </a:prstGeom>
        </p:spPr>
        <p:txBody>
          <a:bodyPr spcFirstLastPara="1" wrap="square" lIns="0" tIns="0" rIns="0" bIns="0" anchor="t" anchorCtr="0">
            <a:noAutofit/>
          </a:bodyPr>
          <a:lstStyle>
            <a:lvl1pPr marL="457200" lvl="0" indent="-323850" rtl="0">
              <a:spcBef>
                <a:spcPts val="60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51" name="Google Shape;51;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2270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9"/>
          <p:cNvSpPr/>
          <p:nvPr/>
        </p:nvSpPr>
        <p:spPr>
          <a:xfrm>
            <a:off x="0" y="-19"/>
            <a:ext cx="6727695" cy="5147878"/>
          </a:xfrm>
          <a:custGeom>
            <a:avLst/>
            <a:gdLst/>
            <a:ahLst/>
            <a:cxnLst/>
            <a:rect l="l" t="t" r="r" b="b"/>
            <a:pathLst>
              <a:path w="5469671" h="4202349" extrusionOk="0">
                <a:moveTo>
                  <a:pt x="3641261" y="4202349"/>
                </a:moveTo>
                <a:lnTo>
                  <a:pt x="0" y="4202349"/>
                </a:lnTo>
                <a:lnTo>
                  <a:pt x="0" y="0"/>
                </a:lnTo>
                <a:lnTo>
                  <a:pt x="5469672" y="0"/>
                </a:lnTo>
                <a:lnTo>
                  <a:pt x="3641261" y="4202349"/>
                </a:lnTo>
                <a:close/>
              </a:path>
            </a:pathLst>
          </a:custGeom>
          <a:solidFill>
            <a:srgbClr val="18171D">
              <a:alpha val="86030"/>
            </a:srgbClr>
          </a:solidFill>
          <a:ln>
            <a:noFill/>
          </a:ln>
          <a:effectLst>
            <a:outerShdw dist="9525" algn="bl" rotWithShape="0">
              <a:schemeClr val="lt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9"/>
          <p:cNvSpPr/>
          <p:nvPr/>
        </p:nvSpPr>
        <p:spPr>
          <a:xfrm>
            <a:off x="5061079" y="1718977"/>
            <a:ext cx="1076623" cy="1739172"/>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57150" dist="1905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9"/>
          <p:cNvSpPr txBox="1">
            <a:spLocks noGrp="1"/>
          </p:cNvSpPr>
          <p:nvPr>
            <p:ph type="title"/>
          </p:nvPr>
        </p:nvSpPr>
        <p:spPr>
          <a:xfrm>
            <a:off x="457200" y="587675"/>
            <a:ext cx="5343900" cy="7188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425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7675"/>
            <a:ext cx="5343900" cy="7188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1pPr>
            <a:lvl2pPr lvl="1"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2pPr>
            <a:lvl3pPr lvl="2"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3pPr>
            <a:lvl4pPr lvl="3"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4pPr>
            <a:lvl5pPr lvl="4"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5pPr>
            <a:lvl6pPr lvl="5"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6pPr>
            <a:lvl7pPr lvl="6"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7pPr>
            <a:lvl8pPr lvl="7"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8pPr>
            <a:lvl9pPr lvl="8" rtl="0">
              <a:lnSpc>
                <a:spcPct val="90000"/>
              </a:lnSpc>
              <a:spcBef>
                <a:spcPts val="0"/>
              </a:spcBef>
              <a:spcAft>
                <a:spcPts val="0"/>
              </a:spcAft>
              <a:buClr>
                <a:schemeClr val="accent1"/>
              </a:buClr>
              <a:buSzPts val="3000"/>
              <a:buFont typeface="News Cycle"/>
              <a:buNone/>
              <a:defRPr sz="3000">
                <a:solidFill>
                  <a:schemeClr val="accent1"/>
                </a:solidFill>
                <a:latin typeface="News Cycle"/>
                <a:ea typeface="News Cycle"/>
                <a:cs typeface="News Cycle"/>
                <a:sym typeface="News Cycle"/>
              </a:defRPr>
            </a:lvl9pPr>
          </a:lstStyle>
          <a:p>
            <a:endParaRPr/>
          </a:p>
        </p:txBody>
      </p:sp>
      <p:sp>
        <p:nvSpPr>
          <p:cNvPr id="7" name="Google Shape;7;p1"/>
          <p:cNvSpPr txBox="1">
            <a:spLocks noGrp="1"/>
          </p:cNvSpPr>
          <p:nvPr>
            <p:ph type="body" idx="1"/>
          </p:nvPr>
        </p:nvSpPr>
        <p:spPr>
          <a:xfrm>
            <a:off x="457200" y="1421049"/>
            <a:ext cx="4574700" cy="31230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News Cycle"/>
              <a:buChar char="╸"/>
              <a:defRPr sz="2400">
                <a:solidFill>
                  <a:schemeClr val="lt1"/>
                </a:solidFill>
                <a:latin typeface="News Cycle"/>
                <a:ea typeface="News Cycle"/>
                <a:cs typeface="News Cycle"/>
                <a:sym typeface="News Cycle"/>
              </a:defRPr>
            </a:lvl1pPr>
            <a:lvl2pPr marL="914400" lvl="1"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2pPr>
            <a:lvl3pPr marL="1371600" lvl="2"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3pPr>
            <a:lvl4pPr marL="1828800" lvl="3" indent="-381000" rtl="0">
              <a:spcBef>
                <a:spcPts val="0"/>
              </a:spcBef>
              <a:spcAft>
                <a:spcPts val="0"/>
              </a:spcAft>
              <a:buClr>
                <a:schemeClr val="dk2"/>
              </a:buClr>
              <a:buSzPts val="2400"/>
              <a:buFont typeface="News Cycle"/>
              <a:buChar char="-"/>
              <a:defRPr sz="2400">
                <a:solidFill>
                  <a:schemeClr val="lt1"/>
                </a:solidFill>
                <a:latin typeface="News Cycle"/>
                <a:ea typeface="News Cycle"/>
                <a:cs typeface="News Cycle"/>
                <a:sym typeface="News Cycle"/>
              </a:defRPr>
            </a:lvl4pPr>
            <a:lvl5pPr marL="2286000" lvl="4"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5pPr>
            <a:lvl6pPr marL="2743200" lvl="5"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6pPr>
            <a:lvl7pPr marL="3200400" lvl="6"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7pPr>
            <a:lvl8pPr marL="3657600" lvl="7"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8pPr>
            <a:lvl9pPr marL="4114800" lvl="8" indent="-381000" rtl="0">
              <a:spcBef>
                <a:spcPts val="0"/>
              </a:spcBef>
              <a:spcAft>
                <a:spcPts val="0"/>
              </a:spcAft>
              <a:buClr>
                <a:schemeClr val="lt1"/>
              </a:buClr>
              <a:buSzPts val="2400"/>
              <a:buFont typeface="News Cycle"/>
              <a:buChar char="■"/>
              <a:defRPr sz="2400">
                <a:solidFill>
                  <a:schemeClr val="lt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57150" dist="19050" dir="5400000" algn="bl" rotWithShape="0">
              <a:schemeClr val="dk1">
                <a:alpha val="50000"/>
              </a:schemeClr>
            </a:outerShdw>
          </a:effectLst>
        </p:spPr>
        <p:txBody>
          <a:bodyPr spcFirstLastPara="1" wrap="square" lIns="0" tIns="0" rIns="0" bIns="0" anchor="ctr" anchorCtr="0">
            <a:noAutofit/>
          </a:bodyPr>
          <a:lstStyle>
            <a:lvl1pPr lvl="0" algn="r" rtl="0">
              <a:buNone/>
              <a:defRPr sz="1300" b="1">
                <a:solidFill>
                  <a:schemeClr val="lt1"/>
                </a:solidFill>
                <a:latin typeface="News Cycle"/>
                <a:ea typeface="News Cycle"/>
                <a:cs typeface="News Cycle"/>
                <a:sym typeface="News Cycle"/>
              </a:defRPr>
            </a:lvl1pPr>
            <a:lvl2pPr lvl="1" algn="r" rtl="0">
              <a:buNone/>
              <a:defRPr sz="1300" b="1">
                <a:solidFill>
                  <a:schemeClr val="lt1"/>
                </a:solidFill>
                <a:latin typeface="News Cycle"/>
                <a:ea typeface="News Cycle"/>
                <a:cs typeface="News Cycle"/>
                <a:sym typeface="News Cycle"/>
              </a:defRPr>
            </a:lvl2pPr>
            <a:lvl3pPr lvl="2" algn="r" rtl="0">
              <a:buNone/>
              <a:defRPr sz="1300" b="1">
                <a:solidFill>
                  <a:schemeClr val="lt1"/>
                </a:solidFill>
                <a:latin typeface="News Cycle"/>
                <a:ea typeface="News Cycle"/>
                <a:cs typeface="News Cycle"/>
                <a:sym typeface="News Cycle"/>
              </a:defRPr>
            </a:lvl3pPr>
            <a:lvl4pPr lvl="3" algn="r" rtl="0">
              <a:buNone/>
              <a:defRPr sz="1300" b="1">
                <a:solidFill>
                  <a:schemeClr val="lt1"/>
                </a:solidFill>
                <a:latin typeface="News Cycle"/>
                <a:ea typeface="News Cycle"/>
                <a:cs typeface="News Cycle"/>
                <a:sym typeface="News Cycle"/>
              </a:defRPr>
            </a:lvl4pPr>
            <a:lvl5pPr lvl="4" algn="r" rtl="0">
              <a:buNone/>
              <a:defRPr sz="1300" b="1">
                <a:solidFill>
                  <a:schemeClr val="lt1"/>
                </a:solidFill>
                <a:latin typeface="News Cycle"/>
                <a:ea typeface="News Cycle"/>
                <a:cs typeface="News Cycle"/>
                <a:sym typeface="News Cycle"/>
              </a:defRPr>
            </a:lvl5pPr>
            <a:lvl6pPr lvl="5" algn="r" rtl="0">
              <a:buNone/>
              <a:defRPr sz="1300" b="1">
                <a:solidFill>
                  <a:schemeClr val="lt1"/>
                </a:solidFill>
                <a:latin typeface="News Cycle"/>
                <a:ea typeface="News Cycle"/>
                <a:cs typeface="News Cycle"/>
                <a:sym typeface="News Cycle"/>
              </a:defRPr>
            </a:lvl6pPr>
            <a:lvl7pPr lvl="6" algn="r" rtl="0">
              <a:buNone/>
              <a:defRPr sz="1300" b="1">
                <a:solidFill>
                  <a:schemeClr val="lt1"/>
                </a:solidFill>
                <a:latin typeface="News Cycle"/>
                <a:ea typeface="News Cycle"/>
                <a:cs typeface="News Cycle"/>
                <a:sym typeface="News Cycle"/>
              </a:defRPr>
            </a:lvl7pPr>
            <a:lvl8pPr lvl="7" algn="r" rtl="0">
              <a:buNone/>
              <a:defRPr sz="1300" b="1">
                <a:solidFill>
                  <a:schemeClr val="lt1"/>
                </a:solidFill>
                <a:latin typeface="News Cycle"/>
                <a:ea typeface="News Cycle"/>
                <a:cs typeface="News Cycle"/>
                <a:sym typeface="News Cycle"/>
              </a:defRPr>
            </a:lvl8pPr>
            <a:lvl9pPr lvl="8" algn="r" rtl="0">
              <a:buNone/>
              <a:defRPr sz="1300" b="1">
                <a:solidFill>
                  <a:schemeClr val="lt1"/>
                </a:solidFill>
                <a:latin typeface="News Cycle"/>
                <a:ea typeface="News Cycle"/>
                <a:cs typeface="News Cycle"/>
                <a:sym typeface="News Cycle"/>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a:stCxn id="7" idx="1"/>
          </p:cNvCxnSpPr>
          <p:nvPr/>
        </p:nvCxnSpPr>
        <p:spPr>
          <a:xfrm>
            <a:off x="457200" y="2982549"/>
            <a:ext cx="0" cy="0"/>
          </a:xfrm>
          <a:prstGeom prst="straightConnector1">
            <a:avLst/>
          </a:prstGeom>
          <a:noFill/>
          <a:ln w="9525" cap="flat" cmpd="sng">
            <a:solidFill>
              <a:schemeClr val="dk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5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ctrTitle"/>
          </p:nvPr>
        </p:nvSpPr>
        <p:spPr>
          <a:xfrm>
            <a:off x="457200" y="1122100"/>
            <a:ext cx="3477000" cy="2899200"/>
          </a:xfrm>
          <a:prstGeom prst="rect">
            <a:avLst/>
          </a:prstGeom>
        </p:spPr>
        <p:txBody>
          <a:bodyPr spcFirstLastPara="1" wrap="square" lIns="0" tIns="0" rIns="0" bIns="0" anchor="ctr" anchorCtr="0">
            <a:noAutofit/>
          </a:bodyPr>
          <a:lstStyle/>
          <a:p>
            <a:pPr lvl="0"/>
            <a:r>
              <a:rPr lang="en-US" dirty="0"/>
              <a:t>Self-driving car renting service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150125" y="3795680"/>
            <a:ext cx="5343900" cy="718800"/>
          </a:xfrm>
          <a:prstGeom prst="rect">
            <a:avLst/>
          </a:prstGeom>
        </p:spPr>
        <p:txBody>
          <a:bodyPr spcFirstLastPara="1" wrap="square" lIns="0" tIns="0" rIns="0" bIns="0" anchor="b" anchorCtr="0">
            <a:noAutofit/>
          </a:bodyPr>
          <a:lstStyle/>
          <a:p>
            <a:r>
              <a:rPr lang="en-US" sz="2200" dirty="0"/>
              <a:t/>
            </a:r>
            <a:br>
              <a:rPr lang="en-US" sz="2200" dirty="0"/>
            </a:br>
            <a:r>
              <a:rPr lang="en-US" sz="2200" dirty="0" smtClean="0"/>
              <a:t>- The </a:t>
            </a:r>
            <a:r>
              <a:rPr lang="en-US" sz="2200" dirty="0"/>
              <a:t>system shall allow staff to select cars in the list</a:t>
            </a:r>
            <a:br>
              <a:rPr lang="en-US" sz="2200" dirty="0"/>
            </a:br>
            <a:r>
              <a:rPr lang="en-US" sz="2200" dirty="0" smtClean="0"/>
              <a:t>- The </a:t>
            </a:r>
            <a:r>
              <a:rPr lang="en-US" sz="2200" dirty="0"/>
              <a:t>system shall allow staff to update about customer rent record details in the </a:t>
            </a:r>
            <a:r>
              <a:rPr lang="en-US" sz="2200" dirty="0" smtClean="0"/>
              <a:t>rental list.</a:t>
            </a:r>
            <a:br>
              <a:rPr lang="en-US" sz="2200" dirty="0" smtClean="0"/>
            </a:br>
            <a:r>
              <a:rPr lang="en-US" sz="2200" dirty="0" smtClean="0"/>
              <a:t>- The </a:t>
            </a:r>
            <a:r>
              <a:rPr lang="en-US" sz="2200" dirty="0"/>
              <a:t>system shall be able to save all changes made on the customer rent list.</a:t>
            </a:r>
            <a:br>
              <a:rPr lang="en-US" sz="2200" dirty="0"/>
            </a:br>
            <a:r>
              <a:rPr lang="en-US" sz="2200" dirty="0" smtClean="0"/>
              <a:t>- The </a:t>
            </a:r>
            <a:r>
              <a:rPr lang="en-US" sz="2200" dirty="0"/>
              <a:t>system shall allow staff to select customer rent record by specific search category</a:t>
            </a:r>
            <a:br>
              <a:rPr lang="en-US" sz="2200" dirty="0"/>
            </a:br>
            <a:r>
              <a:rPr lang="en-US" sz="2200" dirty="0" smtClean="0"/>
              <a:t>- The </a:t>
            </a:r>
            <a:r>
              <a:rPr lang="en-US" sz="2200" dirty="0"/>
              <a:t>system shall allow staff to display customers, who rent cars.</a:t>
            </a:r>
            <a:br>
              <a:rPr lang="en-US" sz="2200" dirty="0"/>
            </a:br>
            <a:r>
              <a:rPr lang="en-US" sz="2200" dirty="0" smtClean="0"/>
              <a:t>- The </a:t>
            </a:r>
            <a:r>
              <a:rPr lang="en-US" sz="2200" dirty="0"/>
              <a:t>system shall allow staff to display all customers rent record.</a:t>
            </a:r>
            <a:br>
              <a:rPr lang="en-US" sz="2200" dirty="0"/>
            </a:br>
            <a:r>
              <a:rPr lang="en-US" sz="2200" dirty="0"/>
              <a:t/>
            </a:r>
            <a:br>
              <a:rPr lang="en-US" sz="2200" dirty="0"/>
            </a:br>
            <a:endParaRPr sz="2200" dirty="0"/>
          </a:p>
        </p:txBody>
      </p:sp>
      <p:sp>
        <p:nvSpPr>
          <p:cNvPr id="193" name="Google Shape;193;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24221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randombar(horizontal)">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109181" y="4031051"/>
            <a:ext cx="4954138" cy="718800"/>
          </a:xfrm>
          <a:prstGeom prst="rect">
            <a:avLst/>
          </a:prstGeom>
        </p:spPr>
        <p:txBody>
          <a:bodyPr spcFirstLastPara="1" wrap="square" lIns="0" tIns="0" rIns="0" bIns="0" anchor="b" anchorCtr="0">
            <a:noAutofit/>
          </a:bodyPr>
          <a:lstStyle/>
          <a:p>
            <a:r>
              <a:rPr lang="en-US" sz="2200" dirty="0"/>
              <a:t/>
            </a:r>
            <a:br>
              <a:rPr lang="en-US" sz="2200" dirty="0"/>
            </a:br>
            <a:r>
              <a:rPr lang="en-US" sz="2200" dirty="0" smtClean="0"/>
              <a:t>- The </a:t>
            </a:r>
            <a:r>
              <a:rPr lang="en-US" sz="2200" dirty="0"/>
              <a:t>system shall allow the manager to update user account.</a:t>
            </a:r>
            <a:br>
              <a:rPr lang="en-US" sz="2200" dirty="0"/>
            </a:br>
            <a:r>
              <a:rPr lang="en-US" sz="2200" dirty="0" smtClean="0"/>
              <a:t>- The </a:t>
            </a:r>
            <a:r>
              <a:rPr lang="en-US" sz="2200" dirty="0"/>
              <a:t>system shall allow the manager to delete user account.</a:t>
            </a:r>
            <a:br>
              <a:rPr lang="en-US" sz="2200" dirty="0"/>
            </a:br>
            <a:r>
              <a:rPr lang="en-US" sz="2200" dirty="0" smtClean="0"/>
              <a:t>- The </a:t>
            </a:r>
            <a:r>
              <a:rPr lang="en-US" sz="2200" dirty="0"/>
              <a:t>system will allow the vehicle lessor to register a new vehicle.</a:t>
            </a:r>
            <a:br>
              <a:rPr lang="en-US" sz="2200" dirty="0"/>
            </a:br>
            <a:r>
              <a:rPr lang="en-US" sz="2200" dirty="0" smtClean="0"/>
              <a:t>- The </a:t>
            </a:r>
            <a:r>
              <a:rPr lang="en-US" sz="2200" dirty="0"/>
              <a:t>system will allow the lessor car to cancel a car on the rental list.</a:t>
            </a:r>
            <a:br>
              <a:rPr lang="en-US" sz="2200" dirty="0"/>
            </a:br>
            <a:r>
              <a:rPr lang="en-US" sz="2200" dirty="0" smtClean="0"/>
              <a:t>- The </a:t>
            </a:r>
            <a:r>
              <a:rPr lang="en-US" sz="2200" dirty="0"/>
              <a:t>system will allow the lessor car to update a car on the rental list.</a:t>
            </a:r>
            <a:br>
              <a:rPr lang="en-US" sz="2200" dirty="0"/>
            </a:br>
            <a:r>
              <a:rPr lang="en-US" sz="2200" dirty="0" smtClean="0"/>
              <a:t>- The </a:t>
            </a:r>
            <a:r>
              <a:rPr lang="en-US" sz="2200" dirty="0"/>
              <a:t>system will allow the lessor car to display all lists of cars on the rental list.</a:t>
            </a:r>
            <a:br>
              <a:rPr lang="en-US" sz="2200" dirty="0"/>
            </a:br>
            <a:r>
              <a:rPr lang="en-US" sz="2200" dirty="0"/>
              <a:t/>
            </a:r>
            <a:br>
              <a:rPr lang="en-US" sz="2200" dirty="0"/>
            </a:br>
            <a:r>
              <a:rPr lang="en-US" sz="2200" dirty="0"/>
              <a:t/>
            </a:r>
            <a:br>
              <a:rPr lang="en-US" sz="2200" dirty="0"/>
            </a:br>
            <a:endParaRPr sz="2200" dirty="0"/>
          </a:p>
        </p:txBody>
      </p:sp>
      <p:sp>
        <p:nvSpPr>
          <p:cNvPr id="193" name="Google Shape;193;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51598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randombar(horizontal)">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70597" y="2156346"/>
            <a:ext cx="3282287" cy="910691"/>
          </a:xfrm>
          <a:prstGeom prst="rect">
            <a:avLst/>
          </a:prstGeom>
        </p:spPr>
        <p:txBody>
          <a:bodyPr spcFirstLastPara="1" wrap="square" lIns="0" tIns="0" rIns="0" bIns="0" anchor="b" anchorCtr="0">
            <a:noAutofit/>
          </a:bodyPr>
          <a:lstStyle/>
          <a:p>
            <a:r>
              <a:rPr lang="en-US" dirty="0" smtClean="0"/>
              <a:t>- The </a:t>
            </a:r>
            <a:r>
              <a:rPr lang="en-US" dirty="0"/>
              <a:t>system will have constant updates on the specific location of the cars.</a:t>
            </a:r>
          </a:p>
        </p:txBody>
      </p:sp>
      <p:sp>
        <p:nvSpPr>
          <p:cNvPr id="172" name="Google Shape;172;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050" name="Picture 2" descr="cach-su-dung-google-maps-de-giam-sat-vi-tri-cua-tre-nh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952" y="37233"/>
            <a:ext cx="5500047" cy="510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3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randombar(horizontal)">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a:spLocks noGrp="1"/>
          </p:cNvSpPr>
          <p:nvPr>
            <p:ph type="title" idx="4294967295"/>
          </p:nvPr>
        </p:nvSpPr>
        <p:spPr>
          <a:xfrm>
            <a:off x="1262418" y="1884212"/>
            <a:ext cx="5343900" cy="718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Cảm ơn thầy và các bạn đã lắng nghe</a:t>
            </a:r>
            <a:endParaRPr dirty="0"/>
          </a:p>
        </p:txBody>
      </p:sp>
      <p:sp>
        <p:nvSpPr>
          <p:cNvPr id="493" name="Google Shape;493;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t>13</a:t>
            </a:fld>
            <a:endParaRPr>
              <a:solidFill>
                <a:schemeClr val="dk1"/>
              </a:solidFill>
            </a:endParaRPr>
          </a:p>
        </p:txBody>
      </p:sp>
    </p:spTree>
    <p:extLst>
      <p:ext uri="{BB962C8B-B14F-4D97-AF65-F5344CB8AC3E}">
        <p14:creationId xmlns:p14="http://schemas.microsoft.com/office/powerpoint/2010/main" val="2938509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ctrTitle"/>
          </p:nvPr>
        </p:nvSpPr>
        <p:spPr>
          <a:xfrm>
            <a:off x="457200" y="1873800"/>
            <a:ext cx="3350400" cy="100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a:t>
            </a:r>
            <a:r>
              <a:rPr lang="en" dirty="0"/>
              <a:t> </a:t>
            </a:r>
            <a:r>
              <a:rPr lang="en" dirty="0" smtClean="0"/>
              <a:t>Benefit of app</a:t>
            </a:r>
            <a:endParaRPr dirty="0"/>
          </a:p>
        </p:txBody>
      </p:sp>
    </p:spTree>
    <p:extLst>
      <p:ext uri="{BB962C8B-B14F-4D97-AF65-F5344CB8AC3E}">
        <p14:creationId xmlns:p14="http://schemas.microsoft.com/office/powerpoint/2010/main" val="239589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randombar(horizontal)">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0"/>
          <p:cNvSpPr txBox="1">
            <a:spLocks noGrp="1"/>
          </p:cNvSpPr>
          <p:nvPr>
            <p:ph type="body" idx="1"/>
          </p:nvPr>
        </p:nvSpPr>
        <p:spPr>
          <a:xfrm>
            <a:off x="129652" y="124510"/>
            <a:ext cx="4619769" cy="3478499"/>
          </a:xfrm>
          <a:prstGeom prst="rect">
            <a:avLst/>
          </a:prstGeom>
        </p:spPr>
        <p:txBody>
          <a:bodyPr spcFirstLastPara="1" wrap="square" lIns="0" tIns="0" rIns="0" bIns="0" anchor="t" anchorCtr="0">
            <a:noAutofit/>
          </a:bodyPr>
          <a:lstStyle/>
          <a:p>
            <a:pPr marL="0" lvl="0" indent="0">
              <a:buNone/>
            </a:pPr>
            <a:r>
              <a:rPr lang="en-US" sz="2200" dirty="0">
                <a:solidFill>
                  <a:schemeClr val="accent1"/>
                </a:solidFill>
              </a:rPr>
              <a:t>- You do not have to spend time going to the place to choose a car, but anywhere you can choose a vehicle for yourself.</a:t>
            </a:r>
          </a:p>
          <a:p>
            <a:pPr marL="0" lvl="0" indent="0">
              <a:buNone/>
            </a:pPr>
            <a:r>
              <a:rPr lang="en-US" sz="2200" dirty="0" smtClean="0">
                <a:solidFill>
                  <a:schemeClr val="accent1"/>
                </a:solidFill>
              </a:rPr>
              <a:t>-The </a:t>
            </a:r>
            <a:r>
              <a:rPr lang="en-US" sz="2200" dirty="0">
                <a:solidFill>
                  <a:schemeClr val="accent1"/>
                </a:solidFill>
              </a:rPr>
              <a:t>interface is designed for users to use easily, quickly and efficiently. Use local (search) filters, vehicle type, price, etc. to find the car that suits you best. Vehicle information and images are also presented clearly and concisely</a:t>
            </a:r>
            <a:r>
              <a:rPr lang="en-US" sz="2200" dirty="0" smtClean="0">
                <a:solidFill>
                  <a:schemeClr val="accent1"/>
                </a:solidFill>
              </a:rPr>
              <a:t>.</a:t>
            </a:r>
          </a:p>
          <a:p>
            <a:pPr marL="0" lvl="0" indent="0">
              <a:buNone/>
            </a:pPr>
            <a:r>
              <a:rPr lang="en-US" sz="2200" dirty="0" smtClean="0">
                <a:solidFill>
                  <a:schemeClr val="accent1"/>
                </a:solidFill>
              </a:rPr>
              <a:t>-All </a:t>
            </a:r>
            <a:r>
              <a:rPr lang="en-US" sz="2200" dirty="0">
                <a:solidFill>
                  <a:schemeClr val="accent1"/>
                </a:solidFill>
              </a:rPr>
              <a:t>information about the car owner and the car is displayed on the app for customers to </a:t>
            </a:r>
            <a:r>
              <a:rPr lang="en-US" sz="2200" dirty="0" smtClean="0">
                <a:solidFill>
                  <a:schemeClr val="accent1"/>
                </a:solidFill>
              </a:rPr>
              <a:t>know</a:t>
            </a:r>
          </a:p>
          <a:p>
            <a:pPr marL="0" lvl="0" indent="0">
              <a:buNone/>
            </a:pPr>
            <a:r>
              <a:rPr lang="en-US" sz="2200" dirty="0">
                <a:solidFill>
                  <a:schemeClr val="accent1"/>
                </a:solidFill>
              </a:rPr>
              <a:t>-</a:t>
            </a:r>
            <a:r>
              <a:rPr lang="en-US" sz="2200" dirty="0" smtClean="0">
                <a:solidFill>
                  <a:schemeClr val="accent1"/>
                </a:solidFill>
              </a:rPr>
              <a:t>All </a:t>
            </a:r>
            <a:r>
              <a:rPr lang="en-US" sz="2200" dirty="0">
                <a:solidFill>
                  <a:schemeClr val="accent1"/>
                </a:solidFill>
              </a:rPr>
              <a:t>customer information will be kept strictly confidential</a:t>
            </a:r>
            <a:endParaRPr lang="en-US" sz="2200" dirty="0" smtClean="0">
              <a:solidFill>
                <a:schemeClr val="accent1"/>
              </a:solidFill>
            </a:endParaRPr>
          </a:p>
          <a:p>
            <a:pPr marL="0" lvl="0" indent="0">
              <a:buNone/>
            </a:pPr>
            <a:endParaRPr lang="en-US" sz="2200" dirty="0">
              <a:solidFill>
                <a:schemeClr val="accent1"/>
              </a:solidFill>
            </a:endParaRPr>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385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randombar(horizontal)">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randombar(horizontal)">
                                      <p:cBhvr>
                                        <p:cTn id="12" dur="5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randombar(horizontal)">
                                      <p:cBhvr>
                                        <p:cTn id="17" dur="5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randombar(horizontal)">
                                      <p:cBhvr>
                                        <p:cTn id="22" dur="500"/>
                                        <p:tgtEl>
                                          <p:spTgt spid="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2745838" y="782682"/>
            <a:ext cx="3682257" cy="3570954"/>
          </a:xfrm>
          <a:prstGeom prst="rect">
            <a:avLst/>
          </a:prstGeom>
        </p:spPr>
        <p:txBody>
          <a:bodyPr spcFirstLastPara="1" wrap="square" lIns="0" tIns="0" rIns="0" bIns="0" anchor="ctr" anchorCtr="0">
            <a:noAutofit/>
          </a:bodyPr>
          <a:lstStyle/>
          <a:p>
            <a:pPr marL="0" lvl="0" indent="0">
              <a:buNone/>
            </a:pPr>
            <a:r>
              <a:rPr lang="en-US" dirty="0" smtClean="0">
                <a:solidFill>
                  <a:schemeClr val="accent1"/>
                </a:solidFill>
              </a:rPr>
              <a:t>2. The </a:t>
            </a:r>
            <a:r>
              <a:rPr lang="en-US" dirty="0">
                <a:solidFill>
                  <a:schemeClr val="accent1"/>
                </a:solidFill>
              </a:rPr>
              <a:t>functions of the app</a:t>
            </a:r>
            <a:endParaRPr dirty="0">
              <a:solidFill>
                <a:schemeClr val="accent1"/>
              </a:solidFill>
            </a:endParaRPr>
          </a:p>
        </p:txBody>
      </p:sp>
      <p:sp>
        <p:nvSpPr>
          <p:cNvPr id="110" name="Google Shape;11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5030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randombar(horizontal)">
                                      <p:cBhvr>
                                        <p:cTn id="7" dur="500"/>
                                        <p:tgtEl>
                                          <p:spTgt spid="1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3" name="Google Shape;123;p21"/>
          <p:cNvGrpSpPr/>
          <p:nvPr/>
        </p:nvGrpSpPr>
        <p:grpSpPr>
          <a:xfrm>
            <a:off x="6386384" y="1068222"/>
            <a:ext cx="2025186" cy="2025147"/>
            <a:chOff x="6643075" y="3664250"/>
            <a:chExt cx="407950" cy="407975"/>
          </a:xfrm>
        </p:grpSpPr>
        <p:sp>
          <p:nvSpPr>
            <p:cNvPr id="124" name="Google Shape;1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1"/>
          <p:cNvGrpSpPr/>
          <p:nvPr/>
        </p:nvGrpSpPr>
        <p:grpSpPr>
          <a:xfrm rot="-587484">
            <a:off x="6267723" y="3357178"/>
            <a:ext cx="832620" cy="832573"/>
            <a:chOff x="576250" y="4319400"/>
            <a:chExt cx="442075" cy="442050"/>
          </a:xfrm>
        </p:grpSpPr>
        <p:sp>
          <p:nvSpPr>
            <p:cNvPr id="127" name="Google Shape;1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1"/>
          <p:cNvSpPr/>
          <p:nvPr/>
        </p:nvSpPr>
        <p:spPr>
          <a:xfrm>
            <a:off x="5902109" y="1536042"/>
            <a:ext cx="316555" cy="30225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2697326">
            <a:off x="7988131" y="3083448"/>
            <a:ext cx="480511" cy="45881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8368271" y="2821523"/>
            <a:ext cx="192462" cy="1838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ctrTitle" idx="4294967295"/>
          </p:nvPr>
        </p:nvSpPr>
        <p:spPr>
          <a:xfrm>
            <a:off x="375981" y="1687171"/>
            <a:ext cx="3763200" cy="1904400"/>
          </a:xfrm>
          <a:prstGeom prst="rect">
            <a:avLst/>
          </a:prstGeom>
        </p:spPr>
        <p:txBody>
          <a:bodyPr spcFirstLastPara="1" wrap="square" lIns="0" tIns="0" rIns="0" bIns="0" anchor="t" anchorCtr="0">
            <a:noAutofit/>
          </a:bodyPr>
          <a:lstStyle/>
          <a:p>
            <a:r>
              <a:rPr lang="en-US" dirty="0"/>
              <a:t>All users authenticate with </a:t>
            </a:r>
            <a:r>
              <a:rPr lang="en-US" dirty="0" err="1"/>
              <a:t>gmail</a:t>
            </a:r>
            <a:r>
              <a:rPr lang="en-US" dirty="0"/>
              <a:t>.</a:t>
            </a:r>
            <a:endParaRPr lang="en-US" dirty="0"/>
          </a:p>
        </p:txBody>
      </p:sp>
      <p:sp>
        <p:nvSpPr>
          <p:cNvPr id="135" name="Google Shape;135;p21"/>
          <p:cNvSpPr/>
          <p:nvPr/>
        </p:nvSpPr>
        <p:spPr>
          <a:xfrm rot="1280408">
            <a:off x="5682784" y="2447744"/>
            <a:ext cx="192443" cy="18384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7" name="Picture 16" descr="C:\Users\Admin\Desktop\login-with-facebook-2.png"/>
          <p:cNvPicPr/>
          <p:nvPr/>
        </p:nvPicPr>
        <p:blipFill>
          <a:blip r:embed="rId3">
            <a:extLst>
              <a:ext uri="{28A0092B-C50C-407E-A947-70E740481C1C}">
                <a14:useLocalDpi xmlns:a14="http://schemas.microsoft.com/office/drawing/2010/main" val="0"/>
              </a:ext>
            </a:extLst>
          </a:blip>
          <a:srcRect/>
          <a:stretch>
            <a:fillRect/>
          </a:stretch>
        </p:blipFill>
        <p:spPr bwMode="auto">
          <a:xfrm>
            <a:off x="4804012" y="0"/>
            <a:ext cx="4339988" cy="5143499"/>
          </a:xfrm>
          <a:prstGeom prst="rect">
            <a:avLst/>
          </a:prstGeom>
          <a:noFill/>
          <a:ln>
            <a:noFill/>
          </a:ln>
        </p:spPr>
      </p:pic>
    </p:spTree>
    <p:extLst>
      <p:ext uri="{BB962C8B-B14F-4D97-AF65-F5344CB8AC3E}">
        <p14:creationId xmlns:p14="http://schemas.microsoft.com/office/powerpoint/2010/main" val="142471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randombar(horizontal)">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4" name="Google Shape;144;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itle 1"/>
          <p:cNvSpPr>
            <a:spLocks noGrp="1"/>
          </p:cNvSpPr>
          <p:nvPr>
            <p:ph type="title"/>
          </p:nvPr>
        </p:nvSpPr>
        <p:spPr>
          <a:xfrm>
            <a:off x="102359" y="4749851"/>
            <a:ext cx="4807792" cy="718800"/>
          </a:xfrm>
        </p:spPr>
        <p:txBody>
          <a:bodyPr/>
          <a:lstStyle/>
          <a:p>
            <a:r>
              <a:rPr lang="en-US" sz="2000" dirty="0" smtClean="0"/>
              <a:t>- The </a:t>
            </a:r>
            <a:r>
              <a:rPr lang="en-US" sz="2000" dirty="0"/>
              <a:t>system must allow customer to register for reservation.</a:t>
            </a:r>
            <a:br>
              <a:rPr lang="en-US" sz="2000" dirty="0"/>
            </a:br>
            <a:r>
              <a:rPr lang="en-US" sz="2000" dirty="0" smtClean="0"/>
              <a:t>- </a:t>
            </a:r>
            <a:r>
              <a:rPr lang="en-US" sz="2000" dirty="0" smtClean="0"/>
              <a:t>The </a:t>
            </a:r>
            <a:r>
              <a:rPr lang="en-US" sz="2000" dirty="0"/>
              <a:t>system must allow customer to view detail information of particular car</a:t>
            </a:r>
            <a:r>
              <a:rPr lang="en-US" sz="2000" dirty="0" smtClean="0"/>
              <a:t>.</a:t>
            </a:r>
            <a:r>
              <a:rPr lang="en-US" sz="2000" dirty="0"/>
              <a:t/>
            </a:r>
            <a:br>
              <a:rPr lang="en-US" sz="2000" dirty="0"/>
            </a:br>
            <a:r>
              <a:rPr lang="en-US" sz="2000" dirty="0" smtClean="0"/>
              <a:t>- The </a:t>
            </a:r>
            <a:r>
              <a:rPr lang="en-US" sz="2000" dirty="0"/>
              <a:t>system must view list of available car during reservation.</a:t>
            </a:r>
            <a:br>
              <a:rPr lang="en-US" sz="2000" dirty="0"/>
            </a:br>
            <a:r>
              <a:rPr lang="en-US" sz="2000" dirty="0" smtClean="0"/>
              <a:t>- The </a:t>
            </a:r>
            <a:r>
              <a:rPr lang="en-US" sz="2000" dirty="0"/>
              <a:t>system shall allow the customers to cancel their reservation using reservation confirmation number.</a:t>
            </a:r>
            <a:br>
              <a:rPr lang="en-US" sz="2000" dirty="0"/>
            </a:br>
            <a:r>
              <a:rPr lang="en-US" sz="2000" dirty="0" smtClean="0"/>
              <a:t>- The </a:t>
            </a:r>
            <a:r>
              <a:rPr lang="en-US" sz="2000" dirty="0"/>
              <a:t>system shall present an option for advanced search to limit the vehicle search to specific categories of vehicles </a:t>
            </a:r>
            <a:r>
              <a:rPr lang="en-US" sz="2000" dirty="0" err="1"/>
              <a:t>search.E.g</a:t>
            </a:r>
            <a:r>
              <a:rPr lang="en-US" sz="2000" dirty="0"/>
              <a:t>. By Brand, Type and Model.</a:t>
            </a:r>
            <a:br>
              <a:rPr lang="en-US" sz="2000" dirty="0"/>
            </a:br>
            <a:r>
              <a:rPr lang="en-US" sz="2000" dirty="0" smtClean="0"/>
              <a:t>- The </a:t>
            </a:r>
            <a:r>
              <a:rPr lang="en-US" sz="2000" dirty="0"/>
              <a:t>system shall allow the customers to extend their reservation when their reservation is due.</a:t>
            </a:r>
            <a:br>
              <a:rPr lang="en-US" sz="2000" dirty="0"/>
            </a:br>
            <a:r>
              <a:rPr lang="en-US" sz="2000" dirty="0" smtClean="0"/>
              <a:t>- The </a:t>
            </a:r>
            <a:r>
              <a:rPr lang="en-US" sz="2000" dirty="0"/>
              <a:t>system shall allow the customers to view their reservation history</a:t>
            </a:r>
            <a:r>
              <a:rPr lang="en-US" sz="2000" dirty="0" smtClean="0"/>
              <a:t>.</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426105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4" name="Google Shape;144;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p:cNvPicPr/>
          <p:nvPr/>
        </p:nvPicPr>
        <p:blipFill>
          <a:blip r:embed="rId3"/>
          <a:stretch>
            <a:fillRect/>
          </a:stretch>
        </p:blipFill>
        <p:spPr>
          <a:xfrm>
            <a:off x="0" y="0"/>
            <a:ext cx="9144000" cy="5143451"/>
          </a:xfrm>
          <a:prstGeom prst="rect">
            <a:avLst/>
          </a:prstGeom>
        </p:spPr>
      </p:pic>
    </p:spTree>
    <p:extLst>
      <p:ext uri="{BB962C8B-B14F-4D97-AF65-F5344CB8AC3E}">
        <p14:creationId xmlns:p14="http://schemas.microsoft.com/office/powerpoint/2010/main" val="361328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3" name="Google Shape;153;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Title 4"/>
          <p:cNvSpPr>
            <a:spLocks noGrp="1"/>
          </p:cNvSpPr>
          <p:nvPr>
            <p:ph type="title"/>
          </p:nvPr>
        </p:nvSpPr>
        <p:spPr>
          <a:xfrm>
            <a:off x="279779" y="3344522"/>
            <a:ext cx="3091218" cy="718800"/>
          </a:xfrm>
        </p:spPr>
        <p:txBody>
          <a:bodyPr/>
          <a:lstStyle/>
          <a:p>
            <a:r>
              <a:rPr lang="en-US" sz="2500" dirty="0"/>
              <a:t>The system shall allow the customer to choose their nearest garage for them to pick up their vehicle.</a:t>
            </a:r>
            <a:r>
              <a:rPr lang="en-US" dirty="0"/>
              <a:t/>
            </a:r>
            <a:br>
              <a:rPr lang="en-US" dirty="0"/>
            </a:br>
            <a:r>
              <a:rPr lang="en-US" dirty="0"/>
              <a:t> </a:t>
            </a:r>
            <a:br>
              <a:rPr lang="en-US" dirty="0"/>
            </a:br>
            <a:endParaRPr lang="en-US" dirty="0"/>
          </a:p>
        </p:txBody>
      </p:sp>
      <p:pic>
        <p:nvPicPr>
          <p:cNvPr id="1027" name="Picture 3" descr="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110" y="0"/>
            <a:ext cx="527789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6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randombar(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0" y="3754738"/>
            <a:ext cx="5343900" cy="718800"/>
          </a:xfrm>
          <a:prstGeom prst="rect">
            <a:avLst/>
          </a:prstGeom>
        </p:spPr>
        <p:txBody>
          <a:bodyPr spcFirstLastPara="1" wrap="square" lIns="0" tIns="0" rIns="0" bIns="0" anchor="b" anchorCtr="0">
            <a:noAutofit/>
          </a:bodyPr>
          <a:lstStyle/>
          <a:p>
            <a:r>
              <a:rPr lang="en-US" sz="2200" dirty="0" smtClean="0"/>
              <a:t>- The </a:t>
            </a:r>
            <a:r>
              <a:rPr lang="en-US" sz="2200" dirty="0"/>
              <a:t>system should allow staff to register new cars.</a:t>
            </a:r>
            <a:br>
              <a:rPr lang="en-US" sz="2200" dirty="0"/>
            </a:br>
            <a:r>
              <a:rPr lang="en-US" sz="2200" dirty="0" smtClean="0"/>
              <a:t>- The </a:t>
            </a:r>
            <a:r>
              <a:rPr lang="en-US" sz="2200" dirty="0"/>
              <a:t>system shall allow staff to update information of the car in need of modification.</a:t>
            </a:r>
            <a:br>
              <a:rPr lang="en-US" sz="2200" dirty="0"/>
            </a:br>
            <a:r>
              <a:rPr lang="en-US" sz="2200" dirty="0" smtClean="0"/>
              <a:t>- The </a:t>
            </a:r>
            <a:r>
              <a:rPr lang="en-US" sz="2200" dirty="0"/>
              <a:t>system shall allow staff to display all lists of car</a:t>
            </a:r>
            <a:br>
              <a:rPr lang="en-US" sz="2200" dirty="0"/>
            </a:br>
            <a:r>
              <a:rPr lang="en-US" sz="2200" dirty="0" smtClean="0"/>
              <a:t>- The </a:t>
            </a:r>
            <a:r>
              <a:rPr lang="en-US" sz="2200" dirty="0"/>
              <a:t>system shall allow staff to cancel the booking of customers into rental list.</a:t>
            </a:r>
            <a:br>
              <a:rPr lang="en-US" sz="2200" dirty="0"/>
            </a:br>
            <a:r>
              <a:rPr lang="en-US" sz="2200" dirty="0" smtClean="0"/>
              <a:t>- The </a:t>
            </a:r>
            <a:r>
              <a:rPr lang="en-US" sz="2200" dirty="0"/>
              <a:t>system shall allow staff to display all rented car.</a:t>
            </a:r>
            <a:br>
              <a:rPr lang="en-US" sz="2200" dirty="0"/>
            </a:br>
            <a:r>
              <a:rPr lang="en-US" sz="2200" dirty="0" smtClean="0"/>
              <a:t>- The </a:t>
            </a:r>
            <a:r>
              <a:rPr lang="en-US" sz="2200" dirty="0"/>
              <a:t>system shall allow staff to display all off duty car.</a:t>
            </a:r>
            <a:br>
              <a:rPr lang="en-US" sz="2200" dirty="0"/>
            </a:br>
            <a:r>
              <a:rPr lang="en-US" sz="2200" dirty="0"/>
              <a:t/>
            </a:r>
            <a:br>
              <a:rPr lang="en-US" sz="2200" dirty="0"/>
            </a:br>
            <a:endParaRPr sz="2200" dirty="0"/>
          </a:p>
        </p:txBody>
      </p:sp>
      <p:sp>
        <p:nvSpPr>
          <p:cNvPr id="193" name="Google Shape;193;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923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randombar(horizontal)">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theme/theme1.xml><?xml version="1.0" encoding="utf-8"?>
<a:theme xmlns:a="http://schemas.openxmlformats.org/drawingml/2006/main" name="Westmoreland template">
  <a:themeElements>
    <a:clrScheme name="Custom 347">
      <a:dk1>
        <a:srgbClr val="18171D"/>
      </a:dk1>
      <a:lt1>
        <a:srgbClr val="FFFFFF"/>
      </a:lt1>
      <a:dk2>
        <a:srgbClr val="7A7788"/>
      </a:dk2>
      <a:lt2>
        <a:srgbClr val="F1F0F7"/>
      </a:lt2>
      <a:accent1>
        <a:srgbClr val="9FEC23"/>
      </a:accent1>
      <a:accent2>
        <a:srgbClr val="81C729"/>
      </a:accent2>
      <a:accent3>
        <a:srgbClr val="32A529"/>
      </a:accent3>
      <a:accent4>
        <a:srgbClr val="188B36"/>
      </a:accent4>
      <a:accent5>
        <a:srgbClr val="01411B"/>
      </a:accent5>
      <a:accent6>
        <a:srgbClr val="EB5A2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202</Words>
  <Application>Microsoft Office PowerPoint</Application>
  <PresentationFormat>On-screen Show (16:9)</PresentationFormat>
  <Paragraphs>26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News Cycle</vt:lpstr>
      <vt:lpstr>Calibri</vt:lpstr>
      <vt:lpstr>Arial</vt:lpstr>
      <vt:lpstr>Westmoreland template</vt:lpstr>
      <vt:lpstr>Self-driving car renting service</vt:lpstr>
      <vt:lpstr>1. Benefit of app</vt:lpstr>
      <vt:lpstr>PowerPoint Presentation</vt:lpstr>
      <vt:lpstr>PowerPoint Presentation</vt:lpstr>
      <vt:lpstr>All users authenticate with gmail.</vt:lpstr>
      <vt:lpstr>- The system must allow customer to register for reservation. - The system must allow customer to view detail information of particular car. - The system must view list of available car during reservation. - The system shall allow the customers to cancel their reservation using reservation confirmation number. - The system shall present an option for advanced search to limit the vehicle search to specific categories of vehicles search.E.g. By Brand, Type and Model. - The system shall allow the customers to extend their reservation when their reservation is due. - The system shall allow the customers to view their reservation history.  </vt:lpstr>
      <vt:lpstr>PowerPoint Presentation</vt:lpstr>
      <vt:lpstr>The system shall allow the customer to choose their nearest garage for them to pick up their vehicle.   </vt:lpstr>
      <vt:lpstr>- The system should allow staff to register new cars. - The system shall allow staff to update information of the car in need of modification. - The system shall allow staff to display all lists of car - The system shall allow staff to cancel the booking of customers into rental list. - The system shall allow staff to display all rented car. - The system shall allow staff to display all off duty car.  </vt:lpstr>
      <vt:lpstr> - The system shall allow staff to select cars in the list - The system shall allow staff to update about customer rent record details in the rental list. - The system shall be able to save all changes made on the customer rent list. - The system shall allow staff to select customer rent record by specific search category - The system shall allow staff to display customers, who rent cars. - The system shall allow staff to display all customers rent record.  </vt:lpstr>
      <vt:lpstr> - The system shall allow the manager to update user account. - The system shall allow the manager to delete user account. - The system will allow the vehicle lessor to register a new vehicle. - The system will allow the lessor car to cancel a car on the rental list. - The system will allow the lessor car to update a car on the rental list. - The system will allow the lessor car to display all lists of cars on the rental list.   </vt:lpstr>
      <vt:lpstr>- The system will have constant updates on the specific location of the cars.</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Self-driving car renting service</dc:title>
  <cp:lastModifiedBy>Admin</cp:lastModifiedBy>
  <cp:revision>4</cp:revision>
  <dcterms:modified xsi:type="dcterms:W3CDTF">2021-06-01T23:50:22Z</dcterms:modified>
</cp:coreProperties>
</file>