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99" r:id="rId3"/>
    <p:sldId id="259" r:id="rId4"/>
    <p:sldId id="302" r:id="rId5"/>
    <p:sldId id="301" r:id="rId6"/>
    <p:sldId id="303" r:id="rId7"/>
    <p:sldId id="304" r:id="rId8"/>
    <p:sldId id="300" r:id="rId9"/>
    <p:sldId id="261" r:id="rId10"/>
    <p:sldId id="296" r:id="rId11"/>
    <p:sldId id="263" r:id="rId12"/>
    <p:sldId id="297" r:id="rId13"/>
    <p:sldId id="264" r:id="rId14"/>
    <p:sldId id="298" r:id="rId15"/>
    <p:sldId id="260" r:id="rId16"/>
    <p:sldId id="279"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oboto" panose="020B0604020202020204" charset="0"/>
      <p:regular r:id="rId23"/>
      <p:bold r:id="rId24"/>
      <p:italic r:id="rId25"/>
      <p:boldItalic r:id="rId26"/>
    </p:embeddedFont>
    <p:embeddedFont>
      <p:font typeface="Dosis" panose="020B0604020202020204" charset="0"/>
      <p:regular r:id="rId27"/>
      <p:bold r:id="rId28"/>
    </p:embeddedFont>
    <p:embeddedFont>
      <p:font typeface="宋体" panose="02010600030101010101" pitchFamily="2" charset="-122"/>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783CA3-BE23-4D98-B2A0-96A8EBFD1FB0}">
  <a:tblStyle styleId="{9A783CA3-BE23-4D98-B2A0-96A8EBFD1FB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62" y="9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698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3882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279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22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49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842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39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620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63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p>
            <a:pPr lvl="0"/>
            <a:r>
              <a:rPr lang="en-US" dirty="0"/>
              <a:t>Distributed Message broker</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t>S</a:t>
            </a:r>
            <a:r>
              <a:rPr lang="en-US" dirty="0" smtClean="0"/>
              <a:t>equence </a:t>
            </a:r>
            <a:r>
              <a:rPr lang="en-US" dirty="0"/>
              <a:t>diagram</a:t>
            </a:r>
            <a:endParaRPr dirty="0"/>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p:cNvPicPr>
            <a:picLocks noChangeAspect="1"/>
          </p:cNvPicPr>
          <p:nvPr/>
        </p:nvPicPr>
        <p:blipFill>
          <a:blip r:embed="rId3"/>
          <a:stretch>
            <a:fillRect/>
          </a:stretch>
        </p:blipFill>
        <p:spPr>
          <a:xfrm>
            <a:off x="4680373" y="0"/>
            <a:ext cx="4463627" cy="5143500"/>
          </a:xfrm>
          <a:prstGeom prst="rect">
            <a:avLst/>
          </a:prstGeom>
        </p:spPr>
      </p:pic>
    </p:spTree>
    <p:extLst>
      <p:ext uri="{BB962C8B-B14F-4D97-AF65-F5344CB8AC3E}">
        <p14:creationId xmlns:p14="http://schemas.microsoft.com/office/powerpoint/2010/main" val="3453807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2" name="TextBox 1"/>
          <p:cNvSpPr txBox="1"/>
          <p:nvPr/>
        </p:nvSpPr>
        <p:spPr>
          <a:xfrm>
            <a:off x="1137920" y="470090"/>
            <a:ext cx="6285653" cy="707886"/>
          </a:xfrm>
          <a:prstGeom prst="rect">
            <a:avLst/>
          </a:prstGeom>
          <a:noFill/>
        </p:spPr>
        <p:txBody>
          <a:bodyPr wrap="square" rtlCol="0">
            <a:spAutoFit/>
          </a:bodyPr>
          <a:lstStyle/>
          <a:p>
            <a:r>
              <a:rPr lang="en-US" sz="2000" b="1" dirty="0">
                <a:solidFill>
                  <a:schemeClr val="bg1"/>
                </a:solidFill>
              </a:rPr>
              <a:t>Two most common distribution patterns</a:t>
            </a:r>
          </a:p>
          <a:p>
            <a:endParaRPr lang="en-US" sz="2000" dirty="0">
              <a:solidFill>
                <a:schemeClr val="bg1"/>
              </a:solidFill>
            </a:endParaRPr>
          </a:p>
        </p:txBody>
      </p:sp>
      <p:sp>
        <p:nvSpPr>
          <p:cNvPr id="3" name="TextBox 2"/>
          <p:cNvSpPr txBox="1"/>
          <p:nvPr/>
        </p:nvSpPr>
        <p:spPr>
          <a:xfrm>
            <a:off x="0" y="1469735"/>
            <a:ext cx="8961120" cy="954107"/>
          </a:xfrm>
          <a:prstGeom prst="rect">
            <a:avLst/>
          </a:prstGeom>
          <a:noFill/>
        </p:spPr>
        <p:txBody>
          <a:bodyPr wrap="square" rtlCol="0">
            <a:spAutoFit/>
          </a:bodyPr>
          <a:lstStyle/>
          <a:p>
            <a:r>
              <a:rPr lang="en-US" dirty="0"/>
              <a:t>In this pattern, there is </a:t>
            </a:r>
            <a:r>
              <a:rPr lang="en-US" b="1" dirty="0"/>
              <a:t>one-to-one relation set between the sender and the receiver of the message</a:t>
            </a:r>
            <a:r>
              <a:rPr lang="en-US" dirty="0"/>
              <a:t>. Each message is sent and consumed only once</a:t>
            </a:r>
            <a:r>
              <a:rPr lang="en-US" dirty="0" smtClean="0"/>
              <a:t>.</a:t>
            </a:r>
          </a:p>
          <a:p>
            <a:r>
              <a:rPr lang="en-US" dirty="0" smtClean="0"/>
              <a:t>The </a:t>
            </a:r>
            <a:r>
              <a:rPr lang="en-US" dirty="0"/>
              <a:t>message broker guarantees that message will not be lost in case of failure of the consumer. It’s stored safely in the message broker queue. </a:t>
            </a:r>
          </a:p>
        </p:txBody>
      </p:sp>
      <p:sp>
        <p:nvSpPr>
          <p:cNvPr id="7" name="TextBox 6"/>
          <p:cNvSpPr txBox="1"/>
          <p:nvPr/>
        </p:nvSpPr>
        <p:spPr>
          <a:xfrm>
            <a:off x="0" y="1131181"/>
            <a:ext cx="8961120" cy="338554"/>
          </a:xfrm>
          <a:prstGeom prst="rect">
            <a:avLst/>
          </a:prstGeom>
          <a:noFill/>
        </p:spPr>
        <p:txBody>
          <a:bodyPr wrap="square" rtlCol="0">
            <a:spAutoFit/>
          </a:bodyPr>
          <a:lstStyle/>
          <a:p>
            <a:pPr fontAlgn="base"/>
            <a:r>
              <a:rPr lang="en-US" sz="1600" b="1" u="sng" dirty="0"/>
              <a:t>Point-to-point messaging</a:t>
            </a:r>
          </a:p>
        </p:txBody>
      </p:sp>
      <p:pic>
        <p:nvPicPr>
          <p:cNvPr id="4" name="Picture 3"/>
          <p:cNvPicPr>
            <a:picLocks noChangeAspect="1"/>
          </p:cNvPicPr>
          <p:nvPr/>
        </p:nvPicPr>
        <p:blipFill>
          <a:blip r:embed="rId3"/>
          <a:stretch>
            <a:fillRect/>
          </a:stretch>
        </p:blipFill>
        <p:spPr>
          <a:xfrm>
            <a:off x="1200998" y="2376429"/>
            <a:ext cx="6947322" cy="25610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2" name="TextBox 1"/>
          <p:cNvSpPr txBox="1"/>
          <p:nvPr/>
        </p:nvSpPr>
        <p:spPr>
          <a:xfrm>
            <a:off x="1137920" y="470090"/>
            <a:ext cx="6285653" cy="707886"/>
          </a:xfrm>
          <a:prstGeom prst="rect">
            <a:avLst/>
          </a:prstGeom>
          <a:noFill/>
        </p:spPr>
        <p:txBody>
          <a:bodyPr wrap="square" rtlCol="0">
            <a:spAutoFit/>
          </a:bodyPr>
          <a:lstStyle/>
          <a:p>
            <a:r>
              <a:rPr lang="en-US" sz="2000" b="1" dirty="0">
                <a:solidFill>
                  <a:schemeClr val="bg1"/>
                </a:solidFill>
              </a:rPr>
              <a:t>Two most common distribution patterns</a:t>
            </a:r>
          </a:p>
          <a:p>
            <a:endParaRPr lang="en-US" sz="2000" dirty="0">
              <a:solidFill>
                <a:schemeClr val="bg1"/>
              </a:solidFill>
            </a:endParaRPr>
          </a:p>
        </p:txBody>
      </p:sp>
      <p:pic>
        <p:nvPicPr>
          <p:cNvPr id="5" name="Picture 4"/>
          <p:cNvPicPr>
            <a:picLocks noChangeAspect="1"/>
          </p:cNvPicPr>
          <p:nvPr/>
        </p:nvPicPr>
        <p:blipFill>
          <a:blip r:embed="rId3"/>
          <a:stretch>
            <a:fillRect/>
          </a:stretch>
        </p:blipFill>
        <p:spPr>
          <a:xfrm>
            <a:off x="0" y="2282613"/>
            <a:ext cx="9144000" cy="1828800"/>
          </a:xfrm>
          <a:prstGeom prst="rect">
            <a:avLst/>
          </a:prstGeom>
        </p:spPr>
      </p:pic>
      <p:sp>
        <p:nvSpPr>
          <p:cNvPr id="6" name="Action Button: Document 5">
            <a:hlinkClick r:id="" action="ppaction://noaction" highlightClick="1"/>
          </p:cNvPr>
          <p:cNvSpPr/>
          <p:nvPr/>
        </p:nvSpPr>
        <p:spPr>
          <a:xfrm>
            <a:off x="3837398" y="3450008"/>
            <a:ext cx="386080" cy="379306"/>
          </a:xfrm>
          <a:prstGeom prst="actionButton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ction Button: Document 9">
            <a:hlinkClick r:id="" action="ppaction://noaction" highlightClick="1"/>
          </p:cNvPr>
          <p:cNvSpPr/>
          <p:nvPr/>
        </p:nvSpPr>
        <p:spPr>
          <a:xfrm>
            <a:off x="4660358" y="3450008"/>
            <a:ext cx="386080" cy="379306"/>
          </a:xfrm>
          <a:prstGeom prst="actionButton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22250" y="3197013"/>
            <a:ext cx="685591" cy="246221"/>
          </a:xfrm>
          <a:prstGeom prst="rect">
            <a:avLst/>
          </a:prstGeom>
        </p:spPr>
        <p:txBody>
          <a:bodyPr wrap="square">
            <a:spAutoFit/>
          </a:bodyPr>
          <a:lstStyle/>
          <a:p>
            <a:r>
              <a:rPr lang="en-US" sz="1000" dirty="0"/>
              <a:t>contract</a:t>
            </a:r>
          </a:p>
        </p:txBody>
      </p:sp>
      <p:sp>
        <p:nvSpPr>
          <p:cNvPr id="12" name="Rectangle 11"/>
          <p:cNvSpPr/>
          <p:nvPr/>
        </p:nvSpPr>
        <p:spPr>
          <a:xfrm>
            <a:off x="4421692" y="3190239"/>
            <a:ext cx="946783" cy="246221"/>
          </a:xfrm>
          <a:prstGeom prst="rect">
            <a:avLst/>
          </a:prstGeom>
        </p:spPr>
        <p:txBody>
          <a:bodyPr wrap="square">
            <a:spAutoFit/>
          </a:bodyPr>
          <a:lstStyle/>
          <a:p>
            <a:r>
              <a:rPr lang="en-US" sz="1000" dirty="0"/>
              <a:t>conversation</a:t>
            </a:r>
          </a:p>
        </p:txBody>
      </p:sp>
    </p:spTree>
    <p:extLst>
      <p:ext uri="{BB962C8B-B14F-4D97-AF65-F5344CB8AC3E}">
        <p14:creationId xmlns:p14="http://schemas.microsoft.com/office/powerpoint/2010/main" val="3364890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2000">
                <a:solidFill>
                  <a:schemeClr val="bg1"/>
                </a:solidFill>
              </a:rPr>
              <a:t>13</a:t>
            </a:fld>
            <a:endParaRPr sz="2000">
              <a:solidFill>
                <a:schemeClr val="bg1"/>
              </a:solidFill>
            </a:endParaRPr>
          </a:p>
        </p:txBody>
      </p:sp>
      <p:sp>
        <p:nvSpPr>
          <p:cNvPr id="2" name="TextBox 1"/>
          <p:cNvSpPr txBox="1"/>
          <p:nvPr/>
        </p:nvSpPr>
        <p:spPr>
          <a:xfrm>
            <a:off x="-47413" y="997223"/>
            <a:ext cx="6739467" cy="400110"/>
          </a:xfrm>
          <a:prstGeom prst="rect">
            <a:avLst/>
          </a:prstGeom>
          <a:noFill/>
        </p:spPr>
        <p:txBody>
          <a:bodyPr wrap="square" rtlCol="0">
            <a:spAutoFit/>
          </a:bodyPr>
          <a:lstStyle/>
          <a:p>
            <a:pPr fontAlgn="base"/>
            <a:r>
              <a:rPr lang="en-US" sz="2000" b="1" u="sng" dirty="0">
                <a:solidFill>
                  <a:schemeClr val="tx1"/>
                </a:solidFill>
              </a:rPr>
              <a:t>Publish/subscribe</a:t>
            </a:r>
          </a:p>
        </p:txBody>
      </p:sp>
      <p:sp>
        <p:nvSpPr>
          <p:cNvPr id="3" name="TextBox 2"/>
          <p:cNvSpPr txBox="1"/>
          <p:nvPr/>
        </p:nvSpPr>
        <p:spPr>
          <a:xfrm>
            <a:off x="-47413" y="1334347"/>
            <a:ext cx="9191413" cy="954107"/>
          </a:xfrm>
          <a:prstGeom prst="rect">
            <a:avLst/>
          </a:prstGeom>
          <a:noFill/>
        </p:spPr>
        <p:txBody>
          <a:bodyPr wrap="square" rtlCol="0">
            <a:spAutoFit/>
          </a:bodyPr>
          <a:lstStyle/>
          <a:p>
            <a:r>
              <a:rPr lang="en-US" dirty="0" smtClean="0"/>
              <a:t>Here</a:t>
            </a:r>
            <a:r>
              <a:rPr lang="en-US" dirty="0"/>
              <a:t>, </a:t>
            </a:r>
            <a:r>
              <a:rPr lang="en-US" b="1" dirty="0"/>
              <a:t>the sender of the message doesn’t know anything about receivers</a:t>
            </a:r>
            <a:r>
              <a:rPr lang="en-US" dirty="0"/>
              <a:t>. The message is being sent to the topic. After that, it’s distributed among all endpoints subscribed to that topic</a:t>
            </a:r>
            <a:r>
              <a:rPr lang="en-US" dirty="0" smtClean="0"/>
              <a:t>.</a:t>
            </a:r>
            <a:r>
              <a:rPr lang="en-US" dirty="0"/>
              <a:t> </a:t>
            </a:r>
            <a:r>
              <a:rPr lang="en-US" dirty="0" smtClean="0"/>
              <a:t>It </a:t>
            </a:r>
            <a:r>
              <a:rPr lang="en-US" dirty="0"/>
              <a:t>can be useful e.g. for implementing notifications mechanism or distributing independent tasks. This solution can also lead to implementing an </a:t>
            </a:r>
            <a:r>
              <a:rPr lang="en-US" b="1" dirty="0"/>
              <a:t>event-driven architecture-based system, where applications have fewer dependencies between each other</a:t>
            </a:r>
            <a:r>
              <a:rPr lang="en-US" dirty="0"/>
              <a:t>.</a:t>
            </a:r>
          </a:p>
        </p:txBody>
      </p:sp>
      <p:sp>
        <p:nvSpPr>
          <p:cNvPr id="6" name="TextBox 5"/>
          <p:cNvSpPr txBox="1"/>
          <p:nvPr/>
        </p:nvSpPr>
        <p:spPr>
          <a:xfrm>
            <a:off x="1083733" y="449770"/>
            <a:ext cx="6285653" cy="707886"/>
          </a:xfrm>
          <a:prstGeom prst="rect">
            <a:avLst/>
          </a:prstGeom>
          <a:noFill/>
        </p:spPr>
        <p:txBody>
          <a:bodyPr wrap="square" rtlCol="0">
            <a:spAutoFit/>
          </a:bodyPr>
          <a:lstStyle/>
          <a:p>
            <a:r>
              <a:rPr lang="en-US" sz="2000" b="1" dirty="0">
                <a:solidFill>
                  <a:schemeClr val="bg1"/>
                </a:solidFill>
              </a:rPr>
              <a:t>Two most common distribution patterns</a:t>
            </a:r>
          </a:p>
          <a:p>
            <a:endParaRPr lang="en-US" sz="2000" dirty="0">
              <a:solidFill>
                <a:schemeClr val="bg1"/>
              </a:solidFill>
            </a:endParaRPr>
          </a:p>
        </p:txBody>
      </p:sp>
      <p:pic>
        <p:nvPicPr>
          <p:cNvPr id="5" name="Picture 4"/>
          <p:cNvPicPr>
            <a:picLocks noChangeAspect="1"/>
          </p:cNvPicPr>
          <p:nvPr/>
        </p:nvPicPr>
        <p:blipFill>
          <a:blip r:embed="rId3"/>
          <a:stretch>
            <a:fillRect/>
          </a:stretch>
        </p:blipFill>
        <p:spPr>
          <a:xfrm>
            <a:off x="60959" y="2288455"/>
            <a:ext cx="8974667" cy="285504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2000">
                <a:solidFill>
                  <a:schemeClr val="bg1"/>
                </a:solidFill>
              </a:rPr>
              <a:t>14</a:t>
            </a:fld>
            <a:endParaRPr sz="2000">
              <a:solidFill>
                <a:schemeClr val="bg1"/>
              </a:solidFill>
            </a:endParaRPr>
          </a:p>
        </p:txBody>
      </p:sp>
      <p:sp>
        <p:nvSpPr>
          <p:cNvPr id="6" name="TextBox 5"/>
          <p:cNvSpPr txBox="1"/>
          <p:nvPr/>
        </p:nvSpPr>
        <p:spPr>
          <a:xfrm>
            <a:off x="1083733" y="449770"/>
            <a:ext cx="6285653" cy="707886"/>
          </a:xfrm>
          <a:prstGeom prst="rect">
            <a:avLst/>
          </a:prstGeom>
          <a:noFill/>
        </p:spPr>
        <p:txBody>
          <a:bodyPr wrap="square" rtlCol="0">
            <a:spAutoFit/>
          </a:bodyPr>
          <a:lstStyle/>
          <a:p>
            <a:r>
              <a:rPr lang="en-US" sz="2000" b="1" dirty="0">
                <a:solidFill>
                  <a:schemeClr val="bg1"/>
                </a:solidFill>
              </a:rPr>
              <a:t>Two most common distribution patterns</a:t>
            </a:r>
          </a:p>
          <a:p>
            <a:endParaRPr lang="en-US" sz="2000" dirty="0">
              <a:solidFill>
                <a:schemeClr val="bg1"/>
              </a:solidFill>
            </a:endParaRPr>
          </a:p>
        </p:txBody>
      </p:sp>
      <p:pic>
        <p:nvPicPr>
          <p:cNvPr id="7" name="Picture 6"/>
          <p:cNvPicPr>
            <a:picLocks noChangeAspect="1"/>
          </p:cNvPicPr>
          <p:nvPr/>
        </p:nvPicPr>
        <p:blipFill>
          <a:blip r:embed="rId3"/>
          <a:stretch>
            <a:fillRect/>
          </a:stretch>
        </p:blipFill>
        <p:spPr>
          <a:xfrm>
            <a:off x="153578" y="1806060"/>
            <a:ext cx="8726262" cy="1100753"/>
          </a:xfrm>
          <a:prstGeom prst="rect">
            <a:avLst/>
          </a:prstGeom>
        </p:spPr>
      </p:pic>
      <p:sp>
        <p:nvSpPr>
          <p:cNvPr id="8" name="Oval Callout 7"/>
          <p:cNvSpPr/>
          <p:nvPr/>
        </p:nvSpPr>
        <p:spPr>
          <a:xfrm>
            <a:off x="3420533" y="2418080"/>
            <a:ext cx="223520" cy="182880"/>
          </a:xfrm>
          <a:prstGeom prst="wedgeEllipseCallou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3850640" y="2425379"/>
            <a:ext cx="223520" cy="182880"/>
          </a:xfrm>
          <a:prstGeom prst="wedgeEllipseCallou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Callout 10"/>
          <p:cNvSpPr/>
          <p:nvPr/>
        </p:nvSpPr>
        <p:spPr>
          <a:xfrm>
            <a:off x="4280747" y="2425379"/>
            <a:ext cx="223520" cy="182880"/>
          </a:xfrm>
          <a:prstGeom prst="wedgeEllipseCallou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Callout 11"/>
          <p:cNvSpPr/>
          <p:nvPr/>
        </p:nvSpPr>
        <p:spPr>
          <a:xfrm>
            <a:off x="4710854" y="2425379"/>
            <a:ext cx="223520" cy="182880"/>
          </a:xfrm>
          <a:prstGeom prst="wedgeEllipseCallou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Callout 12"/>
          <p:cNvSpPr/>
          <p:nvPr/>
        </p:nvSpPr>
        <p:spPr>
          <a:xfrm>
            <a:off x="5140961" y="2418080"/>
            <a:ext cx="223520" cy="182880"/>
          </a:xfrm>
          <a:prstGeom prst="wedgeEllipseCallou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548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309" name="Google Shape;309;p36"/>
          <p:cNvSpPr txBox="1">
            <a:spLocks noGrp="1"/>
          </p:cNvSpPr>
          <p:nvPr>
            <p:ph type="ctrTitle" idx="4294967295"/>
          </p:nvPr>
        </p:nvSpPr>
        <p:spPr>
          <a:xfrm>
            <a:off x="1886740" y="2091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1"/>
                </a:solidFill>
              </a:rPr>
              <a:t>THANKS!</a:t>
            </a:r>
            <a:endParaRPr sz="6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3" name="泪滴形 11"/>
          <p:cNvSpPr/>
          <p:nvPr/>
        </p:nvSpPr>
        <p:spPr>
          <a:xfrm rot="5400000">
            <a:off x="2793048" y="668314"/>
            <a:ext cx="2486025" cy="2486025"/>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 name="泪滴形 12"/>
          <p:cNvSpPr/>
          <p:nvPr/>
        </p:nvSpPr>
        <p:spPr>
          <a:xfrm rot="10800000">
            <a:off x="5345748" y="1287439"/>
            <a:ext cx="1862138" cy="1862138"/>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 name="椭圆 15"/>
          <p:cNvSpPr/>
          <p:nvPr/>
        </p:nvSpPr>
        <p:spPr>
          <a:xfrm>
            <a:off x="2900998" y="782614"/>
            <a:ext cx="2270125" cy="2270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 name="椭圆 16"/>
          <p:cNvSpPr/>
          <p:nvPr/>
        </p:nvSpPr>
        <p:spPr>
          <a:xfrm>
            <a:off x="5442585" y="1384277"/>
            <a:ext cx="1668463" cy="16684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 name="等腰三角形 26"/>
          <p:cNvSpPr/>
          <p:nvPr/>
        </p:nvSpPr>
        <p:spPr>
          <a:xfrm rot="18085212">
            <a:off x="6881654" y="3063058"/>
            <a:ext cx="357188" cy="2984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等腰三角形 29"/>
          <p:cNvSpPr/>
          <p:nvPr/>
        </p:nvSpPr>
        <p:spPr>
          <a:xfrm rot="4929495">
            <a:off x="2496979" y="2231208"/>
            <a:ext cx="357188" cy="2984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文本框 16"/>
          <p:cNvSpPr txBox="1">
            <a:spLocks noChangeArrowheads="1"/>
          </p:cNvSpPr>
          <p:nvPr/>
        </p:nvSpPr>
        <p:spPr bwMode="auto">
          <a:xfrm>
            <a:off x="3493135" y="1384277"/>
            <a:ext cx="211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effectLst/>
                <a:uLnTx/>
                <a:uFillTx/>
                <a:ea typeface="Calibri" panose="020F0502020204030204" pitchFamily="34" charset="0"/>
                <a:cs typeface="+mn-cs"/>
                <a:sym typeface="+mn-ea"/>
              </a:rPr>
              <a:t>01</a:t>
            </a:r>
            <a:endParaRPr kumimoji="0" lang="zh-CN" altLang="en-US" sz="6000" b="1" i="0" u="none" strike="noStrike" kern="1200" cap="none" spc="0" normalizeH="0" baseline="0" noProof="0" dirty="0">
              <a:ln>
                <a:noFill/>
              </a:ln>
              <a:effectLst/>
              <a:uLnTx/>
              <a:uFillTx/>
              <a:ea typeface="Calibri" panose="020F0502020204030204" pitchFamily="34" charset="0"/>
              <a:cs typeface="+mn-cs"/>
              <a:sym typeface="+mn-ea"/>
            </a:endParaRPr>
          </a:p>
        </p:txBody>
      </p:sp>
      <p:sp>
        <p:nvSpPr>
          <p:cNvPr id="10" name="文本框 17"/>
          <p:cNvSpPr txBox="1">
            <a:spLocks noChangeArrowheads="1"/>
          </p:cNvSpPr>
          <p:nvPr/>
        </p:nvSpPr>
        <p:spPr bwMode="auto">
          <a:xfrm>
            <a:off x="5677535" y="1741464"/>
            <a:ext cx="2117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effectLst/>
                <a:uLnTx/>
                <a:uFillTx/>
                <a:ea typeface="Calibri" panose="020F0502020204030204" pitchFamily="34" charset="0"/>
                <a:cs typeface="+mn-cs"/>
                <a:sym typeface="+mn-ea"/>
              </a:rPr>
              <a:t>02</a:t>
            </a:r>
            <a:endParaRPr kumimoji="0" lang="zh-CN" altLang="en-US" sz="6000" b="1" i="0" u="none" strike="noStrike" kern="1200" cap="none" spc="0" normalizeH="0" baseline="0" noProof="0" dirty="0">
              <a:ln>
                <a:noFill/>
              </a:ln>
              <a:effectLst/>
              <a:uLnTx/>
              <a:uFillTx/>
              <a:ea typeface="Calibri" panose="020F0502020204030204" pitchFamily="34" charset="0"/>
              <a:cs typeface="+mn-cs"/>
              <a:sym typeface="+mn-ea"/>
            </a:endParaRPr>
          </a:p>
        </p:txBody>
      </p:sp>
      <p:sp>
        <p:nvSpPr>
          <p:cNvPr id="11" name="文本框 24"/>
          <p:cNvSpPr txBox="1">
            <a:spLocks noChangeArrowheads="1"/>
          </p:cNvSpPr>
          <p:nvPr/>
        </p:nvSpPr>
        <p:spPr bwMode="auto">
          <a:xfrm>
            <a:off x="379095" y="1815124"/>
            <a:ext cx="229743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sng" strike="noStrike" kern="1200" cap="none" spc="0" normalizeH="0" baseline="0" noProof="0">
                <a:ln>
                  <a:noFill/>
                </a:ln>
                <a:solidFill>
                  <a:schemeClr val="bg1"/>
                </a:solidFill>
                <a:effectLst/>
                <a:uLnTx/>
                <a:uFillTx/>
                <a:ea typeface="Calibri" panose="020F0502020204030204" pitchFamily="34" charset="0"/>
                <a:cs typeface="+mn-cs"/>
                <a:sym typeface="+mn-ea"/>
              </a:rPr>
              <a:t>Broker Architecture Style</a:t>
            </a:r>
          </a:p>
        </p:txBody>
      </p:sp>
      <p:sp>
        <p:nvSpPr>
          <p:cNvPr id="12" name="文本框 26"/>
          <p:cNvSpPr txBox="1">
            <a:spLocks noChangeArrowheads="1"/>
          </p:cNvSpPr>
          <p:nvPr/>
        </p:nvSpPr>
        <p:spPr bwMode="auto">
          <a:xfrm>
            <a:off x="7353300" y="1589064"/>
            <a:ext cx="17907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a:ln>
                  <a:noFill/>
                </a:ln>
                <a:solidFill>
                  <a:schemeClr val="bg1"/>
                </a:solidFill>
                <a:effectLst/>
                <a:uLnTx/>
                <a:uFillTx/>
                <a:ea typeface="Calibri" panose="020F0502020204030204" pitchFamily="34" charset="0"/>
                <a:cs typeface="+mn-cs"/>
                <a:sym typeface="+mn-ea"/>
              </a:rPr>
              <a:t>Distributed Message broker</a:t>
            </a:r>
          </a:p>
        </p:txBody>
      </p:sp>
      <p:sp>
        <p:nvSpPr>
          <p:cNvPr id="13" name="矩形 13"/>
          <p:cNvSpPr>
            <a:spLocks noChangeArrowheads="1"/>
          </p:cNvSpPr>
          <p:nvPr/>
        </p:nvSpPr>
        <p:spPr bwMode="auto">
          <a:xfrm>
            <a:off x="500698" y="3892527"/>
            <a:ext cx="3017838"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r" defTabSz="1216025" rtl="0" eaLnBrk="1" fontAlgn="auto" latinLnBrk="0" hangingPunct="1">
              <a:lnSpc>
                <a:spcPct val="120000"/>
              </a:lnSpc>
              <a:spcBef>
                <a:spcPct val="20000"/>
              </a:spcBef>
              <a:spcAft>
                <a:spcPts val="0"/>
              </a:spcAft>
              <a:buClrTx/>
              <a:buSzTx/>
              <a:buFontTx/>
              <a:buNone/>
              <a:defRPr/>
            </a:pPr>
            <a:r>
              <a:rPr kumimoji="0" lang="en-US" altLang="zh-CN" sz="1400" b="0" i="0" u="none" strike="noStrike" kern="1200" cap="none" spc="0" normalizeH="0" baseline="0" noProof="0">
                <a:ln>
                  <a:noFill/>
                </a:ln>
                <a:solidFill>
                  <a:schemeClr val="bg1"/>
                </a:solidFill>
                <a:effectLst/>
                <a:uLnTx/>
                <a:uFillTx/>
                <a:ea typeface="Calibri" panose="020F0502020204030204" pitchFamily="34" charset="0"/>
                <a:cs typeface="+mn-cs"/>
                <a:sym typeface="Arial" panose="020B0604020202020204" pitchFamily="34" charset="0"/>
              </a:rPr>
              <a:t> </a:t>
            </a:r>
          </a:p>
        </p:txBody>
      </p:sp>
    </p:spTree>
    <p:extLst>
      <p:ext uri="{BB962C8B-B14F-4D97-AF65-F5344CB8AC3E}">
        <p14:creationId xmlns:p14="http://schemas.microsoft.com/office/powerpoint/2010/main" val="2911452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45350"/>
            <a:ext cx="71879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1.</a:t>
            </a:r>
            <a:endParaRPr dirty="0">
              <a:solidFill>
                <a:schemeClr val="bg1"/>
              </a:solidFill>
            </a:endParaRPr>
          </a:p>
          <a:p>
            <a:pPr>
              <a:buFont typeface="Arial" panose="020B0604020202020204" pitchFamily="34" charset="0"/>
            </a:pPr>
            <a:r>
              <a:rPr lang="en-US" altLang="zh-CN" b="1" dirty="0" smtClean="0">
                <a:solidFill>
                  <a:schemeClr val="bg1"/>
                </a:solidFill>
                <a:ea typeface="Calibri" panose="020F0502020204030204" pitchFamily="34" charset="0"/>
              </a:rPr>
              <a:t> </a:t>
            </a:r>
            <a:r>
              <a:rPr lang="en-US" altLang="zh-CN" b="1" dirty="0">
                <a:solidFill>
                  <a:schemeClr val="bg1"/>
                </a:solidFill>
                <a:ea typeface="Calibri" panose="020F0502020204030204" pitchFamily="34" charset="0"/>
              </a:rPr>
              <a:t>Broker Architecture Style </a:t>
            </a:r>
            <a:endParaRPr lang="zh-CN" altLang="en-US" b="1" dirty="0">
              <a:solidFill>
                <a:schemeClr val="bg1"/>
              </a:solidFill>
              <a:ea typeface="Calibri" panose="020F0502020204030204" pitchFamily="34" charset="0"/>
            </a:endParaRPr>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28039" y="-245295"/>
            <a:ext cx="6724500" cy="749100"/>
          </a:xfrm>
          <a:prstGeom prst="rect">
            <a:avLst/>
          </a:prstGeom>
        </p:spPr>
        <p:txBody>
          <a:bodyPr spcFirstLastPara="1" wrap="square" lIns="91425" tIns="91425" rIns="91425" bIns="91425" anchor="ctr" anchorCtr="0">
            <a:noAutofit/>
          </a:bodyPr>
          <a:lstStyle/>
          <a:p>
            <a:pPr>
              <a:buFont typeface="Arial" panose="020B0604020202020204" pitchFamily="34" charset="0"/>
            </a:pPr>
            <a:r>
              <a:rPr lang="en-US" altLang="zh-CN" sz="1200" b="1" dirty="0" smtClean="0">
                <a:solidFill>
                  <a:schemeClr val="tx1"/>
                </a:solidFill>
                <a:ea typeface="Calibri" panose="020F0502020204030204" pitchFamily="34" charset="0"/>
              </a:rPr>
              <a:t> </a:t>
            </a:r>
            <a:r>
              <a:rPr lang="en-US" altLang="zh-CN" sz="1200" b="1" dirty="0">
                <a:solidFill>
                  <a:schemeClr val="tx1"/>
                </a:solidFill>
                <a:ea typeface="Calibri" panose="020F0502020204030204" pitchFamily="34" charset="0"/>
              </a:rPr>
              <a:t>Broker Architecture Style </a:t>
            </a:r>
            <a:endParaRPr lang="zh-CN" altLang="en-US" sz="1200" b="1" dirty="0">
              <a:solidFill>
                <a:schemeClr val="tx1"/>
              </a:solidFill>
              <a:ea typeface="Calibri" panose="020F0502020204030204" pitchFamily="34" charset="0"/>
            </a:endParaRPr>
          </a:p>
        </p:txBody>
      </p:sp>
      <p:sp>
        <p:nvSpPr>
          <p:cNvPr id="145" name="Google Shape;145;p18"/>
          <p:cNvSpPr txBox="1">
            <a:spLocks noGrp="1"/>
          </p:cNvSpPr>
          <p:nvPr>
            <p:ph type="sldNum" idx="12"/>
          </p:nvPr>
        </p:nvSpPr>
        <p:spPr>
          <a:xfrm>
            <a:off x="18839" y="-780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dirty="0"/>
          </a:p>
        </p:txBody>
      </p:sp>
      <p:grpSp>
        <p:nvGrpSpPr>
          <p:cNvPr id="6" name="Group 5"/>
          <p:cNvGrpSpPr/>
          <p:nvPr/>
        </p:nvGrpSpPr>
        <p:grpSpPr>
          <a:xfrm>
            <a:off x="1584076" y="723900"/>
            <a:ext cx="1828800" cy="1371600"/>
            <a:chOff x="720" y="1536"/>
            <a:chExt cx="1056" cy="864"/>
          </a:xfrm>
        </p:grpSpPr>
        <p:sp>
          <p:nvSpPr>
            <p:cNvPr id="7" name="Rectangles 25602"/>
            <p:cNvSpPr/>
            <p:nvPr/>
          </p:nvSpPr>
          <p:spPr>
            <a:xfrm>
              <a:off x="720" y="1536"/>
              <a:ext cx="1056" cy="864"/>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en-US" sz="1200"/>
            </a:p>
          </p:txBody>
        </p:sp>
        <p:sp>
          <p:nvSpPr>
            <p:cNvPr id="8" name="Straight Connector 7"/>
            <p:cNvSpPr/>
            <p:nvPr/>
          </p:nvSpPr>
          <p:spPr>
            <a:xfrm>
              <a:off x="720" y="1776"/>
              <a:ext cx="1056" cy="0"/>
            </a:xfrm>
            <a:prstGeom prst="line">
              <a:avLst/>
            </a:prstGeom>
            <a:ln w="9525" cap="flat" cmpd="sng">
              <a:solidFill>
                <a:schemeClr val="tx1"/>
              </a:solidFill>
              <a:prstDash val="solid"/>
              <a:headEnd type="none" w="med" len="med"/>
              <a:tailEnd type="none" w="med" len="med"/>
            </a:ln>
          </p:spPr>
        </p:sp>
      </p:grpSp>
      <p:grpSp>
        <p:nvGrpSpPr>
          <p:cNvPr id="9" name="Group 8"/>
          <p:cNvGrpSpPr/>
          <p:nvPr/>
        </p:nvGrpSpPr>
        <p:grpSpPr>
          <a:xfrm>
            <a:off x="1584076" y="2781300"/>
            <a:ext cx="1676400" cy="1371600"/>
            <a:chOff x="720" y="1536"/>
            <a:chExt cx="1056" cy="864"/>
          </a:xfrm>
        </p:grpSpPr>
        <p:sp>
          <p:nvSpPr>
            <p:cNvPr id="10" name="Rectangles 25609"/>
            <p:cNvSpPr/>
            <p:nvPr/>
          </p:nvSpPr>
          <p:spPr>
            <a:xfrm>
              <a:off x="720" y="1536"/>
              <a:ext cx="1056" cy="864"/>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en-US" sz="1200"/>
            </a:p>
          </p:txBody>
        </p:sp>
        <p:sp>
          <p:nvSpPr>
            <p:cNvPr id="11" name="Straight Connector 10"/>
            <p:cNvSpPr/>
            <p:nvPr/>
          </p:nvSpPr>
          <p:spPr>
            <a:xfrm>
              <a:off x="720" y="1776"/>
              <a:ext cx="1056" cy="0"/>
            </a:xfrm>
            <a:prstGeom prst="line">
              <a:avLst/>
            </a:prstGeom>
            <a:ln w="9525" cap="flat" cmpd="sng">
              <a:solidFill>
                <a:schemeClr val="tx1"/>
              </a:solidFill>
              <a:prstDash val="solid"/>
              <a:headEnd type="none" w="med" len="med"/>
              <a:tailEnd type="none" w="med" len="med"/>
            </a:ln>
          </p:spPr>
        </p:sp>
      </p:grpSp>
      <p:grpSp>
        <p:nvGrpSpPr>
          <p:cNvPr id="12" name="Group 11"/>
          <p:cNvGrpSpPr/>
          <p:nvPr/>
        </p:nvGrpSpPr>
        <p:grpSpPr>
          <a:xfrm>
            <a:off x="4327276" y="2560955"/>
            <a:ext cx="1676400" cy="1371600"/>
            <a:chOff x="720" y="1536"/>
            <a:chExt cx="1056" cy="864"/>
          </a:xfrm>
        </p:grpSpPr>
        <p:sp>
          <p:nvSpPr>
            <p:cNvPr id="13" name="Rectangles 25612"/>
            <p:cNvSpPr/>
            <p:nvPr/>
          </p:nvSpPr>
          <p:spPr>
            <a:xfrm>
              <a:off x="720" y="1536"/>
              <a:ext cx="1056" cy="864"/>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en-US" sz="1200"/>
            </a:p>
          </p:txBody>
        </p:sp>
        <p:sp>
          <p:nvSpPr>
            <p:cNvPr id="14" name="Straight Connector 13"/>
            <p:cNvSpPr/>
            <p:nvPr/>
          </p:nvSpPr>
          <p:spPr>
            <a:xfrm>
              <a:off x="720" y="1776"/>
              <a:ext cx="1056" cy="0"/>
            </a:xfrm>
            <a:prstGeom prst="line">
              <a:avLst/>
            </a:prstGeom>
            <a:ln w="9525" cap="flat" cmpd="sng">
              <a:solidFill>
                <a:schemeClr val="tx1"/>
              </a:solidFill>
              <a:prstDash val="solid"/>
              <a:headEnd type="none" w="med" len="med"/>
              <a:tailEnd type="none" w="med" len="med"/>
            </a:ln>
          </p:spPr>
        </p:sp>
      </p:grpSp>
      <p:grpSp>
        <p:nvGrpSpPr>
          <p:cNvPr id="15" name="Group 14"/>
          <p:cNvGrpSpPr/>
          <p:nvPr/>
        </p:nvGrpSpPr>
        <p:grpSpPr>
          <a:xfrm>
            <a:off x="7070476" y="2857500"/>
            <a:ext cx="1676400" cy="1371600"/>
            <a:chOff x="720" y="1536"/>
            <a:chExt cx="1056" cy="864"/>
          </a:xfrm>
        </p:grpSpPr>
        <p:sp>
          <p:nvSpPr>
            <p:cNvPr id="16" name="Rectangles 25615"/>
            <p:cNvSpPr/>
            <p:nvPr/>
          </p:nvSpPr>
          <p:spPr>
            <a:xfrm>
              <a:off x="720" y="1536"/>
              <a:ext cx="1056" cy="864"/>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en-US" sz="1200"/>
            </a:p>
          </p:txBody>
        </p:sp>
        <p:sp>
          <p:nvSpPr>
            <p:cNvPr id="17" name="Straight Connector 16"/>
            <p:cNvSpPr/>
            <p:nvPr/>
          </p:nvSpPr>
          <p:spPr>
            <a:xfrm>
              <a:off x="720" y="1776"/>
              <a:ext cx="1056" cy="0"/>
            </a:xfrm>
            <a:prstGeom prst="line">
              <a:avLst/>
            </a:prstGeom>
            <a:ln w="9525" cap="flat" cmpd="sng">
              <a:solidFill>
                <a:schemeClr val="tx1"/>
              </a:solidFill>
              <a:prstDash val="solid"/>
              <a:headEnd type="none" w="med" len="med"/>
              <a:tailEnd type="none" w="med" len="med"/>
            </a:ln>
          </p:spPr>
        </p:sp>
      </p:grpSp>
      <p:sp>
        <p:nvSpPr>
          <p:cNvPr id="18" name="Rectangles 25618"/>
          <p:cNvSpPr/>
          <p:nvPr/>
        </p:nvSpPr>
        <p:spPr>
          <a:xfrm>
            <a:off x="4327276" y="266700"/>
            <a:ext cx="1676400" cy="1414145"/>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en-US" sz="1200"/>
          </a:p>
        </p:txBody>
      </p:sp>
      <p:sp>
        <p:nvSpPr>
          <p:cNvPr id="19" name="Straight Connector 18"/>
          <p:cNvSpPr/>
          <p:nvPr/>
        </p:nvSpPr>
        <p:spPr>
          <a:xfrm>
            <a:off x="4327276" y="647700"/>
            <a:ext cx="1676400" cy="1588"/>
          </a:xfrm>
          <a:prstGeom prst="line">
            <a:avLst/>
          </a:prstGeom>
          <a:ln w="9525" cap="flat" cmpd="sng">
            <a:solidFill>
              <a:schemeClr val="tx1"/>
            </a:solidFill>
            <a:prstDash val="solid"/>
            <a:headEnd type="none" w="med" len="med"/>
            <a:tailEnd type="none" w="med" len="med"/>
          </a:ln>
        </p:spPr>
      </p:sp>
      <p:grpSp>
        <p:nvGrpSpPr>
          <p:cNvPr id="20" name="Group 19"/>
          <p:cNvGrpSpPr/>
          <p:nvPr/>
        </p:nvGrpSpPr>
        <p:grpSpPr>
          <a:xfrm>
            <a:off x="6918076" y="723900"/>
            <a:ext cx="1676400" cy="1668145"/>
            <a:chOff x="720" y="1536"/>
            <a:chExt cx="1056" cy="864"/>
          </a:xfrm>
        </p:grpSpPr>
        <p:sp>
          <p:nvSpPr>
            <p:cNvPr id="21" name="Rectangles 25621"/>
            <p:cNvSpPr/>
            <p:nvPr/>
          </p:nvSpPr>
          <p:spPr>
            <a:xfrm>
              <a:off x="720" y="1536"/>
              <a:ext cx="1056" cy="864"/>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en-US" sz="1200"/>
            </a:p>
          </p:txBody>
        </p:sp>
        <p:sp>
          <p:nvSpPr>
            <p:cNvPr id="22" name="Straight Connector 21"/>
            <p:cNvSpPr/>
            <p:nvPr/>
          </p:nvSpPr>
          <p:spPr>
            <a:xfrm>
              <a:off x="720" y="1846"/>
              <a:ext cx="1056" cy="0"/>
            </a:xfrm>
            <a:prstGeom prst="line">
              <a:avLst/>
            </a:prstGeom>
            <a:ln w="9525" cap="flat" cmpd="sng">
              <a:solidFill>
                <a:schemeClr val="tx1"/>
              </a:solidFill>
              <a:prstDash val="solid"/>
              <a:headEnd type="none" w="med" len="med"/>
              <a:tailEnd type="none" w="med" len="med"/>
            </a:ln>
          </p:spPr>
        </p:sp>
      </p:grpSp>
      <p:sp>
        <p:nvSpPr>
          <p:cNvPr id="23" name="Straight Connector 22"/>
          <p:cNvSpPr/>
          <p:nvPr/>
        </p:nvSpPr>
        <p:spPr>
          <a:xfrm flipV="1">
            <a:off x="2422276" y="2095500"/>
            <a:ext cx="0" cy="685800"/>
          </a:xfrm>
          <a:prstGeom prst="line">
            <a:avLst/>
          </a:prstGeom>
          <a:ln w="9525" cap="flat" cmpd="sng">
            <a:solidFill>
              <a:schemeClr val="tx1"/>
            </a:solidFill>
            <a:prstDash val="solid"/>
            <a:headEnd type="none" w="med" len="med"/>
            <a:tailEnd type="triangle" w="med" len="med"/>
          </a:ln>
        </p:spPr>
      </p:sp>
      <p:sp>
        <p:nvSpPr>
          <p:cNvPr id="24" name="Straight Connector 23"/>
          <p:cNvSpPr/>
          <p:nvPr/>
        </p:nvSpPr>
        <p:spPr>
          <a:xfrm>
            <a:off x="3412876" y="1470442"/>
            <a:ext cx="914400" cy="15458"/>
          </a:xfrm>
          <a:prstGeom prst="line">
            <a:avLst/>
          </a:prstGeom>
          <a:ln w="9525" cap="flat" cmpd="sng">
            <a:solidFill>
              <a:schemeClr val="tx1"/>
            </a:solidFill>
            <a:prstDash val="solid"/>
            <a:headEnd type="triangle" w="med" len="med"/>
            <a:tailEnd type="none" w="med" len="med"/>
          </a:ln>
        </p:spPr>
      </p:sp>
      <p:sp>
        <p:nvSpPr>
          <p:cNvPr id="25" name="Straight Connector 24"/>
          <p:cNvSpPr/>
          <p:nvPr/>
        </p:nvSpPr>
        <p:spPr>
          <a:xfrm flipH="1">
            <a:off x="6003676" y="1485900"/>
            <a:ext cx="914400" cy="0"/>
          </a:xfrm>
          <a:prstGeom prst="line">
            <a:avLst/>
          </a:prstGeom>
          <a:ln w="9525" cap="flat" cmpd="sng">
            <a:solidFill>
              <a:schemeClr val="tx1"/>
            </a:solidFill>
            <a:prstDash val="solid"/>
            <a:headEnd type="triangle" w="med" len="med"/>
            <a:tailEnd type="none" w="med" len="med"/>
          </a:ln>
        </p:spPr>
      </p:sp>
      <p:sp>
        <p:nvSpPr>
          <p:cNvPr id="26" name="Straight Connector 25"/>
          <p:cNvSpPr/>
          <p:nvPr/>
        </p:nvSpPr>
        <p:spPr>
          <a:xfrm>
            <a:off x="5165476" y="1680845"/>
            <a:ext cx="635" cy="933450"/>
          </a:xfrm>
          <a:prstGeom prst="line">
            <a:avLst/>
          </a:prstGeom>
          <a:ln w="9525" cap="flat" cmpd="sng">
            <a:solidFill>
              <a:schemeClr val="tx1"/>
            </a:solidFill>
            <a:prstDash val="solid"/>
            <a:headEnd type="none" w="med" len="med"/>
            <a:tailEnd type="triangle" w="med" len="med"/>
          </a:ln>
        </p:spPr>
      </p:sp>
      <p:sp>
        <p:nvSpPr>
          <p:cNvPr id="27" name="Straight Connector 26"/>
          <p:cNvSpPr/>
          <p:nvPr/>
        </p:nvSpPr>
        <p:spPr>
          <a:xfrm flipV="1">
            <a:off x="7702936" y="2392043"/>
            <a:ext cx="0" cy="465456"/>
          </a:xfrm>
          <a:prstGeom prst="line">
            <a:avLst/>
          </a:prstGeom>
          <a:ln w="9525" cap="flat" cmpd="sng">
            <a:solidFill>
              <a:schemeClr val="tx1"/>
            </a:solidFill>
            <a:prstDash val="solid"/>
            <a:headEnd type="none" w="med" len="med"/>
            <a:tailEnd type="triangle" w="med" len="med"/>
          </a:ln>
        </p:spPr>
      </p:sp>
      <p:sp>
        <p:nvSpPr>
          <p:cNvPr id="28" name="Straight Connector 27"/>
          <p:cNvSpPr/>
          <p:nvPr/>
        </p:nvSpPr>
        <p:spPr>
          <a:xfrm>
            <a:off x="3260476" y="3543300"/>
            <a:ext cx="381000" cy="0"/>
          </a:xfrm>
          <a:prstGeom prst="line">
            <a:avLst/>
          </a:prstGeom>
          <a:ln w="9525" cap="flat" cmpd="sng">
            <a:solidFill>
              <a:schemeClr val="tx1"/>
            </a:solidFill>
            <a:prstDash val="solid"/>
            <a:headEnd type="triangle" w="med" len="med"/>
            <a:tailEnd type="none" w="med" len="med"/>
          </a:ln>
        </p:spPr>
      </p:sp>
      <p:sp>
        <p:nvSpPr>
          <p:cNvPr id="29" name="Straight Connector 28"/>
          <p:cNvSpPr/>
          <p:nvPr/>
        </p:nvSpPr>
        <p:spPr>
          <a:xfrm flipV="1">
            <a:off x="3641476" y="1581150"/>
            <a:ext cx="635" cy="1962150"/>
          </a:xfrm>
          <a:prstGeom prst="line">
            <a:avLst/>
          </a:prstGeom>
          <a:ln w="9525" cap="flat" cmpd="sng">
            <a:solidFill>
              <a:schemeClr val="tx1"/>
            </a:solidFill>
            <a:prstDash val="solid"/>
            <a:headEnd type="none" w="med" len="med"/>
            <a:tailEnd type="none" w="med" len="med"/>
          </a:ln>
        </p:spPr>
      </p:sp>
      <p:sp>
        <p:nvSpPr>
          <p:cNvPr id="30" name="Straight Connector 29"/>
          <p:cNvSpPr/>
          <p:nvPr/>
        </p:nvSpPr>
        <p:spPr>
          <a:xfrm>
            <a:off x="3641476" y="1581785"/>
            <a:ext cx="685800" cy="0"/>
          </a:xfrm>
          <a:prstGeom prst="line">
            <a:avLst/>
          </a:prstGeom>
          <a:ln w="9525" cap="flat" cmpd="sng">
            <a:solidFill>
              <a:schemeClr val="tx1"/>
            </a:solidFill>
            <a:prstDash val="solid"/>
            <a:headEnd type="none" w="med" len="med"/>
            <a:tailEnd type="none" w="med" len="med"/>
          </a:ln>
        </p:spPr>
      </p:sp>
      <p:sp>
        <p:nvSpPr>
          <p:cNvPr id="31" name="Straight Connector 30"/>
          <p:cNvSpPr/>
          <p:nvPr/>
        </p:nvSpPr>
        <p:spPr>
          <a:xfrm flipH="1">
            <a:off x="6689476" y="3543300"/>
            <a:ext cx="381000" cy="0"/>
          </a:xfrm>
          <a:prstGeom prst="line">
            <a:avLst/>
          </a:prstGeom>
          <a:ln w="9525" cap="flat" cmpd="sng">
            <a:solidFill>
              <a:schemeClr val="tx1"/>
            </a:solidFill>
            <a:prstDash val="solid"/>
            <a:headEnd type="triangle" w="med" len="med"/>
            <a:tailEnd type="none" w="med" len="med"/>
          </a:ln>
        </p:spPr>
      </p:sp>
      <p:sp>
        <p:nvSpPr>
          <p:cNvPr id="32" name="Straight Connector 31"/>
          <p:cNvSpPr/>
          <p:nvPr/>
        </p:nvSpPr>
        <p:spPr>
          <a:xfrm flipV="1">
            <a:off x="6689476" y="1582420"/>
            <a:ext cx="635" cy="1960880"/>
          </a:xfrm>
          <a:prstGeom prst="line">
            <a:avLst/>
          </a:prstGeom>
          <a:ln w="9525" cap="flat" cmpd="sng">
            <a:solidFill>
              <a:schemeClr val="tx1"/>
            </a:solidFill>
            <a:prstDash val="solid"/>
            <a:headEnd type="none" w="med" len="med"/>
            <a:tailEnd type="none" w="med" len="med"/>
          </a:ln>
        </p:spPr>
      </p:sp>
      <p:sp>
        <p:nvSpPr>
          <p:cNvPr id="33" name="Straight Connector 32"/>
          <p:cNvSpPr/>
          <p:nvPr/>
        </p:nvSpPr>
        <p:spPr>
          <a:xfrm flipH="1">
            <a:off x="6003676" y="1581785"/>
            <a:ext cx="685800" cy="0"/>
          </a:xfrm>
          <a:prstGeom prst="line">
            <a:avLst/>
          </a:prstGeom>
          <a:ln w="9525" cap="flat" cmpd="sng">
            <a:solidFill>
              <a:schemeClr val="tx1"/>
            </a:solidFill>
            <a:prstDash val="solid"/>
            <a:headEnd type="none" w="med" len="med"/>
            <a:tailEnd type="none" w="med" len="med"/>
          </a:ln>
        </p:spPr>
      </p:sp>
      <p:sp>
        <p:nvSpPr>
          <p:cNvPr id="34" name="Text Box 25650"/>
          <p:cNvSpPr txBox="1"/>
          <p:nvPr/>
        </p:nvSpPr>
        <p:spPr>
          <a:xfrm>
            <a:off x="1584076" y="723900"/>
            <a:ext cx="2608580" cy="275590"/>
          </a:xfrm>
          <a:prstGeom prst="rect">
            <a:avLst/>
          </a:prstGeom>
          <a:noFill/>
          <a:ln w="9525">
            <a:noFill/>
          </a:ln>
        </p:spPr>
        <p:txBody>
          <a:bodyPr wrap="square" anchor="t" anchorCtr="0">
            <a:spAutoFit/>
          </a:bodyPr>
          <a:lstStyle/>
          <a:p>
            <a:pPr algn="l"/>
            <a:r>
              <a:rPr sz="1200" b="1" i="1" dirty="0"/>
              <a:t>Client-side Proxy</a:t>
            </a:r>
            <a:r>
              <a:rPr lang="en-US" sz="1200" b="1" i="1" dirty="0"/>
              <a:t> </a:t>
            </a:r>
            <a:r>
              <a:rPr lang="en-US" sz="1200" b="1" i="1"/>
              <a:t>(Stub)</a:t>
            </a:r>
          </a:p>
        </p:txBody>
      </p:sp>
      <p:sp>
        <p:nvSpPr>
          <p:cNvPr id="35" name="Text Box 25651"/>
          <p:cNvSpPr txBox="1"/>
          <p:nvPr/>
        </p:nvSpPr>
        <p:spPr>
          <a:xfrm>
            <a:off x="4501901" y="266700"/>
            <a:ext cx="1501775" cy="276999"/>
          </a:xfrm>
          <a:prstGeom prst="rect">
            <a:avLst/>
          </a:prstGeom>
          <a:noFill/>
          <a:ln w="9525">
            <a:noFill/>
          </a:ln>
        </p:spPr>
        <p:txBody>
          <a:bodyPr>
            <a:spAutoFit/>
          </a:bodyPr>
          <a:lstStyle/>
          <a:p>
            <a:pPr algn="l">
              <a:spcBef>
                <a:spcPct val="50000"/>
              </a:spcBef>
            </a:pPr>
            <a:r>
              <a:rPr sz="1200" dirty="0"/>
              <a:t>    </a:t>
            </a:r>
            <a:r>
              <a:rPr sz="1200" b="1" i="1" dirty="0"/>
              <a:t>Broker</a:t>
            </a:r>
            <a:endParaRPr sz="1200" b="1" i="1"/>
          </a:p>
        </p:txBody>
      </p:sp>
      <p:sp>
        <p:nvSpPr>
          <p:cNvPr id="36" name="Text Box 25652"/>
          <p:cNvSpPr txBox="1"/>
          <p:nvPr/>
        </p:nvSpPr>
        <p:spPr>
          <a:xfrm>
            <a:off x="6918076" y="723900"/>
            <a:ext cx="1676400" cy="461665"/>
          </a:xfrm>
          <a:prstGeom prst="rect">
            <a:avLst/>
          </a:prstGeom>
          <a:noFill/>
          <a:ln w="9525">
            <a:noFill/>
          </a:ln>
        </p:spPr>
        <p:txBody>
          <a:bodyPr>
            <a:spAutoFit/>
          </a:bodyPr>
          <a:lstStyle/>
          <a:p>
            <a:pPr algn="l">
              <a:spcBef>
                <a:spcPct val="50000"/>
              </a:spcBef>
            </a:pPr>
            <a:r>
              <a:rPr sz="1200" b="1" i="1" dirty="0"/>
              <a:t>Server-side Proxy</a:t>
            </a:r>
            <a:r>
              <a:rPr lang="en-US" sz="1200" b="1" i="1" dirty="0"/>
              <a:t> (Skeleton)</a:t>
            </a:r>
          </a:p>
        </p:txBody>
      </p:sp>
      <p:sp>
        <p:nvSpPr>
          <p:cNvPr id="37" name="Text Box 25654"/>
          <p:cNvSpPr txBox="1"/>
          <p:nvPr/>
        </p:nvSpPr>
        <p:spPr>
          <a:xfrm>
            <a:off x="7070476" y="2933700"/>
            <a:ext cx="1676400" cy="276999"/>
          </a:xfrm>
          <a:prstGeom prst="rect">
            <a:avLst/>
          </a:prstGeom>
          <a:noFill/>
          <a:ln w="9525">
            <a:noFill/>
          </a:ln>
        </p:spPr>
        <p:txBody>
          <a:bodyPr>
            <a:spAutoFit/>
          </a:bodyPr>
          <a:lstStyle/>
          <a:p>
            <a:pPr algn="l">
              <a:spcBef>
                <a:spcPct val="50000"/>
              </a:spcBef>
            </a:pPr>
            <a:r>
              <a:rPr sz="1200" dirty="0"/>
              <a:t>         </a:t>
            </a:r>
            <a:r>
              <a:rPr sz="1200" b="1" i="1" dirty="0"/>
              <a:t>Server</a:t>
            </a:r>
          </a:p>
        </p:txBody>
      </p:sp>
      <p:sp>
        <p:nvSpPr>
          <p:cNvPr id="38" name="Text Box 25656"/>
          <p:cNvSpPr txBox="1"/>
          <p:nvPr/>
        </p:nvSpPr>
        <p:spPr>
          <a:xfrm>
            <a:off x="4842261" y="2635250"/>
            <a:ext cx="671979" cy="276999"/>
          </a:xfrm>
          <a:prstGeom prst="rect">
            <a:avLst/>
          </a:prstGeom>
          <a:noFill/>
          <a:ln w="9525">
            <a:noFill/>
          </a:ln>
        </p:spPr>
        <p:txBody>
          <a:bodyPr wrap="none" anchor="t" anchorCtr="0">
            <a:spAutoFit/>
          </a:bodyPr>
          <a:lstStyle/>
          <a:p>
            <a:pPr algn="l"/>
            <a:r>
              <a:rPr sz="1200" b="1" i="1" dirty="0"/>
              <a:t>Bridge</a:t>
            </a:r>
          </a:p>
        </p:txBody>
      </p:sp>
      <p:sp>
        <p:nvSpPr>
          <p:cNvPr id="39" name="Text Box 25657"/>
          <p:cNvSpPr txBox="1"/>
          <p:nvPr/>
        </p:nvSpPr>
        <p:spPr>
          <a:xfrm>
            <a:off x="1873001" y="2857500"/>
            <a:ext cx="699230" cy="276999"/>
          </a:xfrm>
          <a:prstGeom prst="rect">
            <a:avLst/>
          </a:prstGeom>
          <a:noFill/>
          <a:ln w="9525">
            <a:noFill/>
          </a:ln>
        </p:spPr>
        <p:txBody>
          <a:bodyPr wrap="none" anchor="t" anchorCtr="0">
            <a:spAutoFit/>
          </a:bodyPr>
          <a:lstStyle/>
          <a:p>
            <a:pPr algn="l"/>
            <a:r>
              <a:rPr sz="1200" dirty="0"/>
              <a:t>  </a:t>
            </a:r>
            <a:r>
              <a:rPr sz="1200" b="1" i="1" dirty="0"/>
              <a:t>Client</a:t>
            </a:r>
          </a:p>
        </p:txBody>
      </p:sp>
      <p:sp>
        <p:nvSpPr>
          <p:cNvPr id="40" name="Text Box 25658"/>
          <p:cNvSpPr txBox="1"/>
          <p:nvPr/>
        </p:nvSpPr>
        <p:spPr>
          <a:xfrm>
            <a:off x="1584076" y="3238500"/>
            <a:ext cx="1501775" cy="609398"/>
          </a:xfrm>
          <a:prstGeom prst="rect">
            <a:avLst/>
          </a:prstGeom>
          <a:noFill/>
          <a:ln w="9525">
            <a:noFill/>
          </a:ln>
        </p:spPr>
        <p:txBody>
          <a:bodyPr>
            <a:spAutoFit/>
          </a:bodyPr>
          <a:lstStyle/>
          <a:p>
            <a:pPr algn="l">
              <a:spcBef>
                <a:spcPct val="50000"/>
              </a:spcBef>
            </a:pPr>
            <a:r>
              <a:rPr sz="1200" b="0" dirty="0"/>
              <a:t>Call_server</a:t>
            </a:r>
          </a:p>
          <a:p>
            <a:pPr algn="l">
              <a:lnSpc>
                <a:spcPct val="30000"/>
              </a:lnSpc>
              <a:spcBef>
                <a:spcPct val="50000"/>
              </a:spcBef>
            </a:pPr>
            <a:r>
              <a:rPr sz="1200" b="0" dirty="0"/>
              <a:t>start_task</a:t>
            </a:r>
          </a:p>
          <a:p>
            <a:pPr algn="l">
              <a:lnSpc>
                <a:spcPct val="50000"/>
              </a:lnSpc>
              <a:spcBef>
                <a:spcPct val="50000"/>
              </a:spcBef>
            </a:pPr>
            <a:r>
              <a:rPr sz="1200" b="0" dirty="0"/>
              <a:t>use_broker_API</a:t>
            </a:r>
            <a:endParaRPr sz="1200"/>
          </a:p>
        </p:txBody>
      </p:sp>
      <p:sp>
        <p:nvSpPr>
          <p:cNvPr id="41" name="Text Box 25659"/>
          <p:cNvSpPr txBox="1"/>
          <p:nvPr/>
        </p:nvSpPr>
        <p:spPr>
          <a:xfrm>
            <a:off x="1584076" y="1104900"/>
            <a:ext cx="1501775" cy="812530"/>
          </a:xfrm>
          <a:prstGeom prst="rect">
            <a:avLst/>
          </a:prstGeom>
          <a:noFill/>
          <a:ln w="9525">
            <a:noFill/>
          </a:ln>
        </p:spPr>
        <p:txBody>
          <a:bodyPr wrap="square">
            <a:spAutoFit/>
          </a:bodyPr>
          <a:lstStyle/>
          <a:p>
            <a:pPr algn="l">
              <a:spcBef>
                <a:spcPct val="50000"/>
              </a:spcBef>
            </a:pPr>
            <a:r>
              <a:rPr sz="1200" b="0" dirty="0"/>
              <a:t>Pack_data</a:t>
            </a:r>
          </a:p>
          <a:p>
            <a:pPr algn="l">
              <a:lnSpc>
                <a:spcPct val="30000"/>
              </a:lnSpc>
              <a:spcBef>
                <a:spcPct val="50000"/>
              </a:spcBef>
            </a:pPr>
            <a:r>
              <a:rPr sz="1200" b="0" dirty="0"/>
              <a:t>unpack_data</a:t>
            </a:r>
          </a:p>
          <a:p>
            <a:pPr algn="l">
              <a:lnSpc>
                <a:spcPct val="60000"/>
              </a:lnSpc>
              <a:spcBef>
                <a:spcPct val="50000"/>
              </a:spcBef>
            </a:pPr>
            <a:r>
              <a:rPr sz="1200" b="0" dirty="0"/>
              <a:t>send request</a:t>
            </a:r>
          </a:p>
          <a:p>
            <a:pPr algn="l">
              <a:lnSpc>
                <a:spcPct val="50000"/>
              </a:lnSpc>
              <a:spcBef>
                <a:spcPct val="50000"/>
              </a:spcBef>
            </a:pPr>
            <a:r>
              <a:rPr sz="1200" b="0" dirty="0"/>
              <a:t>return</a:t>
            </a:r>
            <a:endParaRPr sz="1200"/>
          </a:p>
        </p:txBody>
      </p:sp>
      <p:sp>
        <p:nvSpPr>
          <p:cNvPr id="42" name="Text Box 25660"/>
          <p:cNvSpPr txBox="1"/>
          <p:nvPr/>
        </p:nvSpPr>
        <p:spPr>
          <a:xfrm>
            <a:off x="4327276" y="737235"/>
            <a:ext cx="1676400" cy="738664"/>
          </a:xfrm>
          <a:prstGeom prst="rect">
            <a:avLst/>
          </a:prstGeom>
          <a:noFill/>
          <a:ln w="9525">
            <a:noFill/>
          </a:ln>
        </p:spPr>
        <p:txBody>
          <a:bodyPr>
            <a:spAutoFit/>
          </a:bodyPr>
          <a:lstStyle/>
          <a:p>
            <a:pPr algn="l">
              <a:lnSpc>
                <a:spcPct val="50000"/>
              </a:lnSpc>
              <a:spcBef>
                <a:spcPct val="50000"/>
              </a:spcBef>
            </a:pPr>
            <a:r>
              <a:rPr sz="1200" b="0" dirty="0"/>
              <a:t>find_server</a:t>
            </a:r>
          </a:p>
          <a:p>
            <a:pPr algn="l">
              <a:lnSpc>
                <a:spcPct val="50000"/>
              </a:lnSpc>
              <a:spcBef>
                <a:spcPct val="50000"/>
              </a:spcBef>
            </a:pPr>
            <a:r>
              <a:rPr sz="1200" b="0" dirty="0"/>
              <a:t>find_client</a:t>
            </a:r>
          </a:p>
          <a:p>
            <a:pPr algn="l">
              <a:lnSpc>
                <a:spcPct val="50000"/>
              </a:lnSpc>
              <a:spcBef>
                <a:spcPct val="50000"/>
              </a:spcBef>
            </a:pPr>
            <a:r>
              <a:rPr sz="1200" b="0" dirty="0"/>
              <a:t>forward_request</a:t>
            </a:r>
          </a:p>
          <a:p>
            <a:pPr algn="l">
              <a:lnSpc>
                <a:spcPct val="50000"/>
              </a:lnSpc>
              <a:spcBef>
                <a:spcPct val="50000"/>
              </a:spcBef>
            </a:pPr>
            <a:r>
              <a:rPr sz="1200" b="0" dirty="0"/>
              <a:t>forward_response</a:t>
            </a:r>
            <a:endParaRPr sz="1200"/>
          </a:p>
        </p:txBody>
      </p:sp>
      <p:sp>
        <p:nvSpPr>
          <p:cNvPr id="43" name="Text Box 25661"/>
          <p:cNvSpPr txBox="1"/>
          <p:nvPr/>
        </p:nvSpPr>
        <p:spPr>
          <a:xfrm>
            <a:off x="6918076" y="1322070"/>
            <a:ext cx="1231427" cy="830997"/>
          </a:xfrm>
          <a:prstGeom prst="rect">
            <a:avLst/>
          </a:prstGeom>
          <a:noFill/>
          <a:ln w="9525">
            <a:noFill/>
          </a:ln>
        </p:spPr>
        <p:txBody>
          <a:bodyPr wrap="none" anchor="t" anchorCtr="0">
            <a:spAutoFit/>
          </a:bodyPr>
          <a:lstStyle/>
          <a:p>
            <a:pPr algn="l"/>
            <a:r>
              <a:rPr sz="1200" b="0" dirty="0"/>
              <a:t>Pack_data</a:t>
            </a:r>
          </a:p>
          <a:p>
            <a:pPr algn="l"/>
            <a:r>
              <a:rPr sz="1200" b="0" dirty="0"/>
              <a:t>unpack_data</a:t>
            </a:r>
          </a:p>
          <a:p>
            <a:pPr algn="l"/>
            <a:r>
              <a:rPr sz="1200" b="0" dirty="0"/>
              <a:t>call_service</a:t>
            </a:r>
          </a:p>
          <a:p>
            <a:pPr algn="l"/>
            <a:r>
              <a:rPr sz="1200" b="0" dirty="0"/>
              <a:t>send_response</a:t>
            </a:r>
            <a:endParaRPr sz="1200"/>
          </a:p>
        </p:txBody>
      </p:sp>
      <p:sp>
        <p:nvSpPr>
          <p:cNvPr id="44" name="Text Box 25662"/>
          <p:cNvSpPr txBox="1"/>
          <p:nvPr/>
        </p:nvSpPr>
        <p:spPr>
          <a:xfrm>
            <a:off x="7070476" y="3162300"/>
            <a:ext cx="1524000" cy="960263"/>
          </a:xfrm>
          <a:prstGeom prst="rect">
            <a:avLst/>
          </a:prstGeom>
          <a:noFill/>
          <a:ln w="9525">
            <a:noFill/>
          </a:ln>
        </p:spPr>
        <p:txBody>
          <a:bodyPr>
            <a:spAutoFit/>
          </a:bodyPr>
          <a:lstStyle/>
          <a:p>
            <a:pPr algn="l">
              <a:spcBef>
                <a:spcPct val="50000"/>
              </a:spcBef>
            </a:pPr>
            <a:r>
              <a:rPr sz="1200" b="0" dirty="0"/>
              <a:t>Initialize</a:t>
            </a:r>
          </a:p>
          <a:p>
            <a:pPr algn="l">
              <a:lnSpc>
                <a:spcPct val="30000"/>
              </a:lnSpc>
              <a:spcBef>
                <a:spcPct val="50000"/>
              </a:spcBef>
            </a:pPr>
            <a:r>
              <a:rPr sz="1200" b="0" dirty="0"/>
              <a:t>register_service</a:t>
            </a:r>
          </a:p>
          <a:p>
            <a:pPr algn="l">
              <a:lnSpc>
                <a:spcPct val="50000"/>
              </a:lnSpc>
              <a:spcBef>
                <a:spcPct val="50000"/>
              </a:spcBef>
            </a:pPr>
            <a:r>
              <a:rPr sz="1200" b="0" dirty="0"/>
              <a:t>enter_main_loop</a:t>
            </a:r>
          </a:p>
          <a:p>
            <a:pPr algn="l">
              <a:lnSpc>
                <a:spcPct val="40000"/>
              </a:lnSpc>
              <a:spcBef>
                <a:spcPct val="50000"/>
              </a:spcBef>
            </a:pPr>
            <a:r>
              <a:rPr sz="1200" b="0" dirty="0"/>
              <a:t>run_service</a:t>
            </a:r>
          </a:p>
          <a:p>
            <a:pPr algn="l">
              <a:lnSpc>
                <a:spcPct val="50000"/>
              </a:lnSpc>
              <a:spcBef>
                <a:spcPct val="50000"/>
              </a:spcBef>
            </a:pPr>
            <a:r>
              <a:rPr sz="1200" b="0" dirty="0"/>
              <a:t>use_broker_API</a:t>
            </a:r>
            <a:endParaRPr sz="1200"/>
          </a:p>
        </p:txBody>
      </p:sp>
      <p:sp>
        <p:nvSpPr>
          <p:cNvPr id="45" name="Text Box 25663"/>
          <p:cNvSpPr txBox="1"/>
          <p:nvPr/>
        </p:nvSpPr>
        <p:spPr>
          <a:xfrm>
            <a:off x="4327276" y="2990850"/>
            <a:ext cx="1730375" cy="830997"/>
          </a:xfrm>
          <a:prstGeom prst="rect">
            <a:avLst/>
          </a:prstGeom>
          <a:noFill/>
          <a:ln w="9525">
            <a:noFill/>
          </a:ln>
        </p:spPr>
        <p:txBody>
          <a:bodyPr>
            <a:spAutoFit/>
          </a:bodyPr>
          <a:lstStyle/>
          <a:p>
            <a:pPr algn="l">
              <a:spcBef>
                <a:spcPct val="50000"/>
              </a:spcBef>
            </a:pPr>
            <a:r>
              <a:rPr sz="1200" b="0" dirty="0"/>
              <a:t>Pack_data</a:t>
            </a:r>
          </a:p>
          <a:p>
            <a:pPr algn="l">
              <a:lnSpc>
                <a:spcPct val="40000"/>
              </a:lnSpc>
              <a:spcBef>
                <a:spcPct val="50000"/>
              </a:spcBef>
            </a:pPr>
            <a:r>
              <a:rPr sz="1200" b="0" dirty="0"/>
              <a:t>unpack_data</a:t>
            </a:r>
          </a:p>
          <a:p>
            <a:pPr algn="l">
              <a:lnSpc>
                <a:spcPct val="60000"/>
              </a:lnSpc>
              <a:spcBef>
                <a:spcPct val="50000"/>
              </a:spcBef>
            </a:pPr>
            <a:r>
              <a:rPr sz="1200" b="0" dirty="0"/>
              <a:t>forward_message</a:t>
            </a:r>
          </a:p>
          <a:p>
            <a:pPr algn="l">
              <a:lnSpc>
                <a:spcPct val="50000"/>
              </a:lnSpc>
              <a:spcBef>
                <a:spcPct val="50000"/>
              </a:spcBef>
            </a:pPr>
            <a:r>
              <a:rPr sz="1200" b="0" dirty="0"/>
              <a:t>transmit_message</a:t>
            </a:r>
            <a:endParaRPr sz="1200"/>
          </a:p>
        </p:txBody>
      </p:sp>
      <p:sp>
        <p:nvSpPr>
          <p:cNvPr id="46" name="Straight Connector 45"/>
          <p:cNvSpPr/>
          <p:nvPr/>
        </p:nvSpPr>
        <p:spPr>
          <a:xfrm>
            <a:off x="5164841" y="3943350"/>
            <a:ext cx="1270" cy="537845"/>
          </a:xfrm>
          <a:prstGeom prst="line">
            <a:avLst/>
          </a:prstGeom>
          <a:ln w="9525" cap="flat" cmpd="sng">
            <a:solidFill>
              <a:schemeClr val="tx1"/>
            </a:solidFill>
            <a:prstDash val="solid"/>
            <a:headEnd type="none" w="med" len="med"/>
            <a:tailEnd type="triangle" w="med" len="med"/>
          </a:ln>
        </p:spPr>
      </p:sp>
      <p:sp>
        <p:nvSpPr>
          <p:cNvPr id="47" name="Rectangles 4"/>
          <p:cNvSpPr/>
          <p:nvPr/>
        </p:nvSpPr>
        <p:spPr>
          <a:xfrm>
            <a:off x="4332356" y="4481195"/>
            <a:ext cx="1676400" cy="662305"/>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en-US" sz="1200"/>
          </a:p>
        </p:txBody>
      </p:sp>
      <p:sp>
        <p:nvSpPr>
          <p:cNvPr id="48" name="Text Box 5"/>
          <p:cNvSpPr txBox="1"/>
          <p:nvPr/>
        </p:nvSpPr>
        <p:spPr>
          <a:xfrm>
            <a:off x="4419986" y="4513580"/>
            <a:ext cx="1501775" cy="276999"/>
          </a:xfrm>
          <a:prstGeom prst="rect">
            <a:avLst/>
          </a:prstGeom>
          <a:noFill/>
          <a:ln w="9525">
            <a:noFill/>
          </a:ln>
        </p:spPr>
        <p:txBody>
          <a:bodyPr>
            <a:spAutoFit/>
          </a:bodyPr>
          <a:lstStyle/>
          <a:p>
            <a:pPr algn="l">
              <a:spcBef>
                <a:spcPct val="50000"/>
              </a:spcBef>
            </a:pPr>
            <a:r>
              <a:rPr sz="1200" dirty="0"/>
              <a:t>    </a:t>
            </a:r>
            <a:r>
              <a:rPr sz="1200" b="1" i="1" dirty="0"/>
              <a:t>Broker</a:t>
            </a:r>
            <a:endParaRPr sz="1200" b="1" i="1"/>
          </a:p>
        </p:txBody>
      </p:sp>
      <p:sp>
        <p:nvSpPr>
          <p:cNvPr id="49" name="Straight Connector 48"/>
          <p:cNvSpPr/>
          <p:nvPr/>
        </p:nvSpPr>
        <p:spPr>
          <a:xfrm>
            <a:off x="4327276" y="4818380"/>
            <a:ext cx="1676400" cy="1588"/>
          </a:xfrm>
          <a:prstGeom prst="line">
            <a:avLst/>
          </a:prstGeom>
          <a:ln w="9525" cap="flat" cmpd="sng">
            <a:solidFill>
              <a:schemeClr val="tx1"/>
            </a:solidFill>
            <a:prstDash val="solid"/>
            <a:headEnd type="none" w="med" len="med"/>
            <a:tailEnd type="none" w="med" len="med"/>
          </a:ln>
        </p:spPr>
      </p:sp>
      <p:sp>
        <p:nvSpPr>
          <p:cNvPr id="50" name="Text Box 7"/>
          <p:cNvSpPr txBox="1"/>
          <p:nvPr/>
        </p:nvSpPr>
        <p:spPr>
          <a:xfrm>
            <a:off x="4501901" y="4775200"/>
            <a:ext cx="1233805" cy="276999"/>
          </a:xfrm>
          <a:prstGeom prst="rect">
            <a:avLst/>
          </a:prstGeom>
          <a:noFill/>
        </p:spPr>
        <p:txBody>
          <a:bodyPr wrap="square" rtlCol="0">
            <a:spAutoFit/>
          </a:bodyPr>
          <a:lstStyle/>
          <a:p>
            <a:r>
              <a:rPr lang="en-US" sz="1200"/>
              <a:t>...................</a:t>
            </a:r>
          </a:p>
        </p:txBody>
      </p:sp>
    </p:spTree>
    <p:extLst>
      <p:ext uri="{BB962C8B-B14F-4D97-AF65-F5344CB8AC3E}">
        <p14:creationId xmlns:p14="http://schemas.microsoft.com/office/powerpoint/2010/main" val="44929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fill="hold"/>
                                        <p:tgtEl>
                                          <p:spTgt spid="42"/>
                                        </p:tgtEl>
                                        <p:attrNameLst>
                                          <p:attrName>ppt_x</p:attrName>
                                        </p:attrNameLst>
                                      </p:cBhvr>
                                      <p:tavLst>
                                        <p:tav tm="0">
                                          <p:val>
                                            <p:strVal val="#ppt_x"/>
                                          </p:val>
                                        </p:tav>
                                        <p:tav tm="100000">
                                          <p:val>
                                            <p:strVal val="#ppt_x"/>
                                          </p:val>
                                        </p:tav>
                                      </p:tavLst>
                                    </p:anim>
                                    <p:anim calcmode="lin" valueType="num">
                                      <p:cBhvr additive="base">
                                        <p:cTn id="4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checkerboard(across)">
                                      <p:cBhvr>
                                        <p:cTn id="53" dur="500"/>
                                        <p:tgtEl>
                                          <p:spTgt spid="6"/>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checkerboard(across)">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checkerboard(across)">
                                      <p:cBhvr>
                                        <p:cTn id="66" dur="500"/>
                                        <p:tgtEl>
                                          <p:spTgt spid="20"/>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checkerboard(across)">
                                      <p:cBhvr>
                                        <p:cTn id="69" dur="500"/>
                                        <p:tgtEl>
                                          <p:spTgt spid="36"/>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checkerboard(across)">
                                      <p:cBhvr>
                                        <p:cTn id="72" dur="5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dissolve">
                                      <p:cBhvr>
                                        <p:cTn id="77" dur="500"/>
                                        <p:tgtEl>
                                          <p:spTgt spid="23"/>
                                        </p:tgtEl>
                                      </p:cBhvr>
                                    </p:animEffect>
                                  </p:childTnLst>
                                </p:cTn>
                              </p:par>
                              <p:par>
                                <p:cTn id="78" presetID="9" presetClass="entr" presetSubtype="0" fill="hold"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dissolve">
                                      <p:cBhvr>
                                        <p:cTn id="80" dur="500"/>
                                        <p:tgtEl>
                                          <p:spTgt spid="24"/>
                                        </p:tgtEl>
                                      </p:cBhvr>
                                    </p:animEffect>
                                  </p:childTnLst>
                                </p:cTn>
                              </p:par>
                              <p:par>
                                <p:cTn id="81" presetID="9"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dissolve">
                                      <p:cBhvr>
                                        <p:cTn id="83" dur="500"/>
                                        <p:tgtEl>
                                          <p:spTgt spid="29"/>
                                        </p:tgtEl>
                                      </p:cBhvr>
                                    </p:animEffect>
                                  </p:childTnLst>
                                </p:cTn>
                              </p:par>
                              <p:par>
                                <p:cTn id="84" presetID="9" presetClass="entr" presetSubtype="0" fill="hold"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dissolve">
                                      <p:cBhvr>
                                        <p:cTn id="86" dur="500"/>
                                        <p:tgtEl>
                                          <p:spTgt spid="25"/>
                                        </p:tgtEl>
                                      </p:cBhvr>
                                    </p:animEffect>
                                  </p:childTnLst>
                                </p:cTn>
                              </p:par>
                              <p:par>
                                <p:cTn id="87" presetID="9" presetClass="entr" presetSubtype="0" fill="hold"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dissolve">
                                      <p:cBhvr>
                                        <p:cTn id="89" dur="500"/>
                                        <p:tgtEl>
                                          <p:spTgt spid="33"/>
                                        </p:tgtEl>
                                      </p:cBhvr>
                                    </p:animEffect>
                                  </p:childTnLst>
                                </p:cTn>
                              </p:par>
                              <p:par>
                                <p:cTn id="90" presetID="9" presetClass="entr" presetSubtype="0" fill="hold"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dissolve">
                                      <p:cBhvr>
                                        <p:cTn id="92" dur="500"/>
                                        <p:tgtEl>
                                          <p:spTgt spid="32"/>
                                        </p:tgtEl>
                                      </p:cBhvr>
                                    </p:animEffect>
                                  </p:childTnLst>
                                </p:cTn>
                              </p:par>
                              <p:par>
                                <p:cTn id="93" presetID="9"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dissolve">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fade">
                                      <p:cBhvr>
                                        <p:cTn id="105" dur="500"/>
                                        <p:tgtEl>
                                          <p:spTgt spid="31"/>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childTnLst>
                    </p:cTn>
                  </p:par>
                  <p:par>
                    <p:cTn id="111" fill="hold">
                      <p:stCondLst>
                        <p:cond delay="indefinite"/>
                      </p:stCondLst>
                      <p:childTnLst>
                        <p:par>
                          <p:cTn id="112" fill="hold">
                            <p:stCondLst>
                              <p:cond delay="0"/>
                            </p:stCondLst>
                            <p:childTnLst>
                              <p:par>
                                <p:cTn id="113" presetID="5" presetClass="entr" presetSubtype="1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checkerboard(across)">
                                      <p:cBhvr>
                                        <p:cTn id="115" dur="500"/>
                                        <p:tgtEl>
                                          <p:spTgt spid="47"/>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checkerboard(across)">
                                      <p:cBhvr>
                                        <p:cTn id="118" dur="500"/>
                                        <p:tgtEl>
                                          <p:spTgt spid="48"/>
                                        </p:tgtEl>
                                      </p:cBhvr>
                                    </p:animEffect>
                                  </p:childTnLst>
                                </p:cTn>
                              </p:par>
                              <p:par>
                                <p:cTn id="119" presetID="5" presetClass="entr" presetSubtype="10" fill="hold" nodeType="with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checkerboard(across)">
                                      <p:cBhvr>
                                        <p:cTn id="121" dur="500"/>
                                        <p:tgtEl>
                                          <p:spTgt spid="49"/>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checkerboard(across)">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12"/>
                                        </p:tgtEl>
                                        <p:attrNameLst>
                                          <p:attrName>style.visibility</p:attrName>
                                        </p:attrNameLst>
                                      </p:cBhvr>
                                      <p:to>
                                        <p:strVal val="visible"/>
                                      </p:to>
                                    </p:set>
                                    <p:anim calcmode="lin" valueType="num">
                                      <p:cBhvr additive="base">
                                        <p:cTn id="129" dur="500" fill="hold"/>
                                        <p:tgtEl>
                                          <p:spTgt spid="12"/>
                                        </p:tgtEl>
                                        <p:attrNameLst>
                                          <p:attrName>ppt_x</p:attrName>
                                        </p:attrNameLst>
                                      </p:cBhvr>
                                      <p:tavLst>
                                        <p:tav tm="0">
                                          <p:val>
                                            <p:strVal val="#ppt_x"/>
                                          </p:val>
                                        </p:tav>
                                        <p:tav tm="100000">
                                          <p:val>
                                            <p:strVal val="#ppt_x"/>
                                          </p:val>
                                        </p:tav>
                                      </p:tavLst>
                                    </p:anim>
                                    <p:anim calcmode="lin" valueType="num">
                                      <p:cBhvr additive="base">
                                        <p:cTn id="130" dur="500" fill="hold"/>
                                        <p:tgtEl>
                                          <p:spTgt spid="12"/>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38"/>
                                        </p:tgtEl>
                                        <p:attrNameLst>
                                          <p:attrName>style.visibility</p:attrName>
                                        </p:attrNameLst>
                                      </p:cBhvr>
                                      <p:to>
                                        <p:strVal val="visible"/>
                                      </p:to>
                                    </p:set>
                                    <p:anim calcmode="lin" valueType="num">
                                      <p:cBhvr additive="base">
                                        <p:cTn id="133" dur="500" fill="hold"/>
                                        <p:tgtEl>
                                          <p:spTgt spid="38"/>
                                        </p:tgtEl>
                                        <p:attrNameLst>
                                          <p:attrName>ppt_x</p:attrName>
                                        </p:attrNameLst>
                                      </p:cBhvr>
                                      <p:tavLst>
                                        <p:tav tm="0">
                                          <p:val>
                                            <p:strVal val="#ppt_x"/>
                                          </p:val>
                                        </p:tav>
                                        <p:tav tm="100000">
                                          <p:val>
                                            <p:strVal val="#ppt_x"/>
                                          </p:val>
                                        </p:tav>
                                      </p:tavLst>
                                    </p:anim>
                                    <p:anim calcmode="lin" valueType="num">
                                      <p:cBhvr additive="base">
                                        <p:cTn id="134" dur="500" fill="hold"/>
                                        <p:tgtEl>
                                          <p:spTgt spid="3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anim calcmode="lin" valueType="num">
                                      <p:cBhvr additive="base">
                                        <p:cTn id="137" dur="500" fill="hold"/>
                                        <p:tgtEl>
                                          <p:spTgt spid="45"/>
                                        </p:tgtEl>
                                        <p:attrNameLst>
                                          <p:attrName>ppt_x</p:attrName>
                                        </p:attrNameLst>
                                      </p:cBhvr>
                                      <p:tavLst>
                                        <p:tav tm="0">
                                          <p:val>
                                            <p:strVal val="#ppt_x"/>
                                          </p:val>
                                        </p:tav>
                                        <p:tav tm="100000">
                                          <p:val>
                                            <p:strVal val="#ppt_x"/>
                                          </p:val>
                                        </p:tav>
                                      </p:tavLst>
                                    </p:anim>
                                    <p:anim calcmode="lin" valueType="num">
                                      <p:cBhvr additive="base">
                                        <p:cTn id="13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26"/>
                                        </p:tgtEl>
                                        <p:attrNameLst>
                                          <p:attrName>style.visibility</p:attrName>
                                        </p:attrNameLst>
                                      </p:cBhvr>
                                      <p:to>
                                        <p:strVal val="visible"/>
                                      </p:to>
                                    </p:set>
                                    <p:animEffect transition="in" filter="fade">
                                      <p:cBhvr>
                                        <p:cTn id="143" dur="500"/>
                                        <p:tgtEl>
                                          <p:spTgt spid="26"/>
                                        </p:tgtEl>
                                      </p:cBhvr>
                                    </p:animEffect>
                                  </p:childTnLst>
                                </p:cTn>
                              </p:par>
                              <p:par>
                                <p:cTn id="144" presetID="10" presetClass="entr" presetSubtype="0" fill="hold" nodeType="withEffect">
                                  <p:stCondLst>
                                    <p:cond delay="0"/>
                                  </p:stCondLst>
                                  <p:childTnLst>
                                    <p:set>
                                      <p:cBhvr>
                                        <p:cTn id="145" dur="1" fill="hold">
                                          <p:stCondLst>
                                            <p:cond delay="0"/>
                                          </p:stCondLst>
                                        </p:cTn>
                                        <p:tgtEl>
                                          <p:spTgt spid="46"/>
                                        </p:tgtEl>
                                        <p:attrNameLst>
                                          <p:attrName>style.visibility</p:attrName>
                                        </p:attrNameLst>
                                      </p:cBhvr>
                                      <p:to>
                                        <p:strVal val="visible"/>
                                      </p:to>
                                    </p:set>
                                    <p:animEffect transition="in" filter="fade">
                                      <p:cBhvr>
                                        <p:cTn id="14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34" grpId="0"/>
      <p:bldP spid="34" grpId="1"/>
      <p:bldP spid="35" grpId="0"/>
      <p:bldP spid="35" grpId="1"/>
      <p:bldP spid="36" grpId="0"/>
      <p:bldP spid="36" grpId="1"/>
      <p:bldP spid="37" grpId="0"/>
      <p:bldP spid="38" grpId="0"/>
      <p:bldP spid="38" grpId="1"/>
      <p:bldP spid="39" grpId="0"/>
      <p:bldP spid="39" grpId="1"/>
      <p:bldP spid="40" grpId="0"/>
      <p:bldP spid="40" grpId="1"/>
      <p:bldP spid="41" grpId="0"/>
      <p:bldP spid="41" grpId="1"/>
      <p:bldP spid="42" grpId="0"/>
      <p:bldP spid="42" grpId="1"/>
      <p:bldP spid="43" grpId="0"/>
      <p:bldP spid="43" grpId="1"/>
      <p:bldP spid="44" grpId="0"/>
      <p:bldP spid="45" grpId="0"/>
      <p:bldP spid="45" grpId="1"/>
      <p:bldP spid="47" grpId="0" animBg="1"/>
      <p:bldP spid="47" grpId="1" animBg="1"/>
      <p:bldP spid="48" grpId="0"/>
      <p:bldP spid="48" grpId="1"/>
      <p:bldP spid="50" grpId="0"/>
      <p:bldP spid="5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7" name="Picture 6"/>
          <p:cNvPicPr>
            <a:picLocks noChangeAspect="1"/>
          </p:cNvPicPr>
          <p:nvPr/>
        </p:nvPicPr>
        <p:blipFill>
          <a:blip r:embed="rId3"/>
          <a:stretch>
            <a:fillRect/>
          </a:stretch>
        </p:blipFill>
        <p:spPr>
          <a:xfrm>
            <a:off x="1678675" y="0"/>
            <a:ext cx="6052052" cy="5140913"/>
          </a:xfrm>
          <a:prstGeom prst="rect">
            <a:avLst/>
          </a:prstGeom>
        </p:spPr>
      </p:pic>
    </p:spTree>
    <p:extLst>
      <p:ext uri="{BB962C8B-B14F-4D97-AF65-F5344CB8AC3E}">
        <p14:creationId xmlns:p14="http://schemas.microsoft.com/office/powerpoint/2010/main" val="210029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椭圆 11"/>
          <p:cNvSpPr/>
          <p:nvPr/>
        </p:nvSpPr>
        <p:spPr>
          <a:xfrm>
            <a:off x="368490" y="2088108"/>
            <a:ext cx="1901739" cy="1513528"/>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cxnSp>
        <p:nvCxnSpPr>
          <p:cNvPr id="5" name="直接连接符 13"/>
          <p:cNvCxnSpPr/>
          <p:nvPr/>
        </p:nvCxnSpPr>
        <p:spPr>
          <a:xfrm flipV="1">
            <a:off x="2593075" y="1555845"/>
            <a:ext cx="1238764" cy="1303496"/>
          </a:xfrm>
          <a:prstGeom prst="line">
            <a:avLst/>
          </a:prstGeom>
          <a:ln>
            <a:solidFill>
              <a:srgbClr val="7E7E7E"/>
            </a:solidFill>
          </a:ln>
        </p:spPr>
        <p:style>
          <a:lnRef idx="1">
            <a:schemeClr val="accent1"/>
          </a:lnRef>
          <a:fillRef idx="0">
            <a:schemeClr val="accent1"/>
          </a:fillRef>
          <a:effectRef idx="0">
            <a:schemeClr val="accent1"/>
          </a:effectRef>
          <a:fontRef idx="minor">
            <a:schemeClr val="tx1"/>
          </a:fontRef>
        </p:style>
      </p:cxnSp>
      <p:cxnSp>
        <p:nvCxnSpPr>
          <p:cNvPr id="6" name="直接连接符 14"/>
          <p:cNvCxnSpPr>
            <a:endCxn id="11" idx="2"/>
          </p:cNvCxnSpPr>
          <p:nvPr/>
        </p:nvCxnSpPr>
        <p:spPr>
          <a:xfrm>
            <a:off x="2593075" y="2838734"/>
            <a:ext cx="1240352" cy="1491238"/>
          </a:xfrm>
          <a:prstGeom prst="line">
            <a:avLst/>
          </a:prstGeom>
          <a:ln>
            <a:solidFill>
              <a:srgbClr val="7E7E7E"/>
            </a:solidFill>
          </a:ln>
        </p:spPr>
        <p:style>
          <a:lnRef idx="1">
            <a:schemeClr val="accent1"/>
          </a:lnRef>
          <a:fillRef idx="0">
            <a:schemeClr val="accent1"/>
          </a:fillRef>
          <a:effectRef idx="0">
            <a:schemeClr val="accent1"/>
          </a:effectRef>
          <a:fontRef idx="minor">
            <a:schemeClr val="tx1"/>
          </a:fontRef>
        </p:style>
      </p:cxnSp>
      <p:cxnSp>
        <p:nvCxnSpPr>
          <p:cNvPr id="8" name="直接连接符 15"/>
          <p:cNvCxnSpPr>
            <a:endCxn id="10" idx="2"/>
          </p:cNvCxnSpPr>
          <p:nvPr/>
        </p:nvCxnSpPr>
        <p:spPr>
          <a:xfrm>
            <a:off x="2593075" y="2838734"/>
            <a:ext cx="1240352" cy="45025"/>
          </a:xfrm>
          <a:prstGeom prst="line">
            <a:avLst/>
          </a:prstGeom>
          <a:ln>
            <a:solidFill>
              <a:srgbClr val="7E7E7E"/>
            </a:solidFill>
          </a:ln>
        </p:spPr>
        <p:style>
          <a:lnRef idx="1">
            <a:schemeClr val="accent1"/>
          </a:lnRef>
          <a:fillRef idx="0">
            <a:schemeClr val="accent1"/>
          </a:fillRef>
          <a:effectRef idx="0">
            <a:schemeClr val="accent1"/>
          </a:effectRef>
          <a:fontRef idx="minor">
            <a:schemeClr val="tx1"/>
          </a:fontRef>
        </p:style>
      </p:cxnSp>
      <p:sp>
        <p:nvSpPr>
          <p:cNvPr id="9" name="椭圆 16"/>
          <p:cNvSpPr/>
          <p:nvPr/>
        </p:nvSpPr>
        <p:spPr>
          <a:xfrm>
            <a:off x="3831839" y="986578"/>
            <a:ext cx="1222547" cy="1029352"/>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0" name="椭圆 17"/>
          <p:cNvSpPr/>
          <p:nvPr/>
        </p:nvSpPr>
        <p:spPr>
          <a:xfrm>
            <a:off x="3833427" y="2369083"/>
            <a:ext cx="1222547" cy="1029352"/>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椭圆 21"/>
          <p:cNvSpPr/>
          <p:nvPr/>
        </p:nvSpPr>
        <p:spPr>
          <a:xfrm>
            <a:off x="3833427" y="3815296"/>
            <a:ext cx="1222547" cy="1029352"/>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文本框 15"/>
          <p:cNvSpPr txBox="1"/>
          <p:nvPr/>
        </p:nvSpPr>
        <p:spPr>
          <a:xfrm>
            <a:off x="4147999" y="1290074"/>
            <a:ext cx="1084443" cy="523220"/>
          </a:xfrm>
          <a:prstGeom prst="rect">
            <a:avLst/>
          </a:prstGeom>
          <a:noFill/>
          <a:ln w="9525">
            <a:noFill/>
          </a:ln>
        </p:spPr>
        <p:txBody>
          <a:bodyPr wrap="square"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01</a:t>
            </a:r>
            <a:endParaRPr lang="zh-CN" altLang="en-US" sz="2800" b="1" dirty="0">
              <a:solidFill>
                <a:srgbClr val="404040"/>
              </a:solidFill>
              <a:ea typeface="Calibri" panose="020F0502020204030204" pitchFamily="34" charset="0"/>
            </a:endParaRPr>
          </a:p>
        </p:txBody>
      </p:sp>
      <p:sp>
        <p:nvSpPr>
          <p:cNvPr id="13" name="文本框 16"/>
          <p:cNvSpPr txBox="1"/>
          <p:nvPr/>
        </p:nvSpPr>
        <p:spPr>
          <a:xfrm>
            <a:off x="4147999" y="2610519"/>
            <a:ext cx="1084445" cy="523220"/>
          </a:xfrm>
          <a:prstGeom prst="rect">
            <a:avLst/>
          </a:prstGeom>
          <a:noFill/>
          <a:ln w="9525">
            <a:noFill/>
          </a:ln>
        </p:spPr>
        <p:txBody>
          <a:bodyPr wrap="square"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02</a:t>
            </a:r>
            <a:endParaRPr lang="zh-CN" altLang="en-US" sz="2800" b="1" dirty="0">
              <a:solidFill>
                <a:srgbClr val="404040"/>
              </a:solidFill>
              <a:ea typeface="Calibri" panose="020F0502020204030204" pitchFamily="34" charset="0"/>
            </a:endParaRPr>
          </a:p>
        </p:txBody>
      </p:sp>
      <p:sp>
        <p:nvSpPr>
          <p:cNvPr id="14" name="文本框 17"/>
          <p:cNvSpPr txBox="1"/>
          <p:nvPr/>
        </p:nvSpPr>
        <p:spPr>
          <a:xfrm>
            <a:off x="4156273" y="4068362"/>
            <a:ext cx="1084445" cy="523220"/>
          </a:xfrm>
          <a:prstGeom prst="rect">
            <a:avLst/>
          </a:prstGeom>
          <a:noFill/>
          <a:ln w="9525">
            <a:noFill/>
          </a:ln>
        </p:spPr>
        <p:txBody>
          <a:bodyPr wrap="square"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03</a:t>
            </a:r>
            <a:endParaRPr lang="zh-CN" altLang="en-US" sz="2800" b="1" dirty="0">
              <a:solidFill>
                <a:srgbClr val="404040"/>
              </a:solidFill>
              <a:ea typeface="Calibri" panose="020F0502020204030204" pitchFamily="34" charset="0"/>
            </a:endParaRPr>
          </a:p>
        </p:txBody>
      </p:sp>
      <p:sp>
        <p:nvSpPr>
          <p:cNvPr id="15" name="文本框 18"/>
          <p:cNvSpPr txBox="1"/>
          <p:nvPr/>
        </p:nvSpPr>
        <p:spPr>
          <a:xfrm>
            <a:off x="419066" y="2714908"/>
            <a:ext cx="1823858" cy="353943"/>
          </a:xfrm>
          <a:prstGeom prst="rect">
            <a:avLst/>
          </a:prstGeom>
          <a:noFill/>
          <a:ln w="9525">
            <a:noFill/>
          </a:ln>
        </p:spPr>
        <p:txBody>
          <a:bodyPr wrap="square" anchor="t">
            <a:spAutoFit/>
          </a:bodyPr>
          <a:lstStyle/>
          <a:p>
            <a:pPr>
              <a:buFont typeface="Arial" panose="020B0604020202020204" pitchFamily="34" charset="0"/>
            </a:pPr>
            <a:r>
              <a:rPr lang="en-US" altLang="zh-CN" sz="1700" b="1" u="sng" dirty="0">
                <a:solidFill>
                  <a:srgbClr val="404040"/>
                </a:solidFill>
                <a:ea typeface="Calibri" panose="020F0502020204030204" pitchFamily="34" charset="0"/>
                <a:sym typeface="+mn-ea"/>
              </a:rPr>
              <a:t>Advantages</a:t>
            </a:r>
          </a:p>
        </p:txBody>
      </p:sp>
      <p:sp>
        <p:nvSpPr>
          <p:cNvPr id="25" name="矩形 12"/>
          <p:cNvSpPr>
            <a:spLocks noChangeArrowheads="1"/>
          </p:cNvSpPr>
          <p:nvPr/>
        </p:nvSpPr>
        <p:spPr bwMode="auto">
          <a:xfrm>
            <a:off x="4946475" y="1501254"/>
            <a:ext cx="3017838"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dirty="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rPr>
              <a:t> </a:t>
            </a:r>
            <a:r>
              <a:rPr kumimoji="0" sz="1800" b="0" i="0" u="none" strike="noStrike" kern="1200" cap="none" spc="0" normalizeH="0" baseline="0" noProof="0" dirty="0">
                <a:ln>
                  <a:noFill/>
                </a:ln>
                <a:solidFill>
                  <a:srgbClr val="FF0000"/>
                </a:solidFill>
                <a:effectLst/>
                <a:uLnTx/>
                <a:uFillTx/>
                <a:ea typeface="Calibri" panose="020F0502020204030204" pitchFamily="34" charset="0"/>
                <a:cs typeface="+mn-cs"/>
                <a:sym typeface="Arial" panose="020B0604020202020204" pitchFamily="34" charset="0"/>
              </a:rPr>
              <a:t>Reusability  </a:t>
            </a:r>
          </a:p>
        </p:txBody>
      </p:sp>
      <p:sp>
        <p:nvSpPr>
          <p:cNvPr id="26" name="矩形 13"/>
          <p:cNvSpPr>
            <a:spLocks noChangeArrowheads="1"/>
          </p:cNvSpPr>
          <p:nvPr/>
        </p:nvSpPr>
        <p:spPr bwMode="auto">
          <a:xfrm>
            <a:off x="5232442" y="2774776"/>
            <a:ext cx="3017838"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lang="en-US" sz="1800" noProof="0" dirty="0">
                <a:ln>
                  <a:noFill/>
                </a:ln>
                <a:solidFill>
                  <a:srgbClr val="FF0000"/>
                </a:solidFill>
                <a:effectLst/>
                <a:uLnTx/>
                <a:uFillTx/>
                <a:ea typeface="Calibri" panose="020F0502020204030204" pitchFamily="34" charset="0"/>
                <a:sym typeface="Arial" panose="020B0604020202020204" pitchFamily="34" charset="0"/>
              </a:rPr>
              <a:t>M</a:t>
            </a:r>
            <a:r>
              <a:rPr sz="1800" noProof="0" dirty="0">
                <a:ln>
                  <a:noFill/>
                </a:ln>
                <a:solidFill>
                  <a:srgbClr val="FF0000"/>
                </a:solidFill>
                <a:effectLst/>
                <a:uLnTx/>
                <a:uFillTx/>
                <a:ea typeface="Calibri" panose="020F0502020204030204" pitchFamily="34" charset="0"/>
                <a:sym typeface="Arial" panose="020B0604020202020204" pitchFamily="34" charset="0"/>
              </a:rPr>
              <a:t>aintainability</a:t>
            </a:r>
            <a:endParaRPr kumimoji="0" lang="en-US" altLang="zh-CN" sz="1800" b="0" i="0" u="none" strike="noStrike" kern="1200" cap="none" spc="0" normalizeH="0" baseline="0" noProof="0" dirty="0">
              <a:ln>
                <a:noFill/>
              </a:ln>
              <a:solidFill>
                <a:srgbClr val="FF0000"/>
              </a:solidFill>
              <a:effectLst/>
              <a:uLnTx/>
              <a:uFillTx/>
              <a:ea typeface="Calibri" panose="020F0502020204030204" pitchFamily="34" charset="0"/>
              <a:cs typeface="+mn-cs"/>
              <a:sym typeface="Arial" panose="020B0604020202020204" pitchFamily="34" charset="0"/>
            </a:endParaRPr>
          </a:p>
        </p:txBody>
      </p:sp>
      <p:sp>
        <p:nvSpPr>
          <p:cNvPr id="28" name="矩形 14"/>
          <p:cNvSpPr>
            <a:spLocks noChangeArrowheads="1"/>
          </p:cNvSpPr>
          <p:nvPr/>
        </p:nvSpPr>
        <p:spPr bwMode="auto">
          <a:xfrm>
            <a:off x="5054386" y="4163919"/>
            <a:ext cx="3017838"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kumimoji="0" lang="en-US" sz="1800" b="0" i="0" u="none" strike="noStrike" kern="1200" cap="none" spc="0" normalizeH="0" baseline="0" noProof="0" dirty="0">
                <a:ln>
                  <a:noFill/>
                </a:ln>
                <a:solidFill>
                  <a:srgbClr val="FF0000"/>
                </a:solidFill>
                <a:effectLst/>
                <a:uLnTx/>
                <a:uFillTx/>
                <a:ea typeface="Calibri" panose="020F0502020204030204" pitchFamily="34" charset="0"/>
                <a:cs typeface="+mn-cs"/>
                <a:sym typeface="Arial" panose="020B0604020202020204" pitchFamily="34" charset="0"/>
              </a:rPr>
              <a:t>F</a:t>
            </a:r>
            <a:r>
              <a:rPr kumimoji="0" sz="1800" b="0" i="0" u="none" strike="noStrike" kern="1200" cap="none" spc="0" normalizeH="0" baseline="0" noProof="0" dirty="0">
                <a:ln>
                  <a:noFill/>
                </a:ln>
                <a:solidFill>
                  <a:srgbClr val="FF0000"/>
                </a:solidFill>
                <a:effectLst/>
                <a:uLnTx/>
                <a:uFillTx/>
                <a:ea typeface="Calibri" panose="020F0502020204030204" pitchFamily="34" charset="0"/>
                <a:cs typeface="+mn-cs"/>
                <a:sym typeface="Arial" panose="020B0604020202020204" pitchFamily="34" charset="0"/>
              </a:rPr>
              <a:t>lexibility</a:t>
            </a:r>
          </a:p>
        </p:txBody>
      </p:sp>
    </p:spTree>
    <p:extLst>
      <p:ext uri="{BB962C8B-B14F-4D97-AF65-F5344CB8AC3E}">
        <p14:creationId xmlns:p14="http://schemas.microsoft.com/office/powerpoint/2010/main" val="3231326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17" name="椭圆 11"/>
          <p:cNvSpPr/>
          <p:nvPr/>
        </p:nvSpPr>
        <p:spPr>
          <a:xfrm>
            <a:off x="769525" y="2368455"/>
            <a:ext cx="1387475" cy="1313815"/>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cxnSp>
        <p:nvCxnSpPr>
          <p:cNvPr id="18" name="直接连接符 13"/>
          <p:cNvCxnSpPr/>
          <p:nvPr/>
        </p:nvCxnSpPr>
        <p:spPr>
          <a:xfrm flipV="1">
            <a:off x="2475770" y="1662018"/>
            <a:ext cx="1335088" cy="1335088"/>
          </a:xfrm>
          <a:prstGeom prst="line">
            <a:avLst/>
          </a:prstGeom>
          <a:ln>
            <a:solidFill>
              <a:srgbClr val="7E7E7E"/>
            </a:solidFill>
          </a:ln>
        </p:spPr>
        <p:style>
          <a:lnRef idx="1">
            <a:schemeClr val="accent1"/>
          </a:lnRef>
          <a:fillRef idx="0">
            <a:schemeClr val="accent1"/>
          </a:fillRef>
          <a:effectRef idx="0">
            <a:schemeClr val="accent1"/>
          </a:effectRef>
          <a:fontRef idx="minor">
            <a:schemeClr val="tx1"/>
          </a:fontRef>
        </p:style>
      </p:cxnSp>
      <p:cxnSp>
        <p:nvCxnSpPr>
          <p:cNvPr id="19" name="直接连接符 14"/>
          <p:cNvCxnSpPr/>
          <p:nvPr/>
        </p:nvCxnSpPr>
        <p:spPr>
          <a:xfrm>
            <a:off x="2475770" y="2997105"/>
            <a:ext cx="1323975" cy="1323975"/>
          </a:xfrm>
          <a:prstGeom prst="line">
            <a:avLst/>
          </a:prstGeom>
          <a:ln>
            <a:solidFill>
              <a:srgbClr val="7E7E7E"/>
            </a:solidFill>
          </a:ln>
        </p:spPr>
        <p:style>
          <a:lnRef idx="1">
            <a:schemeClr val="accent1"/>
          </a:lnRef>
          <a:fillRef idx="0">
            <a:schemeClr val="accent1"/>
          </a:fillRef>
          <a:effectRef idx="0">
            <a:schemeClr val="accent1"/>
          </a:effectRef>
          <a:fontRef idx="minor">
            <a:schemeClr val="tx1"/>
          </a:fontRef>
        </p:style>
      </p:cxnSp>
      <p:cxnSp>
        <p:nvCxnSpPr>
          <p:cNvPr id="20" name="直接连接符 15"/>
          <p:cNvCxnSpPr/>
          <p:nvPr/>
        </p:nvCxnSpPr>
        <p:spPr>
          <a:xfrm>
            <a:off x="2475770" y="2997105"/>
            <a:ext cx="1335088" cy="0"/>
          </a:xfrm>
          <a:prstGeom prst="line">
            <a:avLst/>
          </a:prstGeom>
          <a:ln>
            <a:solidFill>
              <a:srgbClr val="7E7E7E"/>
            </a:solidFill>
          </a:ln>
        </p:spPr>
        <p:style>
          <a:lnRef idx="1">
            <a:schemeClr val="accent1"/>
          </a:lnRef>
          <a:fillRef idx="0">
            <a:schemeClr val="accent1"/>
          </a:fillRef>
          <a:effectRef idx="0">
            <a:schemeClr val="accent1"/>
          </a:effectRef>
          <a:fontRef idx="minor">
            <a:schemeClr val="tx1"/>
          </a:fontRef>
        </p:style>
      </p:cxnSp>
      <p:sp>
        <p:nvSpPr>
          <p:cNvPr id="21" name="椭圆 16"/>
          <p:cNvSpPr/>
          <p:nvPr/>
        </p:nvSpPr>
        <p:spPr>
          <a:xfrm>
            <a:off x="4031520" y="1123855"/>
            <a:ext cx="857250" cy="85725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2" name="椭圆 17"/>
          <p:cNvSpPr/>
          <p:nvPr/>
        </p:nvSpPr>
        <p:spPr>
          <a:xfrm>
            <a:off x="4031520" y="2568480"/>
            <a:ext cx="857250" cy="85725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3" name="椭圆 21"/>
          <p:cNvSpPr/>
          <p:nvPr/>
        </p:nvSpPr>
        <p:spPr>
          <a:xfrm>
            <a:off x="4031520" y="4014693"/>
            <a:ext cx="857250" cy="857250"/>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 name="矩形 12"/>
          <p:cNvSpPr>
            <a:spLocks noChangeArrowheads="1"/>
          </p:cNvSpPr>
          <p:nvPr/>
        </p:nvSpPr>
        <p:spPr bwMode="auto">
          <a:xfrm>
            <a:off x="4888453" y="2837403"/>
            <a:ext cx="3017838"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kumimoji="0" lang="en-US" sz="1800" b="0" i="0" u="none" strike="noStrike" kern="1200" cap="none" spc="0" normalizeH="0" baseline="0" noProof="0">
                <a:ln>
                  <a:noFill/>
                </a:ln>
                <a:solidFill>
                  <a:srgbClr val="FF0000"/>
                </a:solidFill>
                <a:effectLst/>
                <a:uLnTx/>
                <a:uFillTx/>
                <a:ea typeface="Calibri" panose="020F0502020204030204" pitchFamily="34" charset="0"/>
                <a:cs typeface="+mn-cs"/>
                <a:sym typeface="Arial" panose="020B0604020202020204" pitchFamily="34" charset="0"/>
              </a:rPr>
              <a:t>I</a:t>
            </a:r>
            <a:r>
              <a:rPr kumimoji="0" sz="1800" b="0" i="0" u="none" strike="noStrike" kern="1200" cap="none" spc="0" normalizeH="0" baseline="0" noProof="0">
                <a:ln>
                  <a:noFill/>
                </a:ln>
                <a:solidFill>
                  <a:srgbClr val="FF0000"/>
                </a:solidFill>
                <a:effectLst/>
                <a:uLnTx/>
                <a:uFillTx/>
                <a:ea typeface="Calibri" panose="020F0502020204030204" pitchFamily="34" charset="0"/>
                <a:cs typeface="+mn-cs"/>
                <a:sym typeface="Arial" panose="020B0604020202020204" pitchFamily="34" charset="0"/>
              </a:rPr>
              <a:t>ndirection complexity</a:t>
            </a:r>
          </a:p>
        </p:txBody>
      </p:sp>
      <p:sp>
        <p:nvSpPr>
          <p:cNvPr id="27" name="矩形 14"/>
          <p:cNvSpPr>
            <a:spLocks noChangeArrowheads="1"/>
          </p:cNvSpPr>
          <p:nvPr/>
        </p:nvSpPr>
        <p:spPr bwMode="auto">
          <a:xfrm>
            <a:off x="4887183" y="4314095"/>
            <a:ext cx="3017838"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a:ln>
                  <a:noFill/>
                </a:ln>
                <a:solidFill>
                  <a:srgbClr val="FF0000"/>
                </a:solidFill>
                <a:effectLst/>
                <a:uLnTx/>
                <a:uFillTx/>
                <a:ea typeface="Calibri" panose="020F0502020204030204" pitchFamily="34" charset="0"/>
                <a:cs typeface="+mn-cs"/>
                <a:sym typeface="Arial" panose="020B0604020202020204" pitchFamily="34" charset="0"/>
              </a:rPr>
              <a:t> Difficult testing</a:t>
            </a:r>
          </a:p>
        </p:txBody>
      </p:sp>
      <p:sp>
        <p:nvSpPr>
          <p:cNvPr id="29" name="文本框 15"/>
          <p:cNvSpPr txBox="1"/>
          <p:nvPr/>
        </p:nvSpPr>
        <p:spPr>
          <a:xfrm>
            <a:off x="4160108" y="1308005"/>
            <a:ext cx="760412" cy="523875"/>
          </a:xfrm>
          <a:prstGeom prst="rect">
            <a:avLst/>
          </a:prstGeom>
          <a:noFill/>
          <a:ln w="9525">
            <a:noFill/>
          </a:ln>
        </p:spPr>
        <p:txBody>
          <a:bodyPr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01</a:t>
            </a:r>
            <a:endParaRPr lang="zh-CN" altLang="en-US" sz="2800" b="1" dirty="0">
              <a:solidFill>
                <a:srgbClr val="404040"/>
              </a:solidFill>
              <a:ea typeface="Calibri" panose="020F0502020204030204" pitchFamily="34" charset="0"/>
            </a:endParaRPr>
          </a:p>
        </p:txBody>
      </p:sp>
      <p:sp>
        <p:nvSpPr>
          <p:cNvPr id="30" name="文本框 16"/>
          <p:cNvSpPr txBox="1"/>
          <p:nvPr/>
        </p:nvSpPr>
        <p:spPr>
          <a:xfrm>
            <a:off x="4129945" y="2736755"/>
            <a:ext cx="760413" cy="523875"/>
          </a:xfrm>
          <a:prstGeom prst="rect">
            <a:avLst/>
          </a:prstGeom>
          <a:noFill/>
          <a:ln w="9525">
            <a:noFill/>
          </a:ln>
        </p:spPr>
        <p:txBody>
          <a:bodyPr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02</a:t>
            </a:r>
            <a:endParaRPr lang="zh-CN" altLang="en-US" sz="2800" b="1" dirty="0">
              <a:solidFill>
                <a:srgbClr val="404040"/>
              </a:solidFill>
              <a:ea typeface="Calibri" panose="020F0502020204030204" pitchFamily="34" charset="0"/>
            </a:endParaRPr>
          </a:p>
        </p:txBody>
      </p:sp>
      <p:sp>
        <p:nvSpPr>
          <p:cNvPr id="31" name="文本框 17"/>
          <p:cNvSpPr txBox="1"/>
          <p:nvPr/>
        </p:nvSpPr>
        <p:spPr>
          <a:xfrm>
            <a:off x="4129945" y="4181380"/>
            <a:ext cx="760413" cy="523875"/>
          </a:xfrm>
          <a:prstGeom prst="rect">
            <a:avLst/>
          </a:prstGeom>
          <a:noFill/>
          <a:ln w="9525">
            <a:noFill/>
          </a:ln>
        </p:spPr>
        <p:txBody>
          <a:bodyPr anchor="t">
            <a:spAutoFit/>
          </a:bodyPr>
          <a:lstStyle/>
          <a:p>
            <a:pPr>
              <a:buFont typeface="Arial" panose="020B0604020202020204" pitchFamily="34" charset="0"/>
            </a:pPr>
            <a:r>
              <a:rPr lang="en-US" altLang="zh-CN" sz="2800" b="1" dirty="0">
                <a:solidFill>
                  <a:srgbClr val="404040"/>
                </a:solidFill>
                <a:ea typeface="Calibri" panose="020F0502020204030204" pitchFamily="34" charset="0"/>
              </a:rPr>
              <a:t>03</a:t>
            </a:r>
            <a:endParaRPr lang="zh-CN" altLang="en-US" sz="2800" b="1" dirty="0">
              <a:solidFill>
                <a:srgbClr val="404040"/>
              </a:solidFill>
              <a:ea typeface="Calibri" panose="020F0502020204030204" pitchFamily="34" charset="0"/>
            </a:endParaRPr>
          </a:p>
        </p:txBody>
      </p:sp>
      <p:sp>
        <p:nvSpPr>
          <p:cNvPr id="32" name="文本框 18"/>
          <p:cNvSpPr txBox="1"/>
          <p:nvPr/>
        </p:nvSpPr>
        <p:spPr>
          <a:xfrm>
            <a:off x="594900" y="2837720"/>
            <a:ext cx="1736725" cy="321945"/>
          </a:xfrm>
          <a:prstGeom prst="rect">
            <a:avLst/>
          </a:prstGeom>
          <a:noFill/>
          <a:ln w="9525">
            <a:noFill/>
          </a:ln>
        </p:spPr>
        <p:txBody>
          <a:bodyPr wrap="square" anchor="t">
            <a:spAutoFit/>
          </a:bodyPr>
          <a:lstStyle/>
          <a:p>
            <a:pPr algn="ctr">
              <a:buFont typeface="Arial" panose="020B0604020202020204" pitchFamily="34" charset="0"/>
            </a:pPr>
            <a:r>
              <a:rPr lang="en-US" altLang="zh-CN" sz="1500" b="1" u="sng" dirty="0">
                <a:solidFill>
                  <a:srgbClr val="404040"/>
                </a:solidFill>
                <a:ea typeface="Calibri" panose="020F0502020204030204" pitchFamily="34" charset="0"/>
                <a:sym typeface="+mn-ea"/>
              </a:rPr>
              <a:t>Disadvantages</a:t>
            </a:r>
          </a:p>
        </p:txBody>
      </p:sp>
      <p:sp>
        <p:nvSpPr>
          <p:cNvPr id="33" name="矩形 12"/>
          <p:cNvSpPr>
            <a:spLocks noChangeArrowheads="1"/>
          </p:cNvSpPr>
          <p:nvPr/>
        </p:nvSpPr>
        <p:spPr bwMode="auto">
          <a:xfrm>
            <a:off x="4887818" y="1441038"/>
            <a:ext cx="3017838" cy="33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ctr" defTabSz="1216025" rtl="0" eaLnBrk="1" fontAlgn="auto" latinLnBrk="0" hangingPunct="1">
              <a:lnSpc>
                <a:spcPct val="120000"/>
              </a:lnSpc>
              <a:spcBef>
                <a:spcPct val="20000"/>
              </a:spcBef>
              <a:spcAft>
                <a:spcPts val="0"/>
              </a:spcAft>
              <a:buClrTx/>
              <a:buSzTx/>
              <a:buFontTx/>
              <a:buNone/>
              <a:defRPr/>
            </a:pPr>
            <a:r>
              <a:rPr kumimoji="0" sz="1800" b="0" i="0" u="none" strike="noStrike" kern="1200" cap="none" spc="0" normalizeH="0" baseline="0" noProof="0">
                <a:ln>
                  <a:noFill/>
                </a:ln>
                <a:solidFill>
                  <a:srgbClr val="FF0000"/>
                </a:solidFill>
                <a:effectLst/>
                <a:uLnTx/>
                <a:uFillTx/>
                <a:ea typeface="Calibri" panose="020F0502020204030204" pitchFamily="34" charset="0"/>
                <a:cs typeface="+mn-cs"/>
                <a:sym typeface="Arial" panose="020B0604020202020204" pitchFamily="34" charset="0"/>
              </a:rPr>
              <a:t>Overhead</a:t>
            </a:r>
          </a:p>
        </p:txBody>
      </p:sp>
    </p:spTree>
    <p:extLst>
      <p:ext uri="{BB962C8B-B14F-4D97-AF65-F5344CB8AC3E}">
        <p14:creationId xmlns:p14="http://schemas.microsoft.com/office/powerpoint/2010/main" val="4123089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a:off x="1028475" y="2345350"/>
            <a:ext cx="718796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a:t>
            </a:r>
            <a:r>
              <a:rPr lang="en" dirty="0" smtClean="0"/>
              <a:t>.</a:t>
            </a:r>
            <a:endParaRPr dirty="0"/>
          </a:p>
          <a:p>
            <a:pPr lvl="0"/>
            <a:r>
              <a:rPr lang="en-US" dirty="0"/>
              <a:t>Message Broker Architecture</a:t>
            </a:r>
            <a:endParaRPr dirty="0"/>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887774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lvl="0"/>
            <a:r>
              <a:rPr lang="en-US" dirty="0"/>
              <a:t>What is a message broker?</a:t>
            </a:r>
            <a:endParaRPr dirty="0"/>
          </a:p>
        </p:txBody>
      </p:sp>
      <p:sp>
        <p:nvSpPr>
          <p:cNvPr id="144" name="Google Shape;144;p18"/>
          <p:cNvSpPr txBox="1">
            <a:spLocks noGrp="1"/>
          </p:cNvSpPr>
          <p:nvPr>
            <p:ph type="body" idx="1"/>
          </p:nvPr>
        </p:nvSpPr>
        <p:spPr>
          <a:xfrm>
            <a:off x="-67733" y="1277625"/>
            <a:ext cx="9211733" cy="3865875"/>
          </a:xfrm>
          <a:prstGeom prst="rect">
            <a:avLst/>
          </a:prstGeom>
        </p:spPr>
        <p:txBody>
          <a:bodyPr spcFirstLastPara="1" wrap="square" lIns="91425" tIns="91425" rIns="91425" bIns="91425" anchor="t" anchorCtr="0">
            <a:noAutofit/>
          </a:bodyPr>
          <a:lstStyle/>
          <a:p>
            <a:pPr lvl="0"/>
            <a:r>
              <a:rPr lang="en-US" sz="2000" dirty="0"/>
              <a:t>Message broker (also known as integration broker or interface engine) is an intermediary module that transfers messages from sender to receiver. It is an architectural pattern for inspecting, relaying, and navigating messages; mediate between applications, simplifying communication between them, and to maximize the efficiency of splitting into smaller blocks. The main task of a Message broker is to receive messages from applications and perform some action.</a:t>
            </a:r>
            <a:endParaRPr sz="2000" dirty="0"/>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1652</TotalTime>
  <Words>225</Words>
  <Application>Microsoft Office PowerPoint</Application>
  <PresentationFormat>On-screen Show (16:9)</PresentationFormat>
  <Paragraphs>85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Roboto</vt:lpstr>
      <vt:lpstr>Dosis</vt:lpstr>
      <vt:lpstr>Arial</vt:lpstr>
      <vt:lpstr>宋体</vt:lpstr>
      <vt:lpstr>William template</vt:lpstr>
      <vt:lpstr>Distributed Message broker</vt:lpstr>
      <vt:lpstr>PowerPoint Presentation</vt:lpstr>
      <vt:lpstr>1.  Broker Architecture Style </vt:lpstr>
      <vt:lpstr> Broker Architecture Style </vt:lpstr>
      <vt:lpstr>PowerPoint Presentation</vt:lpstr>
      <vt:lpstr>PowerPoint Presentation</vt:lpstr>
      <vt:lpstr>PowerPoint Presentation</vt:lpstr>
      <vt:lpstr>2. Message Broker Architecture</vt:lpstr>
      <vt:lpstr>What is a message broker?</vt:lpstr>
      <vt:lpstr>Sequence diagram</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Self-driving car renting service</dc:title>
  <cp:lastModifiedBy>Admin</cp:lastModifiedBy>
  <cp:revision>26</cp:revision>
  <dcterms:modified xsi:type="dcterms:W3CDTF">2021-06-24T13:50:46Z</dcterms:modified>
</cp:coreProperties>
</file>