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7" r:id="rId1"/>
  </p:sldMasterIdLst>
  <p:notesMasterIdLst>
    <p:notesMasterId r:id="rId15"/>
  </p:notesMasterIdLst>
  <p:handoutMasterIdLst>
    <p:handoutMasterId r:id="rId16"/>
  </p:handoutMasterIdLst>
  <p:sldIdLst>
    <p:sldId id="268" r:id="rId2"/>
    <p:sldId id="256" r:id="rId3"/>
    <p:sldId id="257" r:id="rId4"/>
    <p:sldId id="258" r:id="rId5"/>
    <p:sldId id="260" r:id="rId6"/>
    <p:sldId id="259"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28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1" d="100"/>
          <a:sy n="101" d="100"/>
        </p:scale>
        <p:origin x="-358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337F0D-2751-D343-8950-EB367AA0EFAC}" type="datetimeFigureOut">
              <a:rPr lang="en-US" smtClean="0"/>
              <a:pPr/>
              <a:t>2/23/16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B6F2C5-7822-E741-BA4A-8CCABE709E01}" type="slidenum">
              <a:rPr lang="en-US" smtClean="0"/>
              <a:pPr/>
              <a:t>‹#›</a:t>
            </a:fld>
            <a:endParaRPr lang="en-US"/>
          </a:p>
        </p:txBody>
      </p:sp>
    </p:spTree>
    <p:extLst>
      <p:ext uri="{BB962C8B-B14F-4D97-AF65-F5344CB8AC3E}">
        <p14:creationId xmlns:p14="http://schemas.microsoft.com/office/powerpoint/2010/main" val="4103176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54FBA7-01D3-6644-9160-09B11EB84874}" type="datetimeFigureOut">
              <a:rPr lang="en-US" smtClean="0"/>
              <a:pPr/>
              <a:t>2/23/16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09D359-AFED-A644-A540-D748BE9CFDA6}" type="slidenum">
              <a:rPr lang="en-US" smtClean="0"/>
              <a:pPr/>
              <a:t>‹#›</a:t>
            </a:fld>
            <a:endParaRPr lang="en-US"/>
          </a:p>
        </p:txBody>
      </p:sp>
    </p:spTree>
    <p:extLst>
      <p:ext uri="{BB962C8B-B14F-4D97-AF65-F5344CB8AC3E}">
        <p14:creationId xmlns:p14="http://schemas.microsoft.com/office/powerpoint/2010/main" val="25873292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156075F-4A9B-B74C-AF6E-9523FF3D90F8}" type="datetimeFigureOut">
              <a:rPr lang="en-US" smtClean="0"/>
              <a:pPr/>
              <a:t>2/23/16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3A4D9FF-6127-2743-939F-65DC50F54C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56075F-4A9B-B74C-AF6E-9523FF3D90F8}" type="datetimeFigureOut">
              <a:rPr lang="en-US" smtClean="0"/>
              <a:pPr/>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4D9FF-6127-2743-939F-65DC50F54C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56075F-4A9B-B74C-AF6E-9523FF3D90F8}" type="datetimeFigureOut">
              <a:rPr lang="en-US" smtClean="0"/>
              <a:pPr/>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4D9FF-6127-2743-939F-65DC50F54C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56075F-4A9B-B74C-AF6E-9523FF3D90F8}" type="datetimeFigureOut">
              <a:rPr lang="en-US" smtClean="0"/>
              <a:pPr/>
              <a:t>2/23/16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4D9FF-6127-2743-939F-65DC50F54C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37BB6B-EE1B-48FB-8575-0D55C373DE88}" type="datetimeFigureOut">
              <a:rPr lang="en-US" smtClean="0"/>
              <a:pPr/>
              <a:t>2/23/16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56075F-4A9B-B74C-AF6E-9523FF3D90F8}" type="datetimeFigureOut">
              <a:rPr lang="en-US" smtClean="0"/>
              <a:pPr/>
              <a:t>2/23/16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4D9FF-6127-2743-939F-65DC50F54C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156075F-4A9B-B74C-AF6E-9523FF3D90F8}" type="datetimeFigureOut">
              <a:rPr lang="en-US" smtClean="0"/>
              <a:pPr/>
              <a:t>2/23/16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4D9FF-6127-2743-939F-65DC50F54C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156075F-4A9B-B74C-AF6E-9523FF3D90F8}" type="datetimeFigureOut">
              <a:rPr lang="en-US" smtClean="0"/>
              <a:pPr/>
              <a:t>2/23/16</a:t>
            </a:fld>
            <a:endParaRPr lang="en-US"/>
          </a:p>
        </p:txBody>
      </p:sp>
      <p:sp>
        <p:nvSpPr>
          <p:cNvPr id="8" name="Slide Number Placeholder 7"/>
          <p:cNvSpPr>
            <a:spLocks noGrp="1"/>
          </p:cNvSpPr>
          <p:nvPr>
            <p:ph type="sldNum" sz="quarter" idx="11"/>
          </p:nvPr>
        </p:nvSpPr>
        <p:spPr/>
        <p:txBody>
          <a:bodyPr/>
          <a:lstStyle/>
          <a:p>
            <a:fld id="{33A4D9FF-6127-2743-939F-65DC50F54CF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6075F-4A9B-B74C-AF6E-9523FF3D90F8}" type="datetimeFigureOut">
              <a:rPr lang="en-US" smtClean="0"/>
              <a:pPr/>
              <a:t>2/23/16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A4D9FF-6127-2743-939F-65DC50F54C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56075F-4A9B-B74C-AF6E-9523FF3D90F8}" type="datetimeFigureOut">
              <a:rPr lang="en-US" smtClean="0"/>
              <a:pPr/>
              <a:t>2/23/16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33A4D9FF-6127-2743-939F-65DC50F54C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156075F-4A9B-B74C-AF6E-9523FF3D90F8}" type="datetimeFigureOut">
              <a:rPr lang="en-US" smtClean="0"/>
              <a:pPr/>
              <a:t>2/23/16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4D9FF-6127-2743-939F-65DC50F54C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Freeform 11"/>
          <p:cNvSpPr>
            <a:spLocks/>
          </p:cNvSpPr>
          <p:nvPr/>
        </p:nvSpPr>
        <p:spPr bwMode="auto">
          <a:xfrm>
            <a:off x="0" y="4656667"/>
            <a:ext cx="9144000" cy="2208420"/>
          </a:xfrm>
          <a:custGeom>
            <a:avLst>
              <a:gd name="A1" fmla="val 0"/>
              <a:gd name="A2" fmla="val 0"/>
              <a:gd name="A3" fmla="val 0"/>
              <a:gd name="A4" fmla="val 0"/>
              <a:gd name="A5" fmla="val 0"/>
              <a:gd name="A6" fmla="val 0"/>
              <a:gd name="A7" fmla="val 0"/>
              <a:gd name="A8" fmla="val 0"/>
            </a:avLst>
            <a:gdLst>
              <a:gd name="connsiteX0" fmla="*/ 0 w 5760"/>
              <a:gd name="connsiteY0" fmla="*/ 745 h 1331"/>
              <a:gd name="connsiteX1" fmla="*/ 0 w 5760"/>
              <a:gd name="connsiteY1" fmla="*/ 1331 h 1331"/>
              <a:gd name="connsiteX2" fmla="*/ 5760 w 5760"/>
              <a:gd name="connsiteY2" fmla="*/ 1331 h 1331"/>
              <a:gd name="connsiteX3" fmla="*/ 5760 w 5760"/>
              <a:gd name="connsiteY3" fmla="*/ 0 h 1331"/>
              <a:gd name="connsiteX4" fmla="*/ 0 w 5760"/>
              <a:gd name="connsiteY4" fmla="*/ 745 h 1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0" h="1331">
                <a:moveTo>
                  <a:pt x="0" y="745"/>
                </a:moveTo>
                <a:lnTo>
                  <a:pt x="0" y="1331"/>
                </a:lnTo>
                <a:lnTo>
                  <a:pt x="5760" y="1331"/>
                </a:lnTo>
                <a:lnTo>
                  <a:pt x="5760" y="0"/>
                </a:lnTo>
                <a:cubicBezTo>
                  <a:pt x="3220" y="1206"/>
                  <a:pt x="2250" y="825"/>
                  <a:pt x="0" y="745"/>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07172" y="0"/>
            <a:ext cx="4800559"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 name="connsiteX0" fmla="*/ 1710 w 2668"/>
              <a:gd name="connsiteY0" fmla="*/ 9 h 4329"/>
              <a:gd name="connsiteX1" fmla="*/ 1710 w 2668"/>
              <a:gd name="connsiteY1" fmla="*/ 4329 h 4329"/>
              <a:gd name="connsiteX2" fmla="*/ 0 w 2668"/>
              <a:gd name="connsiteY2" fmla="*/ 4327 h 4329"/>
              <a:gd name="connsiteX3" fmla="*/ 586 w 2668"/>
              <a:gd name="connsiteY3" fmla="*/ 0 h 4329"/>
              <a:gd name="connsiteX4" fmla="*/ 1710 w 2668"/>
              <a:gd name="connsiteY4" fmla="*/ 9 h 4329"/>
              <a:gd name="connsiteX0" fmla="*/ 1983 w 2941"/>
              <a:gd name="connsiteY0" fmla="*/ 9 h 4329"/>
              <a:gd name="connsiteX1" fmla="*/ 1983 w 2941"/>
              <a:gd name="connsiteY1" fmla="*/ 4329 h 4329"/>
              <a:gd name="connsiteX2" fmla="*/ 0 w 2941"/>
              <a:gd name="connsiteY2" fmla="*/ 4327 h 4329"/>
              <a:gd name="connsiteX3" fmla="*/ 859 w 2941"/>
              <a:gd name="connsiteY3" fmla="*/ 0 h 4329"/>
              <a:gd name="connsiteX4" fmla="*/ 1983 w 2941"/>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 h="4329">
                <a:moveTo>
                  <a:pt x="1983" y="9"/>
                </a:moveTo>
                <a:lnTo>
                  <a:pt x="1983" y="4329"/>
                </a:lnTo>
                <a:lnTo>
                  <a:pt x="0" y="4327"/>
                </a:lnTo>
                <a:cubicBezTo>
                  <a:pt x="1084" y="3574"/>
                  <a:pt x="2941" y="1734"/>
                  <a:pt x="859" y="0"/>
                </a:cubicBezTo>
                <a:lnTo>
                  <a:pt x="1983"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156075F-4A9B-B74C-AF6E-9523FF3D90F8}" type="datetimeFigureOut">
              <a:rPr lang="en-US" smtClean="0"/>
              <a:pPr/>
              <a:t>2/23/16</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3A4D9FF-6127-2743-939F-65DC50F54CF8}" type="slidenum">
              <a:rPr lang="en-US" smtClean="0"/>
              <a:pPr/>
              <a:t>‹#›</a:t>
            </a:fld>
            <a:endParaRPr lang="en-US"/>
          </a:p>
        </p:txBody>
      </p:sp>
      <p:pic>
        <p:nvPicPr>
          <p:cNvPr id="14" name="Picture 13" descr="SR7B.png"/>
          <p:cNvPicPr>
            <a:picLocks noChangeAspect="1"/>
          </p:cNvPicPr>
          <p:nvPr userDrawn="1"/>
        </p:nvPicPr>
        <p:blipFill>
          <a:blip r:embed="rId13"/>
          <a:stretch>
            <a:fillRect/>
          </a:stretch>
        </p:blipFill>
        <p:spPr>
          <a:xfrm>
            <a:off x="154281" y="5916932"/>
            <a:ext cx="931333" cy="931333"/>
          </a:xfrm>
          <a:prstGeom prst="rect">
            <a:avLst/>
          </a:prstGeom>
        </p:spPr>
      </p:pic>
      <p:pic>
        <p:nvPicPr>
          <p:cNvPr id="11" name="Picture 10" descr="v-NfHIMQUOtj0cNsutVgtBdIls9Ve-xC7wiCHo8GYdw.png"/>
          <p:cNvPicPr>
            <a:picLocks noChangeAspect="1"/>
          </p:cNvPicPr>
          <p:nvPr userDrawn="1"/>
        </p:nvPicPr>
        <p:blipFill>
          <a:blip r:embed="rId14">
            <a:clrChange>
              <a:clrFrom>
                <a:srgbClr val="FFFFFF"/>
              </a:clrFrom>
              <a:clrTo>
                <a:srgbClr val="FFFFFF">
                  <a:alpha val="0"/>
                </a:srgbClr>
              </a:clrTo>
            </a:clrChange>
          </a:blip>
          <a:stretch>
            <a:fillRect/>
          </a:stretch>
        </p:blipFill>
        <p:spPr>
          <a:xfrm>
            <a:off x="7283449" y="5340094"/>
            <a:ext cx="1860551" cy="1447095"/>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A-BSA.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LIFT </a:t>
            </a:r>
            <a:endParaRPr lang="en-US" dirty="0"/>
          </a:p>
        </p:txBody>
      </p:sp>
      <p:pic>
        <p:nvPicPr>
          <p:cNvPr id="4" name="Picture 3" descr="TXP9GZH6ZyHYb2kWn34OaAZTxs_NsRuKySI7mpo1vSU.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833" y="1698265"/>
            <a:ext cx="7766292" cy="3496348"/>
          </a:xfrm>
          <a:prstGeom prst="rect">
            <a:avLst/>
          </a:prstGeom>
        </p:spPr>
      </p:pic>
    </p:spTree>
    <p:extLst>
      <p:ext uri="{BB962C8B-B14F-4D97-AF65-F5344CB8AC3E}">
        <p14:creationId xmlns:p14="http://schemas.microsoft.com/office/powerpoint/2010/main" val="20526439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200" dirty="0" smtClean="0"/>
              <a:t>Toilet Paper</a:t>
            </a:r>
            <a:endParaRPr lang="en-US" sz="5200" dirty="0"/>
          </a:p>
        </p:txBody>
      </p:sp>
      <p:pic>
        <p:nvPicPr>
          <p:cNvPr id="8" name="Content Placeholder 7"/>
          <p:cNvPicPr>
            <a:picLocks noGrp="1" noChangeAspect="1"/>
          </p:cNvPicPr>
          <p:nvPr>
            <p:ph idx="1"/>
          </p:nvPr>
        </p:nvPicPr>
        <p:blipFill rotWithShape="1">
          <a:blip r:embed="rId2"/>
          <a:srcRect t="1383" b="579"/>
          <a:stretch/>
        </p:blipFill>
        <p:spPr>
          <a:xfrm>
            <a:off x="1106714" y="1417638"/>
            <a:ext cx="6277429" cy="5440362"/>
          </a:xfrm>
        </p:spPr>
      </p:pic>
    </p:spTree>
    <p:extLst>
      <p:ext uri="{BB962C8B-B14F-4D97-AF65-F5344CB8AC3E}">
        <p14:creationId xmlns:p14="http://schemas.microsoft.com/office/powerpoint/2010/main" val="6333762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200" dirty="0" smtClean="0"/>
              <a:t>Your </a:t>
            </a:r>
            <a:r>
              <a:rPr lang="en-US" sz="5200" dirty="0" err="1" smtClean="0"/>
              <a:t>Git</a:t>
            </a:r>
            <a:r>
              <a:rPr lang="en-US" sz="5200" dirty="0" smtClean="0"/>
              <a:t>-</a:t>
            </a:r>
            <a:r>
              <a:rPr lang="en-US" sz="5200" dirty="0" err="1" smtClean="0"/>
              <a:t>Er</a:t>
            </a:r>
            <a:r>
              <a:rPr lang="en-US" sz="5200" dirty="0" smtClean="0"/>
              <a:t>-Done man</a:t>
            </a:r>
            <a:endParaRPr lang="en-US" sz="5200" dirty="0"/>
          </a:p>
        </p:txBody>
      </p:sp>
      <p:sp>
        <p:nvSpPr>
          <p:cNvPr id="3" name="Content Placeholder 2"/>
          <p:cNvSpPr>
            <a:spLocks noGrp="1"/>
          </p:cNvSpPr>
          <p:nvPr>
            <p:ph idx="1"/>
          </p:nvPr>
        </p:nvSpPr>
        <p:spPr/>
        <p:txBody>
          <a:bodyPr/>
          <a:lstStyle/>
          <a:p>
            <a:r>
              <a:rPr lang="en-US" sz="4000" dirty="0" smtClean="0"/>
              <a:t>The one person who you can count on, don</a:t>
            </a:r>
            <a:r>
              <a:rPr lang="fr-FR" sz="4000" dirty="0" smtClean="0"/>
              <a:t>’</a:t>
            </a:r>
            <a:r>
              <a:rPr lang="en-US" sz="4000" dirty="0" smtClean="0"/>
              <a:t>t always assign a specific task</a:t>
            </a:r>
          </a:p>
          <a:p>
            <a:r>
              <a:rPr lang="en-US" sz="4000" dirty="0" smtClean="0"/>
              <a:t>Every leader needs one</a:t>
            </a:r>
          </a:p>
          <a:p>
            <a:r>
              <a:rPr lang="en-US" sz="4000" dirty="0" smtClean="0"/>
              <a:t>Can be an invaluable resource</a:t>
            </a:r>
          </a:p>
          <a:p>
            <a:endParaRPr lang="en-US" dirty="0"/>
          </a:p>
        </p:txBody>
      </p:sp>
    </p:spTree>
    <p:extLst>
      <p:ext uri="{BB962C8B-B14F-4D97-AF65-F5344CB8AC3E}">
        <p14:creationId xmlns:p14="http://schemas.microsoft.com/office/powerpoint/2010/main" val="2428780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Comrades </a:t>
            </a:r>
            <a:r>
              <a:rPr lang="en-US" dirty="0"/>
              <a:t>O</a:t>
            </a:r>
            <a:r>
              <a:rPr lang="en-US" dirty="0" smtClean="0"/>
              <a:t>n </a:t>
            </a:r>
            <a:r>
              <a:rPr lang="en-US" dirty="0"/>
              <a:t>T</a:t>
            </a:r>
            <a:r>
              <a:rPr lang="en-US" dirty="0" smtClean="0"/>
              <a:t>he Trail</a:t>
            </a:r>
            <a:endParaRPr lang="en-US" dirty="0"/>
          </a:p>
        </p:txBody>
      </p:sp>
      <p:pic>
        <p:nvPicPr>
          <p:cNvPr id="4" name="Content Placeholder 3"/>
          <p:cNvPicPr>
            <a:picLocks noGrp="1" noChangeAspect="1"/>
          </p:cNvPicPr>
          <p:nvPr>
            <p:ph idx="1"/>
          </p:nvPr>
        </p:nvPicPr>
        <p:blipFill>
          <a:blip r:embed="rId2"/>
          <a:srcRect t="9595" b="9595"/>
          <a:stretch>
            <a:fillRect/>
          </a:stretch>
        </p:blipFill>
        <p:spPr>
          <a:xfrm>
            <a:off x="0" y="1600200"/>
            <a:ext cx="9144000" cy="5257800"/>
          </a:xfrm>
        </p:spPr>
      </p:pic>
    </p:spTree>
    <p:extLst>
      <p:ext uri="{BB962C8B-B14F-4D97-AF65-F5344CB8AC3E}">
        <p14:creationId xmlns:p14="http://schemas.microsoft.com/office/powerpoint/2010/main" val="6339008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Team &amp; Relationships</a:t>
            </a:r>
            <a:endParaRPr lang="en-US" dirty="0"/>
          </a:p>
        </p:txBody>
      </p:sp>
      <p:sp>
        <p:nvSpPr>
          <p:cNvPr id="3" name="Content Placeholder 2"/>
          <p:cNvSpPr>
            <a:spLocks noGrp="1"/>
          </p:cNvSpPr>
          <p:nvPr>
            <p:ph idx="1"/>
          </p:nvPr>
        </p:nvSpPr>
        <p:spPr/>
        <p:txBody>
          <a:bodyPr/>
          <a:lstStyle/>
          <a:p>
            <a:r>
              <a:rPr lang="en-US" dirty="0" smtClean="0"/>
              <a:t>One of your single most valuable resources</a:t>
            </a:r>
          </a:p>
          <a:p>
            <a:r>
              <a:rPr lang="en-US" dirty="0" smtClean="0"/>
              <a:t>Must be developed</a:t>
            </a:r>
          </a:p>
          <a:p>
            <a:r>
              <a:rPr lang="en-US" dirty="0" smtClean="0"/>
              <a:t>Respect for alternative thought processes</a:t>
            </a:r>
          </a:p>
          <a:p>
            <a:r>
              <a:rPr lang="en-US" dirty="0" smtClean="0"/>
              <a:t>Relationships can be game changes – You, as the leader, must reach out</a:t>
            </a:r>
            <a:endParaRPr lang="en-US" dirty="0"/>
          </a:p>
        </p:txBody>
      </p:sp>
    </p:spTree>
    <p:extLst>
      <p:ext uri="{BB962C8B-B14F-4D97-AF65-F5344CB8AC3E}">
        <p14:creationId xmlns:p14="http://schemas.microsoft.com/office/powerpoint/2010/main" val="5845664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3050" y="3337560"/>
            <a:ext cx="6480048" cy="2301240"/>
          </a:xfrm>
        </p:spPr>
        <p:txBody>
          <a:bodyPr>
            <a:noAutofit/>
          </a:bodyPr>
          <a:lstStyle/>
          <a:p>
            <a:r>
              <a:rPr lang="en-US" sz="5800" dirty="0" smtClean="0"/>
              <a:t>Developing &amp; Understanding Resources</a:t>
            </a:r>
            <a:endParaRPr lang="en-US" sz="5800" dirty="0"/>
          </a:p>
        </p:txBody>
      </p:sp>
      <p:pic>
        <p:nvPicPr>
          <p:cNvPr id="4" name="Picture 3" descr="images-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89300" cy="2463800"/>
          </a:xfrm>
          <a:prstGeom prst="rect">
            <a:avLst/>
          </a:prstGeom>
        </p:spPr>
      </p:pic>
      <p:pic>
        <p:nvPicPr>
          <p:cNvPr id="5" name="Picture 4" descr="images-1.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300" y="0"/>
            <a:ext cx="2679700" cy="2463800"/>
          </a:xfrm>
          <a:prstGeom prst="rect">
            <a:avLst/>
          </a:prstGeom>
        </p:spPr>
      </p:pic>
      <p:pic>
        <p:nvPicPr>
          <p:cNvPr id="6" name="Picture 5" descr="bd8eb8f33144448f1503cb9ea81b568a.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9300" y="0"/>
            <a:ext cx="3175000" cy="2463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Dictionary Definitions </a:t>
            </a:r>
            <a:endParaRPr lang="en-US" sz="4800" dirty="0"/>
          </a:p>
        </p:txBody>
      </p:sp>
      <p:sp>
        <p:nvSpPr>
          <p:cNvPr id="3" name="Content Placeholder 2"/>
          <p:cNvSpPr>
            <a:spLocks noGrp="1"/>
          </p:cNvSpPr>
          <p:nvPr>
            <p:ph idx="1"/>
          </p:nvPr>
        </p:nvSpPr>
        <p:spPr>
          <a:xfrm>
            <a:off x="457200" y="1184116"/>
            <a:ext cx="7467600" cy="5148326"/>
          </a:xfrm>
        </p:spPr>
        <p:txBody>
          <a:bodyPr>
            <a:normAutofit/>
          </a:bodyPr>
          <a:lstStyle/>
          <a:p>
            <a:r>
              <a:rPr lang="en-US" sz="800" dirty="0" smtClean="0"/>
              <a:t>Understanding: the </a:t>
            </a:r>
            <a:r>
              <a:rPr lang="en-US" sz="800" dirty="0"/>
              <a:t>ability to understand something; </a:t>
            </a:r>
            <a:r>
              <a:rPr lang="en-US" sz="800" dirty="0" err="1"/>
              <a:t>comprehension</a:t>
            </a:r>
            <a:r>
              <a:rPr lang="en-US" sz="800" dirty="0" err="1" smtClean="0"/>
              <a:t>."</a:t>
            </a:r>
            <a:r>
              <a:rPr lang="en-US" sz="800" dirty="0" err="1"/>
              <a:t>foreign</a:t>
            </a:r>
            <a:r>
              <a:rPr lang="en-US" sz="800" dirty="0"/>
              <a:t> visitors with little understanding of </a:t>
            </a:r>
            <a:r>
              <a:rPr lang="en-US" sz="800" dirty="0" smtClean="0"/>
              <a:t>English” </a:t>
            </a:r>
            <a:r>
              <a:rPr lang="en-US" sz="800" dirty="0"/>
              <a:t>sympathetically aware of other people's feelings; tolerant and </a:t>
            </a:r>
            <a:r>
              <a:rPr lang="en-US" sz="800" dirty="0" err="1"/>
              <a:t>forgiving</a:t>
            </a:r>
            <a:r>
              <a:rPr lang="en-US" sz="800" dirty="0" err="1" smtClean="0"/>
              <a:t>."</a:t>
            </a:r>
            <a:r>
              <a:rPr lang="en-US" sz="800" dirty="0" err="1"/>
              <a:t>people</a:t>
            </a:r>
            <a:r>
              <a:rPr lang="en-US" sz="800" dirty="0"/>
              <a:t> expect their doctor to be </a:t>
            </a:r>
            <a:r>
              <a:rPr lang="en-US" sz="800" dirty="0" smtClean="0"/>
              <a:t>understanding”</a:t>
            </a:r>
          </a:p>
          <a:p>
            <a:endParaRPr lang="en-US" sz="800" dirty="0"/>
          </a:p>
          <a:p>
            <a:r>
              <a:rPr lang="en-US" sz="800" dirty="0" smtClean="0"/>
              <a:t>Developing: grow </a:t>
            </a:r>
            <a:r>
              <a:rPr lang="en-US" sz="800" dirty="0"/>
              <a:t>or cause to grow and become more mature, advanced, or </a:t>
            </a:r>
            <a:r>
              <a:rPr lang="en-US" sz="800" dirty="0" err="1"/>
              <a:t>elaborate</a:t>
            </a:r>
            <a:r>
              <a:rPr lang="en-US" sz="800" dirty="0" err="1" smtClean="0"/>
              <a:t>."</a:t>
            </a:r>
            <a:r>
              <a:rPr lang="en-US" sz="800" dirty="0" err="1"/>
              <a:t>motion</a:t>
            </a:r>
            <a:r>
              <a:rPr lang="en-US" sz="800" dirty="0"/>
              <a:t> pictures </a:t>
            </a:r>
            <a:r>
              <a:rPr lang="en-US" sz="800" b="1" dirty="0"/>
              <a:t>developed into</a:t>
            </a:r>
            <a:r>
              <a:rPr lang="en-US" sz="800" dirty="0"/>
              <a:t> mass </a:t>
            </a:r>
            <a:r>
              <a:rPr lang="en-US" sz="800" dirty="0" smtClean="0"/>
              <a:t>entertainment” </a:t>
            </a:r>
            <a:r>
              <a:rPr lang="en-US" sz="800" dirty="0"/>
              <a:t>start to exist, experience, or </a:t>
            </a:r>
            <a:r>
              <a:rPr lang="en-US" sz="800" dirty="0" err="1"/>
              <a:t>possess</a:t>
            </a:r>
            <a:r>
              <a:rPr lang="en-US" sz="800" dirty="0" err="1" smtClean="0"/>
              <a:t>."</a:t>
            </a:r>
            <a:r>
              <a:rPr lang="en-US" sz="800" dirty="0" err="1"/>
              <a:t>a</a:t>
            </a:r>
            <a:r>
              <a:rPr lang="en-US" sz="800" dirty="0"/>
              <a:t> strange closeness </a:t>
            </a:r>
            <a:r>
              <a:rPr lang="en-US" sz="800" dirty="0" smtClean="0"/>
              <a:t>developed”</a:t>
            </a:r>
          </a:p>
          <a:p>
            <a:endParaRPr lang="en-US" sz="800" dirty="0"/>
          </a:p>
          <a:p>
            <a:r>
              <a:rPr lang="en-US" sz="800" dirty="0"/>
              <a:t>a stock or supply of money, materials, staff, and other assets that can be drawn on by a person or organization in order to function </a:t>
            </a:r>
            <a:r>
              <a:rPr lang="en-US" sz="800" dirty="0" err="1"/>
              <a:t>effectively</a:t>
            </a:r>
            <a:r>
              <a:rPr lang="en-US" sz="800" dirty="0" err="1" smtClean="0"/>
              <a:t>."</a:t>
            </a:r>
            <a:r>
              <a:rPr lang="en-US" sz="800" dirty="0" err="1"/>
              <a:t>local</a:t>
            </a:r>
            <a:r>
              <a:rPr lang="en-US" sz="800" dirty="0"/>
              <a:t> authorities complained that they lacked </a:t>
            </a:r>
            <a:r>
              <a:rPr lang="en-US" sz="800" dirty="0" smtClean="0"/>
              <a:t>resources” </a:t>
            </a:r>
            <a:r>
              <a:rPr lang="en-US" sz="800" dirty="0"/>
              <a:t>an action or strategy that may be adopted in adverse </a:t>
            </a:r>
            <a:r>
              <a:rPr lang="en-US" sz="800" dirty="0" err="1"/>
              <a:t>circumstances</a:t>
            </a:r>
            <a:r>
              <a:rPr lang="en-US" sz="800" dirty="0" err="1" smtClean="0"/>
              <a:t>."</a:t>
            </a:r>
            <a:r>
              <a:rPr lang="en-US" sz="800" dirty="0" err="1"/>
              <a:t>sometimes</a:t>
            </a:r>
            <a:r>
              <a:rPr lang="en-US" sz="800" dirty="0"/>
              <a:t> anger is the only resource left in a situation like </a:t>
            </a:r>
            <a:r>
              <a:rPr lang="en-US" sz="800" dirty="0" smtClean="0"/>
              <a:t>this” </a:t>
            </a:r>
            <a:r>
              <a:rPr lang="en-US" sz="800" dirty="0"/>
              <a:t>provide (a person or organization) with materials, money, staff, and other assets necessary for effective operation</a:t>
            </a:r>
            <a:r>
              <a:rPr lang="en-US" sz="800" dirty="0" smtClean="0"/>
              <a:t>.</a:t>
            </a:r>
          </a:p>
          <a:p>
            <a:r>
              <a:rPr lang="en-US" sz="800" dirty="0"/>
              <a:t>A </a:t>
            </a:r>
            <a:r>
              <a:rPr lang="en-US" sz="800" b="1" dirty="0"/>
              <a:t>resource</a:t>
            </a:r>
            <a:r>
              <a:rPr lang="en-US" sz="800" dirty="0"/>
              <a:t> is a source or supply from which benefit is produced. Typically resources are materials, energy, services, staff, knowledge, or other assets that are transformed to produce benefit and in the process may be consumed or made unavailable. Benefits of resource utilization may include increased wealth, meeting needs or wants, proper functioning of a system, or enhanced well being. The concept of resources has been applied in diverse realms, with respect </a:t>
            </a:r>
            <a:r>
              <a:rPr lang="en-US" sz="800" dirty="0" smtClean="0"/>
              <a:t>to </a:t>
            </a:r>
            <a:r>
              <a:rPr lang="en-US" sz="800" dirty="0"/>
              <a:t>A </a:t>
            </a:r>
            <a:r>
              <a:rPr lang="en-US" sz="800" b="1" dirty="0"/>
              <a:t>resource</a:t>
            </a:r>
            <a:r>
              <a:rPr lang="en-US" sz="800" dirty="0"/>
              <a:t> is a source or supply from which benefit is produced. Typically resources are materials, energy, services, staff, knowledge, or other assets that are transformed to produce benefit and in the process may be consumed or made unavailable. Benefits of resource utilization may include increased wealth, meeting needs or wants, proper functioning of a system, or enhanced well being. From </a:t>
            </a:r>
            <a:r>
              <a:rPr lang="en-US" sz="800" dirty="0" smtClean="0"/>
              <a:t>a </a:t>
            </a:r>
            <a:r>
              <a:rPr lang="en-US" sz="800" dirty="0"/>
              <a:t>A </a:t>
            </a:r>
            <a:r>
              <a:rPr lang="en-US" sz="800" b="1" dirty="0"/>
              <a:t>resource</a:t>
            </a:r>
            <a:r>
              <a:rPr lang="en-US" sz="800" dirty="0"/>
              <a:t> is a source or supply from which benefit is produced. Typically resources are materials, energy, services, staff, knowledge, or other assets that are transformed to produce benefit and in the process may be consumed or made unavailable. Benefits of resource utilization may include increased wealth, meeting needs or wants, proper functioning of a system, or enhanced well being. From </a:t>
            </a:r>
            <a:r>
              <a:rPr lang="en-US" sz="800" dirty="0" smtClean="0"/>
              <a:t>A </a:t>
            </a:r>
            <a:r>
              <a:rPr lang="en-US" sz="800" b="1" dirty="0"/>
              <a:t>resource</a:t>
            </a:r>
            <a:r>
              <a:rPr lang="en-US" sz="800" dirty="0"/>
              <a:t> is a source or supply from which benefit is produced. Typically resources are materials, energy, services, staff, knowledge, or other assets that are transformed to produce benefit and in the process may be consumed or made unavailable. Benefits of resource utilization may include increased wealth, meeting needs or wants, proper functioning of a system, or enhanced well being. A </a:t>
            </a:r>
            <a:r>
              <a:rPr lang="en-US" sz="800" b="1" dirty="0"/>
              <a:t>resource</a:t>
            </a:r>
            <a:r>
              <a:rPr lang="en-US" sz="800" dirty="0"/>
              <a:t> is a source or supply from which benefit is produced. Typically resources are materials, energy, services, staff, knowledge, or other assets that are transformed to produce benefit and in the process may be consumed or made unavailable. Benefits of resource utilization may include increased wealth, meeting needs or wants, proper functioning of a system, or enhanced well being. From A </a:t>
            </a:r>
            <a:r>
              <a:rPr lang="en-US" sz="800" b="1" dirty="0"/>
              <a:t>resource</a:t>
            </a:r>
            <a:r>
              <a:rPr lang="en-US" sz="800" dirty="0"/>
              <a:t> is a source or supply from which benefit is produced. Typically resources are materials, energy, services, staff, knowledge, or other assets that are transformed to produce benefit and in the process may be consumed or made unavailable. Benefits of resource utilization may include increased wealth, meeting needs or wants, proper functioning of a system, or enhanced well being. From </a:t>
            </a:r>
            <a:r>
              <a:rPr lang="en-US" sz="800" dirty="0" smtClean="0"/>
              <a:t>a </a:t>
            </a:r>
            <a:r>
              <a:rPr lang="en-US" sz="800" dirty="0"/>
              <a:t>A </a:t>
            </a:r>
            <a:r>
              <a:rPr lang="en-US" sz="800" b="1" dirty="0"/>
              <a:t>resource</a:t>
            </a:r>
            <a:r>
              <a:rPr lang="en-US" sz="800" dirty="0"/>
              <a:t> is a source or supply from which benefit is produced. Typically resources are materials, energy, services, staff, knowledge, or other assets that are transformed to produce benefit and in the process may be consumed or made unavailable. Benefits of resource utilization may include increased wealth, meeting needs or wants, proper functioning of a system, or enhanced well being. From </a:t>
            </a:r>
            <a:r>
              <a:rPr lang="en-US" sz="800" dirty="0" smtClean="0"/>
              <a:t>a </a:t>
            </a:r>
            <a:r>
              <a:rPr lang="en-US" sz="800" dirty="0"/>
              <a:t>A </a:t>
            </a:r>
            <a:r>
              <a:rPr lang="en-US" sz="800" b="1" dirty="0"/>
              <a:t>resource</a:t>
            </a:r>
            <a:r>
              <a:rPr lang="en-US" sz="800" dirty="0"/>
              <a:t> is a source or supply from which benefit is produced. Typically resources are materials, energy, services, staff, knowledge, or other assets that are transformed to produce benefit and in the process may be consumed or made unavailable. Benefits of resource utilization may include increased wealth, meeting needs or wants, proper functioning of a system, or enhanced well being. From </a:t>
            </a:r>
            <a:r>
              <a:rPr lang="en-US" sz="800" dirty="0" err="1" smtClean="0"/>
              <a:t>a</a:t>
            </a:r>
            <a:r>
              <a:rPr lang="en-US" sz="800" dirty="0" err="1"/>
              <a:t>A</a:t>
            </a:r>
            <a:r>
              <a:rPr lang="en-US" sz="800" dirty="0"/>
              <a:t> </a:t>
            </a:r>
            <a:r>
              <a:rPr lang="en-US" sz="800" b="1" dirty="0"/>
              <a:t>resource</a:t>
            </a:r>
            <a:r>
              <a:rPr lang="en-US" sz="800" dirty="0"/>
              <a:t> is a source or supply from which benefit is produced. Typically resources are materials, energy, services, staff, knowledge, or other assets that are transformed to produce benefit and in the process may be consumed or made unavailable. Benefits of resource utilization may include increased wealth, meeting needs or wants, proper functioning of a system, or enhanced well being. From </a:t>
            </a:r>
            <a:r>
              <a:rPr lang="en-US" sz="800" dirty="0" err="1" smtClean="0"/>
              <a:t>a</a:t>
            </a:r>
            <a:r>
              <a:rPr lang="en-US" sz="800" dirty="0" err="1"/>
              <a:t>A</a:t>
            </a:r>
            <a:r>
              <a:rPr lang="en-US" sz="800" dirty="0"/>
              <a:t> </a:t>
            </a:r>
            <a:r>
              <a:rPr lang="en-US" sz="800" b="1" dirty="0"/>
              <a:t>resource</a:t>
            </a:r>
            <a:r>
              <a:rPr lang="en-US" sz="800" dirty="0"/>
              <a:t> is a source or supply from which benefit is produced. Typically resources are materials, energy, services, staff, knowledge, or other assets that are transformed to produce benefit and in the process may be consumed or made unavailable. Benefits of resource utilization may include increased wealth, meeting needs or wants, proper functioning of a system, or enhanced well being. </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Resources are the tools you have at your disposal to achieve your vision.</a:t>
            </a:r>
          </a:p>
          <a:p>
            <a:endParaRPr lang="en-US" dirty="0"/>
          </a:p>
        </p:txBody>
      </p:sp>
    </p:spTree>
    <p:extLst>
      <p:ext uri="{BB962C8B-B14F-4D97-AF65-F5344CB8AC3E}">
        <p14:creationId xmlns:p14="http://schemas.microsoft.com/office/powerpoint/2010/main" val="14538744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200" dirty="0" smtClean="0"/>
              <a:t>Adventure Map</a:t>
            </a:r>
            <a:endParaRPr lang="en-US" sz="5200" dirty="0"/>
          </a:p>
        </p:txBody>
      </p:sp>
      <p:sp>
        <p:nvSpPr>
          <p:cNvPr id="3" name="Content Placeholder 2"/>
          <p:cNvSpPr>
            <a:spLocks noGrp="1"/>
          </p:cNvSpPr>
          <p:nvPr>
            <p:ph idx="1"/>
          </p:nvPr>
        </p:nvSpPr>
        <p:spPr/>
        <p:txBody>
          <a:bodyPr>
            <a:normAutofit/>
          </a:bodyPr>
          <a:lstStyle/>
          <a:p>
            <a:r>
              <a:rPr lang="en-US" sz="3400" dirty="0" smtClean="0"/>
              <a:t>One of our greatest resources, as leaders, is the information we can gather from past leaders.</a:t>
            </a:r>
          </a:p>
          <a:p>
            <a:r>
              <a:rPr lang="en-US" sz="3400" dirty="0" smtClean="0"/>
              <a:t>A valuable legacy to leave is to make it easier for the next generation </a:t>
            </a:r>
            <a:endParaRPr lang="en-US" sz="3400" dirty="0"/>
          </a:p>
        </p:txBody>
      </p:sp>
    </p:spTree>
    <p:extLst>
      <p:ext uri="{BB962C8B-B14F-4D97-AF65-F5344CB8AC3E}">
        <p14:creationId xmlns:p14="http://schemas.microsoft.com/office/powerpoint/2010/main" val="8753792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00" dirty="0" smtClean="0"/>
              <a:t>Trip Guide</a:t>
            </a:r>
            <a:endParaRPr lang="en-US" sz="5800" dirty="0"/>
          </a:p>
        </p:txBody>
      </p:sp>
      <p:pic>
        <p:nvPicPr>
          <p:cNvPr id="4" name="Content Placeholder 3" descr="MSoaZlZ.png"/>
          <p:cNvPicPr>
            <a:picLocks noGrp="1" noChangeAspect="1"/>
          </p:cNvPicPr>
          <p:nvPr>
            <p:ph idx="1"/>
          </p:nvPr>
        </p:nvPicPr>
        <p:blipFill>
          <a:blip r:embed="rId2">
            <a:extLst>
              <a:ext uri="{28A0092B-C50C-407E-A947-70E740481C1C}">
                <a14:useLocalDpi xmlns:a14="http://schemas.microsoft.com/office/drawing/2010/main" val="0"/>
              </a:ext>
            </a:extLst>
          </a:blip>
          <a:srcRect l="2779" r="2779"/>
          <a:stretch>
            <a:fillRect/>
          </a:stretch>
        </p:blipFill>
        <p:spPr/>
      </p:pic>
    </p:spTree>
    <p:extLst>
      <p:ext uri="{BB962C8B-B14F-4D97-AF65-F5344CB8AC3E}">
        <p14:creationId xmlns:p14="http://schemas.microsoft.com/office/powerpoint/2010/main" val="17181425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200" dirty="0" smtClean="0"/>
              <a:t>The Adviser</a:t>
            </a:r>
            <a:endParaRPr lang="en-US" sz="5200" dirty="0"/>
          </a:p>
        </p:txBody>
      </p:sp>
      <p:sp>
        <p:nvSpPr>
          <p:cNvPr id="3" name="Content Placeholder 2"/>
          <p:cNvSpPr>
            <a:spLocks noGrp="1"/>
          </p:cNvSpPr>
          <p:nvPr>
            <p:ph idx="1"/>
          </p:nvPr>
        </p:nvSpPr>
        <p:spPr/>
        <p:txBody>
          <a:bodyPr>
            <a:normAutofit/>
          </a:bodyPr>
          <a:lstStyle/>
          <a:p>
            <a:r>
              <a:rPr lang="en-US" sz="3600" dirty="0" smtClean="0"/>
              <a:t>Very valuable resource</a:t>
            </a:r>
          </a:p>
          <a:p>
            <a:r>
              <a:rPr lang="en-US" sz="3600" dirty="0" smtClean="0"/>
              <a:t>Can steer you in the right direction</a:t>
            </a:r>
          </a:p>
          <a:p>
            <a:r>
              <a:rPr lang="en-US" sz="3600" dirty="0" smtClean="0"/>
              <a:t>It is up to youth leaders to utilize! </a:t>
            </a:r>
          </a:p>
          <a:p>
            <a:r>
              <a:rPr lang="en-US" sz="3600" dirty="0" smtClean="0"/>
              <a:t>Relationship must be forged</a:t>
            </a:r>
            <a:endParaRPr lang="en-US" sz="3600" dirty="0"/>
          </a:p>
        </p:txBody>
      </p:sp>
    </p:spTree>
    <p:extLst>
      <p:ext uri="{BB962C8B-B14F-4D97-AF65-F5344CB8AC3E}">
        <p14:creationId xmlns:p14="http://schemas.microsoft.com/office/powerpoint/2010/main" val="5912278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 Booklet</a:t>
            </a:r>
            <a:endParaRPr lang="en-US" dirty="0"/>
          </a:p>
        </p:txBody>
      </p:sp>
      <p:pic>
        <p:nvPicPr>
          <p:cNvPr id="18" name="Content Placeholder 17"/>
          <p:cNvPicPr>
            <a:picLocks noGrp="1" noChangeAspect="1"/>
          </p:cNvPicPr>
          <p:nvPr>
            <p:ph idx="1"/>
          </p:nvPr>
        </p:nvPicPr>
        <p:blipFill>
          <a:blip r:embed="rId2"/>
          <a:srcRect t="19696" b="19696"/>
          <a:stretch>
            <a:fillRect/>
          </a:stretch>
        </p:blipFill>
        <p:spPr/>
      </p:pic>
    </p:spTree>
    <p:extLst>
      <p:ext uri="{BB962C8B-B14F-4D97-AF65-F5344CB8AC3E}">
        <p14:creationId xmlns:p14="http://schemas.microsoft.com/office/powerpoint/2010/main" val="8031476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200" dirty="0" smtClean="0"/>
              <a:t>OA Specific Resources</a:t>
            </a:r>
            <a:endParaRPr lang="en-US" sz="5200" dirty="0"/>
          </a:p>
        </p:txBody>
      </p:sp>
      <p:sp>
        <p:nvSpPr>
          <p:cNvPr id="3" name="Content Placeholder 2"/>
          <p:cNvSpPr>
            <a:spLocks noGrp="1"/>
          </p:cNvSpPr>
          <p:nvPr>
            <p:ph idx="1"/>
          </p:nvPr>
        </p:nvSpPr>
        <p:spPr>
          <a:xfrm>
            <a:off x="457200" y="2086429"/>
            <a:ext cx="7467600" cy="4039734"/>
          </a:xfrm>
        </p:spPr>
        <p:txBody>
          <a:bodyPr/>
          <a:lstStyle/>
          <a:p>
            <a:r>
              <a:rPr lang="en-US" sz="3200" dirty="0" smtClean="0">
                <a:hlinkClick r:id="rId2"/>
              </a:rPr>
              <a:t>WWW.OA-BSA.ORG</a:t>
            </a:r>
            <a:r>
              <a:rPr lang="en-US" sz="3200" dirty="0" smtClean="0"/>
              <a:t> - Resources</a:t>
            </a:r>
          </a:p>
          <a:p>
            <a:pPr lvl="1"/>
            <a:r>
              <a:rPr lang="en-US" sz="3200" dirty="0" smtClean="0"/>
              <a:t>Best Practices</a:t>
            </a:r>
          </a:p>
          <a:p>
            <a:pPr lvl="1"/>
            <a:r>
              <a:rPr lang="en-US" sz="3200" dirty="0" smtClean="0"/>
              <a:t>Videos</a:t>
            </a:r>
          </a:p>
          <a:p>
            <a:pPr lvl="1"/>
            <a:r>
              <a:rPr lang="en-US" sz="3200" dirty="0" smtClean="0"/>
              <a:t>Training Templates</a:t>
            </a:r>
          </a:p>
          <a:p>
            <a:r>
              <a:rPr lang="en-US" sz="3200" dirty="0" smtClean="0"/>
              <a:t>Your Lodge/Chapter Website</a:t>
            </a:r>
          </a:p>
          <a:p>
            <a:endParaRPr lang="en-US" dirty="0"/>
          </a:p>
        </p:txBody>
      </p:sp>
    </p:spTree>
    <p:extLst>
      <p:ext uri="{BB962C8B-B14F-4D97-AF65-F5344CB8AC3E}">
        <p14:creationId xmlns:p14="http://schemas.microsoft.com/office/powerpoint/2010/main" val="37776140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chnic">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Technic.thmx</Template>
  <TotalTime>2480</TotalTime>
  <Words>1075</Words>
  <Application>Microsoft Macintosh PowerPoint</Application>
  <PresentationFormat>On-screen Show (4:3)</PresentationFormat>
  <Paragraphs>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Technic</vt:lpstr>
      <vt:lpstr>LIFT </vt:lpstr>
      <vt:lpstr>Developing &amp; Understanding Resources</vt:lpstr>
      <vt:lpstr>Dictionary Definitions </vt:lpstr>
      <vt:lpstr>Resources</vt:lpstr>
      <vt:lpstr>Adventure Map</vt:lpstr>
      <vt:lpstr>Trip Guide</vt:lpstr>
      <vt:lpstr>The Adviser</vt:lpstr>
      <vt:lpstr>Guide Booklet</vt:lpstr>
      <vt:lpstr>OA Specific Resources</vt:lpstr>
      <vt:lpstr>Toilet Paper</vt:lpstr>
      <vt:lpstr>Your Git-Er-Done man</vt:lpstr>
      <vt:lpstr>Comrades On The Trail</vt:lpstr>
      <vt:lpstr>Your Team &amp; Relationships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 Mason</dc:creator>
  <cp:lastModifiedBy>Robert Orr</cp:lastModifiedBy>
  <cp:revision>15</cp:revision>
  <dcterms:created xsi:type="dcterms:W3CDTF">2016-02-13T16:41:12Z</dcterms:created>
  <dcterms:modified xsi:type="dcterms:W3CDTF">2016-02-24T04:24:17Z</dcterms:modified>
</cp:coreProperties>
</file>