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99" r:id="rId5"/>
    <p:sldId id="300" r:id="rId6"/>
    <p:sldId id="303" r:id="rId7"/>
    <p:sldId id="307" r:id="rId8"/>
    <p:sldId id="301" r:id="rId9"/>
    <p:sldId id="304" r:id="rId10"/>
    <p:sldId id="302" r:id="rId11"/>
    <p:sldId id="305" r:id="rId12"/>
    <p:sldId id="306" r:id="rId13"/>
    <p:sldId id="308" r:id="rId14"/>
    <p:sldId id="309" r:id="rId15"/>
    <p:sldId id="310" r:id="rId16"/>
    <p:sldId id="311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DC7"/>
    <a:srgbClr val="4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6A152-5101-4FA4-B80F-4CE59E3943B1}" type="doc">
      <dgm:prSet loTypeId="urn:microsoft.com/office/officeart/2009/3/layout/Descending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8F9AA3-0CD1-4CB8-9670-DA0D601A4234}">
      <dgm:prSet phldrT="[Text]"/>
      <dgm:spPr/>
      <dgm:t>
        <a:bodyPr/>
        <a:lstStyle/>
        <a:p>
          <a:r>
            <a:rPr lang="en-US" b="1" dirty="0"/>
            <a:t>EDA</a:t>
          </a:r>
          <a:endParaRPr lang="en-IN" b="1" dirty="0"/>
        </a:p>
      </dgm:t>
    </dgm:pt>
    <dgm:pt modelId="{CAC375B6-788F-4E74-87FA-BFC34831A693}" type="parTrans" cxnId="{AC1CEC01-4E84-4514-B92C-94AF48F9DB53}">
      <dgm:prSet/>
      <dgm:spPr/>
      <dgm:t>
        <a:bodyPr/>
        <a:lstStyle/>
        <a:p>
          <a:endParaRPr lang="en-IN"/>
        </a:p>
      </dgm:t>
    </dgm:pt>
    <dgm:pt modelId="{1AA4D0A8-19FF-4841-A792-C8BEA4C90C0A}" type="sibTrans" cxnId="{AC1CEC01-4E84-4514-B92C-94AF48F9DB53}">
      <dgm:prSet/>
      <dgm:spPr/>
      <dgm:t>
        <a:bodyPr/>
        <a:lstStyle/>
        <a:p>
          <a:endParaRPr lang="en-IN"/>
        </a:p>
      </dgm:t>
    </dgm:pt>
    <dgm:pt modelId="{A5867F7A-D25C-4CF6-9BCC-C2223BA5F23C}">
      <dgm:prSet phldrT="[Text]"/>
      <dgm:spPr/>
      <dgm:t>
        <a:bodyPr/>
        <a:lstStyle/>
        <a:p>
          <a:r>
            <a:rPr lang="en-US" b="1" dirty="0"/>
            <a:t>Model Building</a:t>
          </a:r>
          <a:endParaRPr lang="en-IN" b="1" dirty="0"/>
        </a:p>
      </dgm:t>
    </dgm:pt>
    <dgm:pt modelId="{4AEF88C8-5266-4026-90B1-57B6F5887B56}" type="parTrans" cxnId="{71976E93-A815-4411-B9CB-D262CEF0ACC8}">
      <dgm:prSet/>
      <dgm:spPr/>
      <dgm:t>
        <a:bodyPr/>
        <a:lstStyle/>
        <a:p>
          <a:endParaRPr lang="en-IN"/>
        </a:p>
      </dgm:t>
    </dgm:pt>
    <dgm:pt modelId="{AE52F9FA-6FC4-4CFB-89AA-1627AE1D5770}" type="sibTrans" cxnId="{71976E93-A815-4411-B9CB-D262CEF0ACC8}">
      <dgm:prSet/>
      <dgm:spPr/>
      <dgm:t>
        <a:bodyPr/>
        <a:lstStyle/>
        <a:p>
          <a:endParaRPr lang="en-IN"/>
        </a:p>
      </dgm:t>
    </dgm:pt>
    <dgm:pt modelId="{437C3BE2-7485-4B3C-8A94-B8D57FA36BDF}">
      <dgm:prSet phldrT="[Text]"/>
      <dgm:spPr/>
      <dgm:t>
        <a:bodyPr/>
        <a:lstStyle/>
        <a:p>
          <a:r>
            <a:rPr lang="en-US" b="1" dirty="0"/>
            <a:t>Model Deployment</a:t>
          </a:r>
          <a:endParaRPr lang="en-IN" b="1" dirty="0"/>
        </a:p>
      </dgm:t>
    </dgm:pt>
    <dgm:pt modelId="{F0683BAE-1A21-4E9B-A9BE-B85505309332}" type="parTrans" cxnId="{A7C2FBB9-3BC2-4B69-867E-AFF8490E48D1}">
      <dgm:prSet/>
      <dgm:spPr/>
      <dgm:t>
        <a:bodyPr/>
        <a:lstStyle/>
        <a:p>
          <a:endParaRPr lang="en-IN"/>
        </a:p>
      </dgm:t>
    </dgm:pt>
    <dgm:pt modelId="{D9AA3F32-AD66-42B9-8F01-E794080DA51E}" type="sibTrans" cxnId="{A7C2FBB9-3BC2-4B69-867E-AFF8490E48D1}">
      <dgm:prSet/>
      <dgm:spPr/>
      <dgm:t>
        <a:bodyPr/>
        <a:lstStyle/>
        <a:p>
          <a:endParaRPr lang="en-IN"/>
        </a:p>
      </dgm:t>
    </dgm:pt>
    <dgm:pt modelId="{8424D208-01A6-4A5D-87B0-472E1CCCD5EF}" type="pres">
      <dgm:prSet presAssocID="{F566A152-5101-4FA4-B80F-4CE59E3943B1}" presName="Name0" presStyleCnt="0">
        <dgm:presLayoutVars>
          <dgm:chMax val="7"/>
          <dgm:chPref val="5"/>
        </dgm:presLayoutVars>
      </dgm:prSet>
      <dgm:spPr/>
    </dgm:pt>
    <dgm:pt modelId="{D5DE4E0D-F28F-472B-AC44-5DA0EBF5653F}" type="pres">
      <dgm:prSet presAssocID="{F566A152-5101-4FA4-B80F-4CE59E3943B1}" presName="arrowNode" presStyleLbl="node1" presStyleIdx="0" presStyleCnt="1"/>
      <dgm:spPr/>
    </dgm:pt>
    <dgm:pt modelId="{A04364C9-88C3-4921-B3F8-0B49C3B18D7A}" type="pres">
      <dgm:prSet presAssocID="{318F9AA3-0CD1-4CB8-9670-DA0D601A4234}" presName="txNode1" presStyleLbl="revTx" presStyleIdx="0" presStyleCnt="3">
        <dgm:presLayoutVars>
          <dgm:bulletEnabled val="1"/>
        </dgm:presLayoutVars>
      </dgm:prSet>
      <dgm:spPr/>
    </dgm:pt>
    <dgm:pt modelId="{85A2A905-8CD8-433E-8BC5-6CB5C8143CAD}" type="pres">
      <dgm:prSet presAssocID="{A5867F7A-D25C-4CF6-9BCC-C2223BA5F23C}" presName="txNode2" presStyleLbl="revTx" presStyleIdx="1" presStyleCnt="3">
        <dgm:presLayoutVars>
          <dgm:bulletEnabled val="1"/>
        </dgm:presLayoutVars>
      </dgm:prSet>
      <dgm:spPr/>
    </dgm:pt>
    <dgm:pt modelId="{FA58EFD0-0D9F-483D-B833-E5750E5F95F7}" type="pres">
      <dgm:prSet presAssocID="{AE52F9FA-6FC4-4CFB-89AA-1627AE1D5770}" presName="dotNode2" presStyleCnt="0"/>
      <dgm:spPr/>
    </dgm:pt>
    <dgm:pt modelId="{38866282-7B76-4DA1-A383-8A5C27543F82}" type="pres">
      <dgm:prSet presAssocID="{AE52F9FA-6FC4-4CFB-89AA-1627AE1D5770}" presName="dotRepeatNode" presStyleLbl="fgShp" presStyleIdx="0" presStyleCnt="1"/>
      <dgm:spPr/>
    </dgm:pt>
    <dgm:pt modelId="{2DDE581C-295F-4B78-952D-6CF1DB2B61F2}" type="pres">
      <dgm:prSet presAssocID="{437C3BE2-7485-4B3C-8A94-B8D57FA36BDF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AC1CEC01-4E84-4514-B92C-94AF48F9DB53}" srcId="{F566A152-5101-4FA4-B80F-4CE59E3943B1}" destId="{318F9AA3-0CD1-4CB8-9670-DA0D601A4234}" srcOrd="0" destOrd="0" parTransId="{CAC375B6-788F-4E74-87FA-BFC34831A693}" sibTransId="{1AA4D0A8-19FF-4841-A792-C8BEA4C90C0A}"/>
    <dgm:cxn modelId="{A66ED643-182B-4BBF-B1AD-22D36260BFBF}" type="presOf" srcId="{437C3BE2-7485-4B3C-8A94-B8D57FA36BDF}" destId="{2DDE581C-295F-4B78-952D-6CF1DB2B61F2}" srcOrd="0" destOrd="0" presId="urn:microsoft.com/office/officeart/2009/3/layout/DescendingProcess"/>
    <dgm:cxn modelId="{CFFD744B-8ADB-4D6F-8323-43E35AC41555}" type="presOf" srcId="{AE52F9FA-6FC4-4CFB-89AA-1627AE1D5770}" destId="{38866282-7B76-4DA1-A383-8A5C27543F82}" srcOrd="0" destOrd="0" presId="urn:microsoft.com/office/officeart/2009/3/layout/DescendingProcess"/>
    <dgm:cxn modelId="{759FE782-803B-42E3-9F03-59F48FF4B339}" type="presOf" srcId="{318F9AA3-0CD1-4CB8-9670-DA0D601A4234}" destId="{A04364C9-88C3-4921-B3F8-0B49C3B18D7A}" srcOrd="0" destOrd="0" presId="urn:microsoft.com/office/officeart/2009/3/layout/DescendingProcess"/>
    <dgm:cxn modelId="{F5CF1590-93A7-4300-AB09-F1CB412372AA}" type="presOf" srcId="{F566A152-5101-4FA4-B80F-4CE59E3943B1}" destId="{8424D208-01A6-4A5D-87B0-472E1CCCD5EF}" srcOrd="0" destOrd="0" presId="urn:microsoft.com/office/officeart/2009/3/layout/DescendingProcess"/>
    <dgm:cxn modelId="{71976E93-A815-4411-B9CB-D262CEF0ACC8}" srcId="{F566A152-5101-4FA4-B80F-4CE59E3943B1}" destId="{A5867F7A-D25C-4CF6-9BCC-C2223BA5F23C}" srcOrd="1" destOrd="0" parTransId="{4AEF88C8-5266-4026-90B1-57B6F5887B56}" sibTransId="{AE52F9FA-6FC4-4CFB-89AA-1627AE1D5770}"/>
    <dgm:cxn modelId="{ECCB5FA3-AB0C-43FB-87A1-71ECCA1F88E6}" type="presOf" srcId="{A5867F7A-D25C-4CF6-9BCC-C2223BA5F23C}" destId="{85A2A905-8CD8-433E-8BC5-6CB5C8143CAD}" srcOrd="0" destOrd="0" presId="urn:microsoft.com/office/officeart/2009/3/layout/DescendingProcess"/>
    <dgm:cxn modelId="{A7C2FBB9-3BC2-4B69-867E-AFF8490E48D1}" srcId="{F566A152-5101-4FA4-B80F-4CE59E3943B1}" destId="{437C3BE2-7485-4B3C-8A94-B8D57FA36BDF}" srcOrd="2" destOrd="0" parTransId="{F0683BAE-1A21-4E9B-A9BE-B85505309332}" sibTransId="{D9AA3F32-AD66-42B9-8F01-E794080DA51E}"/>
    <dgm:cxn modelId="{2348CC84-F3CA-4441-97D7-DC54DF943A00}" type="presParOf" srcId="{8424D208-01A6-4A5D-87B0-472E1CCCD5EF}" destId="{D5DE4E0D-F28F-472B-AC44-5DA0EBF5653F}" srcOrd="0" destOrd="0" presId="urn:microsoft.com/office/officeart/2009/3/layout/DescendingProcess"/>
    <dgm:cxn modelId="{D42426FB-1AB9-4627-8A8C-52FDA4FE0861}" type="presParOf" srcId="{8424D208-01A6-4A5D-87B0-472E1CCCD5EF}" destId="{A04364C9-88C3-4921-B3F8-0B49C3B18D7A}" srcOrd="1" destOrd="0" presId="urn:microsoft.com/office/officeart/2009/3/layout/DescendingProcess"/>
    <dgm:cxn modelId="{305877CA-D57D-44DB-95F1-735EA2BA9689}" type="presParOf" srcId="{8424D208-01A6-4A5D-87B0-472E1CCCD5EF}" destId="{85A2A905-8CD8-433E-8BC5-6CB5C8143CAD}" srcOrd="2" destOrd="0" presId="urn:microsoft.com/office/officeart/2009/3/layout/DescendingProcess"/>
    <dgm:cxn modelId="{10F602F1-D000-4921-8F71-CC3A0E5FCBCA}" type="presParOf" srcId="{8424D208-01A6-4A5D-87B0-472E1CCCD5EF}" destId="{FA58EFD0-0D9F-483D-B833-E5750E5F95F7}" srcOrd="3" destOrd="0" presId="urn:microsoft.com/office/officeart/2009/3/layout/DescendingProcess"/>
    <dgm:cxn modelId="{2BC0C26E-1C6D-4DB9-B6C2-DE96538153B3}" type="presParOf" srcId="{FA58EFD0-0D9F-483D-B833-E5750E5F95F7}" destId="{38866282-7B76-4DA1-A383-8A5C27543F82}" srcOrd="0" destOrd="0" presId="urn:microsoft.com/office/officeart/2009/3/layout/DescendingProcess"/>
    <dgm:cxn modelId="{1F462D4E-FD4F-43B0-B404-5031194F2FA4}" type="presParOf" srcId="{8424D208-01A6-4A5D-87B0-472E1CCCD5EF}" destId="{2DDE581C-295F-4B78-952D-6CF1DB2B61F2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E4E0D-F28F-472B-AC44-5DA0EBF5653F}">
      <dsp:nvSpPr>
        <dsp:cNvPr id="0" name=""/>
        <dsp:cNvSpPr/>
      </dsp:nvSpPr>
      <dsp:spPr>
        <a:xfrm rot="4396374">
          <a:off x="610387" y="662126"/>
          <a:ext cx="2872408" cy="200314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866282-7B76-4DA1-A383-8A5C27543F82}">
      <dsp:nvSpPr>
        <dsp:cNvPr id="0" name=""/>
        <dsp:cNvSpPr/>
      </dsp:nvSpPr>
      <dsp:spPr>
        <a:xfrm>
          <a:off x="2131840" y="1292029"/>
          <a:ext cx="72537" cy="7253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364C9-88C3-4921-B3F8-0B49C3B18D7A}">
      <dsp:nvSpPr>
        <dsp:cNvPr id="0" name=""/>
        <dsp:cNvSpPr/>
      </dsp:nvSpPr>
      <dsp:spPr>
        <a:xfrm>
          <a:off x="417829" y="0"/>
          <a:ext cx="1354251" cy="53238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EDA</a:t>
          </a:r>
          <a:endParaRPr lang="en-IN" sz="1800" b="1" kern="1200" dirty="0"/>
        </a:p>
      </dsp:txBody>
      <dsp:txXfrm>
        <a:off x="417829" y="0"/>
        <a:ext cx="1354251" cy="532384"/>
      </dsp:txXfrm>
    </dsp:sp>
    <dsp:sp modelId="{85A2A905-8CD8-433E-8BC5-6CB5C8143CAD}">
      <dsp:nvSpPr>
        <dsp:cNvPr id="0" name=""/>
        <dsp:cNvSpPr/>
      </dsp:nvSpPr>
      <dsp:spPr>
        <a:xfrm>
          <a:off x="2467508" y="1062106"/>
          <a:ext cx="1610461" cy="53238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Building</a:t>
          </a:r>
          <a:endParaRPr lang="en-IN" sz="1800" b="1" kern="1200" dirty="0"/>
        </a:p>
      </dsp:txBody>
      <dsp:txXfrm>
        <a:off x="2467508" y="1062106"/>
        <a:ext cx="1610461" cy="532384"/>
      </dsp:txXfrm>
    </dsp:sp>
    <dsp:sp modelId="{2DDE581C-295F-4B78-952D-6CF1DB2B61F2}">
      <dsp:nvSpPr>
        <dsp:cNvPr id="0" name=""/>
        <dsp:cNvSpPr/>
      </dsp:nvSpPr>
      <dsp:spPr>
        <a:xfrm>
          <a:off x="2247900" y="2795015"/>
          <a:ext cx="1830070" cy="53238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Deployment</a:t>
          </a:r>
          <a:endParaRPr lang="en-IN" sz="1800" b="1" kern="1200" dirty="0"/>
        </a:p>
      </dsp:txBody>
      <dsp:txXfrm>
        <a:off x="2247900" y="2795015"/>
        <a:ext cx="1830070" cy="53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B9794-467A-47CC-ABD2-9751CD1260B6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9B7A-ACAF-4BA3-A2E1-0F735F467E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69B7A-ACAF-4BA3-A2E1-0F735F467E9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1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939902"/>
            <a:ext cx="9144000" cy="1203598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0"/>
                </a:schemeClr>
              </a:gs>
              <a:gs pos="50000">
                <a:schemeClr val="bg1">
                  <a:alpha val="88000"/>
                </a:schemeClr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55926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6599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655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DBA6E-7B38-4B62-B835-4B886BAD4446}"/>
              </a:ext>
            </a:extLst>
          </p:cNvPr>
          <p:cNvSpPr/>
          <p:nvPr userDrawn="1"/>
        </p:nvSpPr>
        <p:spPr>
          <a:xfrm flipH="1">
            <a:off x="0" y="2283717"/>
            <a:ext cx="9144000" cy="1264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>
            <a:extLst>
              <a:ext uri="{FF2B5EF4-FFF2-40B4-BE49-F238E27FC236}">
                <a16:creationId xmlns:a16="http://schemas.microsoft.com/office/drawing/2014/main" id="{40E17F4A-BF79-43E6-BAA8-31A909BF2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34761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7503B6-0FBE-4B65-A51F-9EAD18B8D8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55527" y="148576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5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6588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2196470"/>
            <a:ext cx="4427984" cy="5303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2726814"/>
            <a:ext cx="442798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119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5651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02"/>
            <a:ext cx="9144000" cy="4011508"/>
          </a:xfrm>
          <a:prstGeom prst="flowChartMerge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09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0168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843558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1419622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71600" y="1827287"/>
            <a:ext cx="7272808" cy="2304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 userDrawn="1"/>
        </p:nvSpPr>
        <p:spPr>
          <a:xfrm>
            <a:off x="1403648" y="1044724"/>
            <a:ext cx="1584176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123478"/>
            <a:ext cx="666023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83768" y="699542"/>
            <a:ext cx="666023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5404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4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73" r:id="rId3"/>
    <p:sldLayoutId id="2147483662" r:id="rId4"/>
    <p:sldLayoutId id="2147483663" r:id="rId5"/>
    <p:sldLayoutId id="2147483661" r:id="rId6"/>
    <p:sldLayoutId id="2147483660" r:id="rId7"/>
    <p:sldLayoutId id="2147483665" r:id="rId8"/>
    <p:sldLayoutId id="2147483672" r:id="rId9"/>
    <p:sldLayoutId id="2147483675" r:id="rId10"/>
    <p:sldLayoutId id="2147483674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945726"/>
            <a:ext cx="9144000" cy="504057"/>
          </a:xfrm>
        </p:spPr>
        <p:txBody>
          <a:bodyPr/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DIABETIC RETINOPATHY 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 IN PATIENTS 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4407742"/>
            <a:ext cx="9144000" cy="2880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lvl="0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P-136  GROUP - 06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4AEA9-CBB1-46D5-BD4C-C3B9E4DC9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E079-15BD-4F61-981B-787921C25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047750"/>
            <a:ext cx="9144000" cy="28803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We have performed  different Machine Learning technique so as to attain highest accuracy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We have selected SVM model to deploy as it was highest accurate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175E5-8F81-4ECD-9453-764CE39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83" y="1962150"/>
            <a:ext cx="5502117" cy="2377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CCBB29-FAB5-450E-AD6C-825EE7FCD987}"/>
              </a:ext>
            </a:extLst>
          </p:cNvPr>
          <p:cNvSpPr/>
          <p:nvPr/>
        </p:nvSpPr>
        <p:spPr>
          <a:xfrm>
            <a:off x="1828800" y="2190750"/>
            <a:ext cx="5334000" cy="228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7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FEF45-EE90-47DB-8266-7ADED2C40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2A53-3809-42C2-9698-2A2A918610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1200150"/>
            <a:ext cx="5791200" cy="2971800"/>
          </a:xfrm>
        </p:spPr>
        <p:txBody>
          <a:bodyPr/>
          <a:lstStyle/>
          <a:p>
            <a:pPr algn="just"/>
            <a:r>
              <a:rPr lang="en-US" dirty="0"/>
              <a:t>Support Vector Machine (SVM) is a discriminative classifier formally     defined by a separating hyperplane. In other words, given labelled training data (supervised learning), the algorithm outputs an optimal hyperplane which categorizes new examples. In two dimensional space this           hyperplane is a line dividing a plane in two parts where in each class lay in     either side.</a:t>
            </a:r>
          </a:p>
          <a:p>
            <a:pPr algn="just"/>
            <a:r>
              <a:rPr lang="en-US" dirty="0"/>
              <a:t>A Support Vector Machine (SVM) can be imagined as a surface that creates a boundary between points of data plotted in multidimensional that represent examples and their feature values The goal of a SVM is to    create a flat boundary called a hyperplane, which divides the space to     create fairly homogeneous partitions on either side.</a:t>
            </a:r>
          </a:p>
          <a:p>
            <a:pPr algn="just"/>
            <a:r>
              <a:rPr lang="en-US" dirty="0"/>
              <a:t>SVMs can be adapted for use with nearly any type of learning task,       including both classification and numeric prediction.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2CC48-69EA-4A55-AAA3-CF44FAE7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07" y="971551"/>
            <a:ext cx="298014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FDC21A-F537-4532-96DE-0E607F8BD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C4FF-9D54-42D4-8B84-926383B003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047750"/>
            <a:ext cx="9144000" cy="18288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Integration of Machine Learning Model into an existing production environment where the user can </a:t>
            </a:r>
          </a:p>
          <a:p>
            <a:pPr algn="l"/>
            <a:r>
              <a:rPr lang="en-US" dirty="0"/>
              <a:t>      enter the input to generate output &amp; later it can used in making business decisions.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 Python, we can achieve the same by using different frameworks</a:t>
            </a:r>
          </a:p>
          <a:p>
            <a:pPr algn="l"/>
            <a:r>
              <a:rPr lang="en-US" dirty="0"/>
              <a:t>           1) Django</a:t>
            </a:r>
          </a:p>
          <a:p>
            <a:pPr algn="l"/>
            <a:r>
              <a:rPr lang="en-US" dirty="0"/>
              <a:t>           2) Flask</a:t>
            </a:r>
          </a:p>
          <a:p>
            <a:pPr algn="l"/>
            <a:r>
              <a:rPr lang="en-US" dirty="0"/>
              <a:t>           3) </a:t>
            </a:r>
            <a:r>
              <a:rPr lang="en-US" dirty="0" err="1"/>
              <a:t>Streamlit</a:t>
            </a:r>
            <a:r>
              <a:rPr lang="en-US" dirty="0"/>
              <a:t>                      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Rshiny</a:t>
            </a:r>
            <a:r>
              <a:rPr lang="en-US" dirty="0"/>
              <a:t> is another powerful extension based on R to build interactive dashboards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0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905C4-9969-4093-9BF6-A15BC8CC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Deployment using </a:t>
            </a:r>
            <a:r>
              <a:rPr lang="en-US" dirty="0" err="1"/>
              <a:t>Streamlit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AC61-6E52-44B2-B337-1B52997922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742950"/>
            <a:ext cx="9144000" cy="3352800"/>
          </a:xfrm>
        </p:spPr>
        <p:txBody>
          <a:bodyPr/>
          <a:lstStyle/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open-source app framework for Machine Learning and Data Science teams.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Reasons to use </a:t>
            </a: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Streamlit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Build an app in few lines of code and with simple API 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doesn't require any web development knowledge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Deploy the code instantly and see the changes simultaneously by saving the source code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It's a open source framework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7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74BD0-5B7F-4510-8E90-78B34BEF7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Interface of </a:t>
            </a:r>
            <a:r>
              <a:rPr lang="en-US" dirty="0" err="1"/>
              <a:t>Streamlit</a:t>
            </a:r>
            <a:r>
              <a:rPr lang="en-US" dirty="0"/>
              <a:t> 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109D8-1D26-4136-8ED8-88820D62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8382957" cy="38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0" y="0"/>
            <a:ext cx="9144000" cy="51435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9060" r="6001" b="11309"/>
          <a:stretch/>
        </p:blipFill>
        <p:spPr>
          <a:xfrm>
            <a:off x="0" y="123478"/>
            <a:ext cx="9144000" cy="4011508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34986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THANK YOU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C76A32-8FCF-454B-B77A-6602FD2E5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sz="2800" b="1" dirty="0"/>
              <a:t>   </a:t>
            </a:r>
            <a:r>
              <a:rPr lang="en-US" b="1" dirty="0"/>
              <a:t>PROJECT OBJECTIVE 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69FF-10F0-4EE1-B9DC-FFBBC38E9E13}"/>
              </a:ext>
            </a:extLst>
          </p:cNvPr>
          <p:cNvSpPr txBox="1"/>
          <p:nvPr/>
        </p:nvSpPr>
        <p:spPr>
          <a:xfrm>
            <a:off x="329816" y="843558"/>
            <a:ext cx="85855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variable to be predicted has two values (positive or negative on diabetic retinopathy)      Thus, this is a binary classification project.</a:t>
            </a:r>
          </a:p>
          <a:p>
            <a:pPr algn="just">
              <a:buFont typeface="Arial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goal here is to predict whether a patient will suffer from diabetic retinopathy or not, conditioned on blood test features.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Project Mentor: -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Mr. Varun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Vennelaganti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Project Group Members:-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Hitesh Patil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Savita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Lodiwale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Rohit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Ahirrao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Aishwarya Patil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Pranav Harish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Sushmita Singh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Akanksha Mishra     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Vindhya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Parankusham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0132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C2D93-A712-45A9-8DC6-7EA14DABA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" y="133350"/>
            <a:ext cx="9144000" cy="576064"/>
          </a:xfrm>
        </p:spPr>
        <p:txBody>
          <a:bodyPr/>
          <a:lstStyle/>
          <a:p>
            <a:r>
              <a:rPr lang="en-US" b="1" dirty="0"/>
              <a:t>PROJECT FLOW</a:t>
            </a:r>
            <a:endParaRPr lang="en-IN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97E6FC8-F875-4E96-9BB8-78D78F33B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949869"/>
              </p:ext>
            </p:extLst>
          </p:nvPr>
        </p:nvGraphicFramePr>
        <p:xfrm>
          <a:off x="2209800" y="1275606"/>
          <a:ext cx="44958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2998F-F00C-4F76-9A97-DAEF670D9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5EF4-5796-468B-B141-2389AA227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4876800" cy="423440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There are total 6000 Observations in our dataset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6 Columns – ID, Age, </a:t>
            </a:r>
            <a:r>
              <a:rPr lang="en-US" dirty="0" err="1"/>
              <a:t>Systolic_BP</a:t>
            </a:r>
            <a:r>
              <a:rPr lang="en-US" dirty="0"/>
              <a:t>, </a:t>
            </a:r>
            <a:r>
              <a:rPr lang="en-US" dirty="0" err="1"/>
              <a:t>Diastolic_BP</a:t>
            </a:r>
            <a:r>
              <a:rPr lang="en-US" dirty="0"/>
              <a:t>, Cholesterol and Prognosis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No null values are present in our dataset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Data types are in the required format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8B431-213A-4CD2-BC2A-6B00F667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7" y="936241"/>
            <a:ext cx="4092295" cy="166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8A01C-1E4E-41D4-8FA0-92C86232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19" y="3028950"/>
            <a:ext cx="333022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9993D-E532-404A-B831-A3B112F81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45F9-F2D9-4644-9EFC-CB88B288B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2A534-9C29-4FF7-B858-976D0A49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93" y="2233810"/>
            <a:ext cx="5563082" cy="6934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F2FBEA0-D1F6-4A02-B7D8-3B2DE0565EF6}"/>
              </a:ext>
            </a:extLst>
          </p:cNvPr>
          <p:cNvSpPr/>
          <p:nvPr/>
        </p:nvSpPr>
        <p:spPr>
          <a:xfrm rot="16200000">
            <a:off x="5784979" y="654537"/>
            <a:ext cx="693480" cy="2209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EB753B9-4CB1-4653-9944-63F9F656E26D}"/>
              </a:ext>
            </a:extLst>
          </p:cNvPr>
          <p:cNvSpPr/>
          <p:nvPr/>
        </p:nvSpPr>
        <p:spPr>
          <a:xfrm rot="16200000">
            <a:off x="3272760" y="578338"/>
            <a:ext cx="693480" cy="23622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D3AB8-3831-4B75-A4C1-7D4D89858DDF}"/>
              </a:ext>
            </a:extLst>
          </p:cNvPr>
          <p:cNvSpPr txBox="1"/>
          <p:nvPr/>
        </p:nvSpPr>
        <p:spPr>
          <a:xfrm>
            <a:off x="2612231" y="1059075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 Variable              Target Variable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0D4D9-BD1B-4CD1-A637-64810941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018643"/>
            <a:ext cx="2326481" cy="2034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878D10-96B1-4592-821B-05027B0EFF91}"/>
              </a:ext>
            </a:extLst>
          </p:cNvPr>
          <p:cNvSpPr txBox="1"/>
          <p:nvPr/>
        </p:nvSpPr>
        <p:spPr>
          <a:xfrm>
            <a:off x="1752600" y="3696413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Patients with retinopathy – 3087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Patients with </a:t>
            </a:r>
            <a:r>
              <a:rPr lang="en-US" sz="1200" dirty="0" err="1"/>
              <a:t>no_retinopathy</a:t>
            </a:r>
            <a:r>
              <a:rPr lang="en-US" sz="1200" dirty="0"/>
              <a:t> - 2913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928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7DAEB-71B6-4674-94C8-127B5684E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C338-1925-4C4B-B693-13842EBE6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19150"/>
            <a:ext cx="5334000" cy="40386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Age range – 35.16 – 103.27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/>
              <a:t>Systolic_bp</a:t>
            </a:r>
            <a:r>
              <a:rPr lang="en-US" dirty="0"/>
              <a:t> range – 69.67 – 151.69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/>
              <a:t>Diastolic_bp</a:t>
            </a:r>
            <a:r>
              <a:rPr lang="en-US" dirty="0"/>
              <a:t> range – 62.80 – 133.45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Cholesterol range – 69.96 – 148.23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No duplicate observations found in the dataset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171CF-D153-4A7E-B408-605F372A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57350"/>
            <a:ext cx="3703700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657A8C-42D9-4F9B-ADC1-87F798B7F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4A2A-A039-4F09-8054-B7085EA18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428750"/>
            <a:ext cx="4572000" cy="396733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Columns were renamed for easy usage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Dropped the “ID” column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 Data is moderately skewed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5A055-1BEF-4AD2-8770-86658B8F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86732"/>
            <a:ext cx="4343400" cy="67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221E0-AF9F-432D-A445-E0E04CF0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71102"/>
            <a:ext cx="4343400" cy="68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A6B81-0348-4317-962A-A3E2DB86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54379"/>
            <a:ext cx="3962400" cy="21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69FE5-CD60-4535-B4C5-F4460D089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5AEFB-914D-4CDB-8A14-3625E4D92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4648200" cy="440878"/>
          </a:xfrm>
        </p:spPr>
        <p:txBody>
          <a:bodyPr/>
          <a:lstStyle/>
          <a:p>
            <a:r>
              <a:rPr lang="en-US" dirty="0"/>
              <a:t>Correlation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8DCF1-0C83-4D49-8E50-5CB79C89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40420"/>
            <a:ext cx="3581710" cy="14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E86A8-3BEF-4DE7-B91A-C84A255D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30" y="2730608"/>
            <a:ext cx="3337849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6645F-6751-47B2-B92C-F9E22D476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5AAD-E394-4D6E-9AE9-407A6E2F6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Outlier Analysis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DA3CEA-C4CD-4F00-95A4-11D95C830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47750"/>
            <a:ext cx="3733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F3BA4-32AE-4338-8D90-05A951C61268}"/>
              </a:ext>
            </a:extLst>
          </p:cNvPr>
          <p:cNvSpPr txBox="1"/>
          <p:nvPr/>
        </p:nvSpPr>
        <p:spPr>
          <a:xfrm>
            <a:off x="152400" y="1047750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were a lot of outliers in the dataset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Removing these many outliers would have reduced the size of the dataset which may have affected the accuracy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So to deal with the outliers we have used  Capping Method.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Capping Method: In this technique, we     cap our outliers data and make the limit     </a:t>
            </a:r>
            <a:r>
              <a:rPr lang="en-US" dirty="0" err="1"/>
              <a:t>i.e</a:t>
            </a:r>
            <a:r>
              <a:rPr lang="en-US" dirty="0"/>
              <a:t>, upper limit and lower limit, values that are above the upper limit value or less than the lower limit value will be considered as outliers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556B5B-DED6-400F-8D9E-EB6C1457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59272"/>
            <a:ext cx="3657600" cy="20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837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613</Words>
  <Application>Microsoft Office PowerPoint</Application>
  <PresentationFormat>On-screen Show (16:9)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hitesh patil</cp:lastModifiedBy>
  <cp:revision>97</cp:revision>
  <dcterms:created xsi:type="dcterms:W3CDTF">2016-12-05T23:26:54Z</dcterms:created>
  <dcterms:modified xsi:type="dcterms:W3CDTF">2022-08-17T09:01:48Z</dcterms:modified>
</cp:coreProperties>
</file>