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301" r:id="rId5"/>
    <p:sldId id="297" r:id="rId6"/>
    <p:sldId id="298" r:id="rId7"/>
    <p:sldId id="299" r:id="rId8"/>
    <p:sldId id="300" r:id="rId9"/>
    <p:sldId id="333" r:id="rId10"/>
    <p:sldId id="334" r:id="rId11"/>
    <p:sldId id="335" r:id="rId12"/>
    <p:sldId id="259" r:id="rId13"/>
    <p:sldId id="260" r:id="rId14"/>
    <p:sldId id="261" r:id="rId15"/>
    <p:sldId id="262" r:id="rId16"/>
    <p:sldId id="263" r:id="rId17"/>
    <p:sldId id="264" r:id="rId18"/>
    <p:sldId id="265" r:id="rId19"/>
    <p:sldId id="266" r:id="rId20"/>
    <p:sldId id="267" r:id="rId21"/>
    <p:sldId id="268" r:id="rId22"/>
    <p:sldId id="269" r:id="rId23"/>
    <p:sldId id="305" r:id="rId24"/>
    <p:sldId id="332" r:id="rId25"/>
    <p:sldId id="337" r:id="rId26"/>
    <p:sldId id="319" r:id="rId27"/>
    <p:sldId id="338" r:id="rId28"/>
    <p:sldId id="327" r:id="rId29"/>
    <p:sldId id="306" r:id="rId30"/>
    <p:sldId id="320" r:id="rId31"/>
    <p:sldId id="329" r:id="rId32"/>
    <p:sldId id="330" r:id="rId33"/>
    <p:sldId id="307" r:id="rId34"/>
    <p:sldId id="323" r:id="rId35"/>
    <p:sldId id="325" r:id="rId36"/>
    <p:sldId id="328" r:id="rId37"/>
    <p:sldId id="280" r:id="rId3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C9C9"/>
    <a:srgbClr val="9DC3E6"/>
    <a:srgbClr val="2E75B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79083" autoAdjust="0"/>
  </p:normalViewPr>
  <p:slideViewPr>
    <p:cSldViewPr snapToGrid="0">
      <p:cViewPr varScale="1">
        <p:scale>
          <a:sx n="90" d="100"/>
          <a:sy n="90" d="100"/>
        </p:scale>
        <p:origin x="131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4042"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AA791-AC68-4794-A21C-C6F47287CA30}" type="datetimeFigureOut">
              <a:rPr lang="it-IT" smtClean="0"/>
              <a:t>23/07/2020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D4073-55E2-41A9-9252-3805DEE1D950}" type="slidenum">
              <a:rPr lang="it-IT" smtClean="0"/>
              <a:t>‹N›</a:t>
            </a:fld>
            <a:endParaRPr lang="it-IT"/>
          </a:p>
        </p:txBody>
      </p:sp>
    </p:spTree>
    <p:extLst>
      <p:ext uri="{BB962C8B-B14F-4D97-AF65-F5344CB8AC3E}">
        <p14:creationId xmlns:p14="http://schemas.microsoft.com/office/powerpoint/2010/main" val="159982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2</a:t>
            </a:fld>
            <a:endParaRPr lang="it-IT"/>
          </a:p>
        </p:txBody>
      </p:sp>
    </p:spTree>
    <p:extLst>
      <p:ext uri="{BB962C8B-B14F-4D97-AF65-F5344CB8AC3E}">
        <p14:creationId xmlns:p14="http://schemas.microsoft.com/office/powerpoint/2010/main" val="915030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685800" y="1143000"/>
            <a:ext cx="5486400" cy="3086100"/>
          </a:xfrm>
          <a:prstGeom prst="rect">
            <a:avLst/>
          </a:prstGeom>
        </p:spPr>
      </p:sp>
      <p:sp>
        <p:nvSpPr>
          <p:cNvPr id="169"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076B1F6-5CAA-4475-9F2C-C44996CE179A}" type="slidenum">
              <a:rPr lang="en-US" sz="1200" b="0" strike="noStrike" spc="-1">
                <a:latin typeface="Times New Roman"/>
              </a:rPr>
              <a:t>11</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685800" y="1143000"/>
            <a:ext cx="5486400" cy="3086100"/>
          </a:xfrm>
          <a:prstGeom prst="rect">
            <a:avLst/>
          </a:prstGeom>
        </p:spPr>
      </p:sp>
      <p:sp>
        <p:nvSpPr>
          <p:cNvPr id="172"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10CF296-BA3A-4B21-A951-CF0C2F537AAB}" type="slidenum">
              <a:rPr lang="en-US" sz="1200" b="0" strike="noStrike" spc="-1">
                <a:latin typeface="Times New Roman"/>
              </a:rPr>
              <a:t>12</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685800" y="1143000"/>
            <a:ext cx="5486400" cy="3086100"/>
          </a:xfrm>
          <a:prstGeom prst="rect">
            <a:avLst/>
          </a:prstGeom>
        </p:spPr>
      </p:sp>
      <p:sp>
        <p:nvSpPr>
          <p:cNvPr id="175"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FA0E85E-BBD8-4B02-8DE3-F0FCFAA12451}" type="slidenum">
              <a:rPr lang="en-US" sz="1200" b="0" strike="noStrike" spc="-1">
                <a:latin typeface="Times New Roman"/>
              </a:rPr>
              <a:t>13</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noRot="1" noChangeAspect="1"/>
          </p:cNvSpPr>
          <p:nvPr>
            <p:ph type="sldImg"/>
          </p:nvPr>
        </p:nvSpPr>
        <p:spPr>
          <a:xfrm>
            <a:off x="685800" y="1143000"/>
            <a:ext cx="5486400" cy="3086100"/>
          </a:xfrm>
          <a:prstGeom prst="rect">
            <a:avLst/>
          </a:prstGeom>
        </p:spPr>
      </p:sp>
      <p:sp>
        <p:nvSpPr>
          <p:cNvPr id="178"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48C966-49ED-43F7-A2EC-7A68EB407EEB}" type="slidenum">
              <a:rPr lang="en-US" sz="1200" b="0" strike="noStrike" spc="-1">
                <a:latin typeface="Times New Roman"/>
              </a:rPr>
              <a:t>14</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685800" y="1143000"/>
            <a:ext cx="5486400" cy="3086100"/>
          </a:xfrm>
          <a:prstGeom prst="rect">
            <a:avLst/>
          </a:prstGeom>
        </p:spPr>
      </p:sp>
      <p:sp>
        <p:nvSpPr>
          <p:cNvPr id="181"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E86B42-BB37-4D41-92FA-9FF4DB1FC159}" type="slidenum">
              <a:rPr lang="en-US" sz="1200" b="0" strike="noStrike" spc="-1">
                <a:latin typeface="Times New Roman"/>
              </a:rPr>
              <a:t>15</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noRot="1" noChangeAspect="1"/>
          </p:cNvSpPr>
          <p:nvPr>
            <p:ph type="sldImg"/>
          </p:nvPr>
        </p:nvSpPr>
        <p:spPr>
          <a:xfrm>
            <a:off x="685800" y="1143000"/>
            <a:ext cx="5486400" cy="3086100"/>
          </a:xfrm>
          <a:prstGeom prst="rect">
            <a:avLst/>
          </a:prstGeom>
        </p:spPr>
      </p:sp>
      <p:sp>
        <p:nvSpPr>
          <p:cNvPr id="184"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32FE04-7E34-4DE8-9704-61927614C9F2}" type="slidenum">
              <a:rPr lang="en-US" sz="1200" b="0" strike="noStrike" spc="-1">
                <a:latin typeface="Times New Roman"/>
              </a:rPr>
              <a:t>16</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p:spPr>
      </p:sp>
      <p:sp>
        <p:nvSpPr>
          <p:cNvPr id="187"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18C8B8F-E4DC-402C-9974-E74761E02BFF}" type="slidenum">
              <a:rPr lang="en-US" sz="1200" b="0" strike="noStrike" spc="-1">
                <a:latin typeface="Times New Roman"/>
              </a:rPr>
              <a:t>17</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noRot="1" noChangeAspect="1"/>
          </p:cNvSpPr>
          <p:nvPr>
            <p:ph type="sldImg"/>
          </p:nvPr>
        </p:nvSpPr>
        <p:spPr>
          <a:xfrm>
            <a:off x="685800" y="1143000"/>
            <a:ext cx="5486400" cy="3086100"/>
          </a:xfrm>
          <a:prstGeom prst="rect">
            <a:avLst/>
          </a:prstGeom>
        </p:spPr>
      </p:sp>
      <p:sp>
        <p:nvSpPr>
          <p:cNvPr id="190"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AB891B7-3417-4E55-B7D9-1745676248B3}" type="slidenum">
              <a:rPr lang="en-US" sz="1200" b="0" strike="noStrike" spc="-1">
                <a:latin typeface="Times New Roman"/>
              </a:rPr>
              <a:t>18</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noRot="1" noChangeAspect="1"/>
          </p:cNvSpPr>
          <p:nvPr>
            <p:ph type="sldImg"/>
          </p:nvPr>
        </p:nvSpPr>
        <p:spPr>
          <a:xfrm>
            <a:off x="685800" y="1143000"/>
            <a:ext cx="5486400" cy="3086100"/>
          </a:xfrm>
          <a:prstGeom prst="rect">
            <a:avLst/>
          </a:prstGeom>
        </p:spPr>
      </p:sp>
      <p:sp>
        <p:nvSpPr>
          <p:cNvPr id="193"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2E8997C-36F0-4FF0-A9C3-A9EC7497C721}" type="slidenum">
              <a:rPr lang="en-US" sz="1200" b="0" strike="noStrike" spc="-1">
                <a:latin typeface="Times New Roman"/>
              </a:rPr>
              <a:t>19</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noRot="1" noChangeAspect="1"/>
          </p:cNvSpPr>
          <p:nvPr>
            <p:ph type="sldImg"/>
          </p:nvPr>
        </p:nvSpPr>
        <p:spPr>
          <a:xfrm>
            <a:off x="685800" y="1143000"/>
            <a:ext cx="5486400" cy="3086100"/>
          </a:xfrm>
          <a:prstGeom prst="rect">
            <a:avLst/>
          </a:prstGeom>
        </p:spPr>
      </p:sp>
      <p:sp>
        <p:nvSpPr>
          <p:cNvPr id="196"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6833FB-1155-444F-89B9-85690FBCB98F}" type="slidenum">
              <a:rPr lang="en-US" sz="1200" b="0" strike="noStrike" spc="-1">
                <a:latin typeface="Times New Roman"/>
              </a:rPr>
              <a:t>20</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3</a:t>
            </a:fld>
            <a:endParaRPr lang="it-IT"/>
          </a:p>
        </p:txBody>
      </p:sp>
    </p:spTree>
    <p:extLst>
      <p:ext uri="{BB962C8B-B14F-4D97-AF65-F5344CB8AC3E}">
        <p14:creationId xmlns:p14="http://schemas.microsoft.com/office/powerpoint/2010/main" val="1300249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685800" y="1143000"/>
            <a:ext cx="5486400" cy="3086100"/>
          </a:xfrm>
          <a:prstGeom prst="rect">
            <a:avLst/>
          </a:prstGeom>
        </p:spPr>
      </p:sp>
      <p:sp>
        <p:nvSpPr>
          <p:cNvPr id="199"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2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E824537-F47D-48E3-9F1B-9041B8D59810}" type="slidenum">
              <a:rPr lang="en-US" sz="1200" b="0" strike="noStrike" spc="-1">
                <a:latin typeface="Times New Roman"/>
              </a:rPr>
              <a:t>21</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685800" y="1143000"/>
            <a:ext cx="5486400" cy="3086100"/>
          </a:xfrm>
          <a:prstGeom prst="rect">
            <a:avLst/>
          </a:prstGeom>
        </p:spPr>
      </p:sp>
      <p:sp>
        <p:nvSpPr>
          <p:cNvPr id="202"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2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76A5900-BB59-44EF-A099-71D61A0EF726}" type="slidenum">
              <a:rPr lang="en-US" sz="1200" b="0" strike="noStrike" spc="-1">
                <a:latin typeface="Times New Roman"/>
              </a:rPr>
              <a:t>22</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23</a:t>
            </a:fld>
            <a:endParaRPr lang="it-IT"/>
          </a:p>
        </p:txBody>
      </p:sp>
    </p:spTree>
    <p:extLst>
      <p:ext uri="{BB962C8B-B14F-4D97-AF65-F5344CB8AC3E}">
        <p14:creationId xmlns:p14="http://schemas.microsoft.com/office/powerpoint/2010/main" val="378598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24</a:t>
            </a:fld>
            <a:endParaRPr lang="it-IT"/>
          </a:p>
        </p:txBody>
      </p:sp>
    </p:spTree>
    <p:extLst>
      <p:ext uri="{BB962C8B-B14F-4D97-AF65-F5344CB8AC3E}">
        <p14:creationId xmlns:p14="http://schemas.microsoft.com/office/powerpoint/2010/main" val="334954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25</a:t>
            </a:fld>
            <a:endParaRPr lang="it-IT"/>
          </a:p>
        </p:txBody>
      </p:sp>
    </p:spTree>
    <p:extLst>
      <p:ext uri="{BB962C8B-B14F-4D97-AF65-F5344CB8AC3E}">
        <p14:creationId xmlns:p14="http://schemas.microsoft.com/office/powerpoint/2010/main" val="88204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26</a:t>
            </a:fld>
            <a:endParaRPr lang="it-IT"/>
          </a:p>
        </p:txBody>
      </p:sp>
    </p:spTree>
    <p:extLst>
      <p:ext uri="{BB962C8B-B14F-4D97-AF65-F5344CB8AC3E}">
        <p14:creationId xmlns:p14="http://schemas.microsoft.com/office/powerpoint/2010/main" val="763221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27</a:t>
            </a:fld>
            <a:endParaRPr lang="it-IT"/>
          </a:p>
        </p:txBody>
      </p:sp>
    </p:spTree>
    <p:extLst>
      <p:ext uri="{BB962C8B-B14F-4D97-AF65-F5344CB8AC3E}">
        <p14:creationId xmlns:p14="http://schemas.microsoft.com/office/powerpoint/2010/main" val="305063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28</a:t>
            </a:fld>
            <a:endParaRPr lang="it-IT"/>
          </a:p>
        </p:txBody>
      </p:sp>
    </p:spTree>
    <p:extLst>
      <p:ext uri="{BB962C8B-B14F-4D97-AF65-F5344CB8AC3E}">
        <p14:creationId xmlns:p14="http://schemas.microsoft.com/office/powerpoint/2010/main" val="2280789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29</a:t>
            </a:fld>
            <a:endParaRPr lang="it-IT"/>
          </a:p>
        </p:txBody>
      </p:sp>
    </p:spTree>
    <p:extLst>
      <p:ext uri="{BB962C8B-B14F-4D97-AF65-F5344CB8AC3E}">
        <p14:creationId xmlns:p14="http://schemas.microsoft.com/office/powerpoint/2010/main" val="2034015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30</a:t>
            </a:fld>
            <a:endParaRPr lang="it-IT"/>
          </a:p>
        </p:txBody>
      </p:sp>
    </p:spTree>
    <p:extLst>
      <p:ext uri="{BB962C8B-B14F-4D97-AF65-F5344CB8AC3E}">
        <p14:creationId xmlns:p14="http://schemas.microsoft.com/office/powerpoint/2010/main" val="177415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4</a:t>
            </a:fld>
            <a:endParaRPr lang="it-IT"/>
          </a:p>
        </p:txBody>
      </p:sp>
    </p:spTree>
    <p:extLst>
      <p:ext uri="{BB962C8B-B14F-4D97-AF65-F5344CB8AC3E}">
        <p14:creationId xmlns:p14="http://schemas.microsoft.com/office/powerpoint/2010/main" val="624985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31</a:t>
            </a:fld>
            <a:endParaRPr lang="it-IT"/>
          </a:p>
        </p:txBody>
      </p:sp>
    </p:spTree>
    <p:extLst>
      <p:ext uri="{BB962C8B-B14F-4D97-AF65-F5344CB8AC3E}">
        <p14:creationId xmlns:p14="http://schemas.microsoft.com/office/powerpoint/2010/main" val="1711692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32</a:t>
            </a:fld>
            <a:endParaRPr lang="it-IT"/>
          </a:p>
        </p:txBody>
      </p:sp>
    </p:spTree>
    <p:extLst>
      <p:ext uri="{BB962C8B-B14F-4D97-AF65-F5344CB8AC3E}">
        <p14:creationId xmlns:p14="http://schemas.microsoft.com/office/powerpoint/2010/main" val="3854679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33</a:t>
            </a:fld>
            <a:endParaRPr lang="it-IT"/>
          </a:p>
        </p:txBody>
      </p:sp>
    </p:spTree>
    <p:extLst>
      <p:ext uri="{BB962C8B-B14F-4D97-AF65-F5344CB8AC3E}">
        <p14:creationId xmlns:p14="http://schemas.microsoft.com/office/powerpoint/2010/main" val="3862909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34</a:t>
            </a:fld>
            <a:endParaRPr lang="it-IT"/>
          </a:p>
        </p:txBody>
      </p:sp>
    </p:spTree>
    <p:extLst>
      <p:ext uri="{BB962C8B-B14F-4D97-AF65-F5344CB8AC3E}">
        <p14:creationId xmlns:p14="http://schemas.microsoft.com/office/powerpoint/2010/main" val="1545230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35</a:t>
            </a:fld>
            <a:endParaRPr lang="it-IT"/>
          </a:p>
        </p:txBody>
      </p:sp>
    </p:spTree>
    <p:extLst>
      <p:ext uri="{BB962C8B-B14F-4D97-AF65-F5344CB8AC3E}">
        <p14:creationId xmlns:p14="http://schemas.microsoft.com/office/powerpoint/2010/main" val="1220597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36</a:t>
            </a:fld>
            <a:endParaRPr lang="it-IT"/>
          </a:p>
        </p:txBody>
      </p:sp>
    </p:spTree>
    <p:extLst>
      <p:ext uri="{BB962C8B-B14F-4D97-AF65-F5344CB8AC3E}">
        <p14:creationId xmlns:p14="http://schemas.microsoft.com/office/powerpoint/2010/main" val="2487584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37</a:t>
            </a:fld>
            <a:endParaRPr lang="it-IT"/>
          </a:p>
        </p:txBody>
      </p:sp>
    </p:spTree>
    <p:extLst>
      <p:ext uri="{BB962C8B-B14F-4D97-AF65-F5344CB8AC3E}">
        <p14:creationId xmlns:p14="http://schemas.microsoft.com/office/powerpoint/2010/main" val="418535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5</a:t>
            </a:fld>
            <a:endParaRPr lang="it-IT"/>
          </a:p>
        </p:txBody>
      </p:sp>
    </p:spTree>
    <p:extLst>
      <p:ext uri="{BB962C8B-B14F-4D97-AF65-F5344CB8AC3E}">
        <p14:creationId xmlns:p14="http://schemas.microsoft.com/office/powerpoint/2010/main" val="171338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6</a:t>
            </a:fld>
            <a:endParaRPr lang="it-IT"/>
          </a:p>
        </p:txBody>
      </p:sp>
    </p:spTree>
    <p:extLst>
      <p:ext uri="{BB962C8B-B14F-4D97-AF65-F5344CB8AC3E}">
        <p14:creationId xmlns:p14="http://schemas.microsoft.com/office/powerpoint/2010/main" val="2989078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7</a:t>
            </a:fld>
            <a:endParaRPr lang="it-IT"/>
          </a:p>
        </p:txBody>
      </p:sp>
    </p:spTree>
    <p:extLst>
      <p:ext uri="{BB962C8B-B14F-4D97-AF65-F5344CB8AC3E}">
        <p14:creationId xmlns:p14="http://schemas.microsoft.com/office/powerpoint/2010/main" val="356660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8BD4073-55E2-41A9-9252-3805DEE1D950}" type="slidenum">
              <a:rPr lang="it-IT" smtClean="0"/>
              <a:t>8</a:t>
            </a:fld>
            <a:endParaRPr lang="it-IT"/>
          </a:p>
        </p:txBody>
      </p:sp>
    </p:spTree>
    <p:extLst>
      <p:ext uri="{BB962C8B-B14F-4D97-AF65-F5344CB8AC3E}">
        <p14:creationId xmlns:p14="http://schemas.microsoft.com/office/powerpoint/2010/main" val="337260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6400" cy="3086100"/>
          </a:xfrm>
          <a:prstGeom prst="rect">
            <a:avLst/>
          </a:prstGeom>
        </p:spPr>
      </p:sp>
      <p:sp>
        <p:nvSpPr>
          <p:cNvPr id="163"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4E74F2-DD5C-4638-9347-9B09BA44BEED}" type="slidenum">
              <a:rPr lang="en-US" sz="1200" b="0" strike="noStrike" spc="-1">
                <a:latin typeface="Times New Roman"/>
              </a:rPr>
              <a:t>9</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685800" y="1143000"/>
            <a:ext cx="5486400" cy="3086100"/>
          </a:xfrm>
          <a:prstGeom prst="rect">
            <a:avLst/>
          </a:prstGeom>
        </p:spPr>
      </p:sp>
      <p:sp>
        <p:nvSpPr>
          <p:cNvPr id="166"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1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E845447-53B4-4D24-8B85-86CC148751A9}" type="slidenum">
              <a:rPr lang="en-US" sz="1200" b="0" strike="noStrike" spc="-1">
                <a:latin typeface="Times New Roman"/>
              </a:rPr>
              <a:t>10</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ACA51-2ABC-42A1-A711-8A1EBAF893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3E78DAD-A2FF-4C94-A66B-C3441E0D2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64227BB-85BA-4227-889C-9E3772C2CFDC}"/>
              </a:ext>
            </a:extLst>
          </p:cNvPr>
          <p:cNvSpPr>
            <a:spLocks noGrp="1"/>
          </p:cNvSpPr>
          <p:nvPr>
            <p:ph type="dt" sz="half" idx="10"/>
          </p:nvPr>
        </p:nvSpPr>
        <p:spPr/>
        <p:txBody>
          <a:bodyPr/>
          <a:lstStyle>
            <a:lvl1pPr>
              <a:defRPr/>
            </a:lvl1pPr>
          </a:lstStyle>
          <a:p>
            <a:r>
              <a:rPr lang="it-IT"/>
              <a:t>Data Intellicence Applications</a:t>
            </a:r>
            <a:endParaRPr lang="it-IT" dirty="0"/>
          </a:p>
        </p:txBody>
      </p:sp>
      <p:sp>
        <p:nvSpPr>
          <p:cNvPr id="5" name="Segnaposto piè di pagina 4">
            <a:extLst>
              <a:ext uri="{FF2B5EF4-FFF2-40B4-BE49-F238E27FC236}">
                <a16:creationId xmlns:a16="http://schemas.microsoft.com/office/drawing/2014/main" id="{08E91DBC-7047-4432-8891-09D0397A900B}"/>
              </a:ext>
            </a:extLst>
          </p:cNvPr>
          <p:cNvSpPr>
            <a:spLocks noGrp="1"/>
          </p:cNvSpPr>
          <p:nvPr>
            <p:ph type="ftr" sz="quarter" idx="11"/>
          </p:nvPr>
        </p:nvSpPr>
        <p:spPr/>
        <p:txBody>
          <a:bodyPr/>
          <a:lstStyle/>
          <a:p>
            <a:r>
              <a:rPr lang="it-IT" dirty="0"/>
              <a:t>Pricing &amp; Advertising</a:t>
            </a:r>
          </a:p>
        </p:txBody>
      </p:sp>
      <p:sp>
        <p:nvSpPr>
          <p:cNvPr id="6" name="Segnaposto numero diapositiva 5">
            <a:extLst>
              <a:ext uri="{FF2B5EF4-FFF2-40B4-BE49-F238E27FC236}">
                <a16:creationId xmlns:a16="http://schemas.microsoft.com/office/drawing/2014/main" id="{3418CBCB-81EA-43B6-BFCD-8A02BFAC65AC}"/>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‹N›</a:t>
            </a:fld>
            <a:endParaRPr lang="it-IT" dirty="0"/>
          </a:p>
        </p:txBody>
      </p:sp>
    </p:spTree>
    <p:extLst>
      <p:ext uri="{BB962C8B-B14F-4D97-AF65-F5344CB8AC3E}">
        <p14:creationId xmlns:p14="http://schemas.microsoft.com/office/powerpoint/2010/main" val="389613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1ABE36-BBAD-4ED3-85A4-AB72782975B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0D06CBC-DB45-456F-BC70-4136948B5F0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DDEE29B-965E-4043-89D4-00D8DD5677E8}"/>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551CD15-B0D0-4C97-B1A5-3E4F18128EB2}"/>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0042E78E-DD02-4DFF-A90D-B0C049A743B1}"/>
              </a:ext>
            </a:extLst>
          </p:cNvPr>
          <p:cNvSpPr>
            <a:spLocks noGrp="1"/>
          </p:cNvSpPr>
          <p:nvPr>
            <p:ph type="sldNum" sz="quarter" idx="12"/>
          </p:nvPr>
        </p:nvSpPr>
        <p:spPr/>
        <p:txBody>
          <a:bodyPr/>
          <a:lstStyle/>
          <a:p>
            <a:fld id="{C82FF127-D826-469E-8CCB-839DFEA7E7CA}" type="slidenum">
              <a:rPr lang="it-IT" smtClean="0"/>
              <a:t>‹N›</a:t>
            </a:fld>
            <a:endParaRPr lang="it-IT"/>
          </a:p>
        </p:txBody>
      </p:sp>
    </p:spTree>
    <p:extLst>
      <p:ext uri="{BB962C8B-B14F-4D97-AF65-F5344CB8AC3E}">
        <p14:creationId xmlns:p14="http://schemas.microsoft.com/office/powerpoint/2010/main" val="215308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B06057C-83E3-4A23-9848-B177BB3B7BA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DD9E49C-108E-46DD-B88D-9E97F7C7A20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5DF710-F28B-4697-B3AE-4E02BBD454A6}"/>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8FEFEA36-F220-431A-84FD-34691824EE5A}"/>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3216004F-6791-4ECB-87E3-E81944CFF1FB}"/>
              </a:ext>
            </a:extLst>
          </p:cNvPr>
          <p:cNvSpPr>
            <a:spLocks noGrp="1"/>
          </p:cNvSpPr>
          <p:nvPr>
            <p:ph type="sldNum" sz="quarter" idx="12"/>
          </p:nvPr>
        </p:nvSpPr>
        <p:spPr/>
        <p:txBody>
          <a:bodyPr/>
          <a:lstStyle/>
          <a:p>
            <a:fld id="{C82FF127-D826-469E-8CCB-839DFEA7E7CA}" type="slidenum">
              <a:rPr lang="it-IT" smtClean="0"/>
              <a:t>‹N›</a:t>
            </a:fld>
            <a:endParaRPr lang="it-IT"/>
          </a:p>
        </p:txBody>
      </p:sp>
    </p:spTree>
    <p:extLst>
      <p:ext uri="{BB962C8B-B14F-4D97-AF65-F5344CB8AC3E}">
        <p14:creationId xmlns:p14="http://schemas.microsoft.com/office/powerpoint/2010/main" val="2322398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A446EA-8CAD-4CAF-A35C-EDA376871D6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5EED1E7-E25A-4375-92B0-65563B480464}"/>
              </a:ext>
            </a:extLst>
          </p:cNvPr>
          <p:cNvSpPr>
            <a:spLocks noGrp="1"/>
          </p:cNvSpPr>
          <p:nvPr>
            <p:ph type="dt" sz="half" idx="10"/>
          </p:nvPr>
        </p:nvSpPr>
        <p:spPr/>
        <p:txBody>
          <a:bodyPr/>
          <a:lstStyle/>
          <a:p>
            <a:r>
              <a:rPr lang="it-IT"/>
              <a:t>Data Intellicence Applications</a:t>
            </a:r>
            <a:endParaRPr lang="it-IT" dirty="0"/>
          </a:p>
        </p:txBody>
      </p:sp>
      <p:sp>
        <p:nvSpPr>
          <p:cNvPr id="4" name="Segnaposto piè di pagina 3">
            <a:extLst>
              <a:ext uri="{FF2B5EF4-FFF2-40B4-BE49-F238E27FC236}">
                <a16:creationId xmlns:a16="http://schemas.microsoft.com/office/drawing/2014/main" id="{8B6D6902-F9EE-4524-9E53-83AB420D4A08}"/>
              </a:ext>
            </a:extLst>
          </p:cNvPr>
          <p:cNvSpPr>
            <a:spLocks noGrp="1"/>
          </p:cNvSpPr>
          <p:nvPr>
            <p:ph type="ftr" sz="quarter" idx="11"/>
          </p:nvPr>
        </p:nvSpPr>
        <p:spPr/>
        <p:txBody>
          <a:bodyPr/>
          <a:lstStyle/>
          <a:p>
            <a:r>
              <a:rPr lang="it-IT"/>
              <a:t>Pricing &amp; Advertising</a:t>
            </a:r>
            <a:endParaRPr lang="it-IT" dirty="0"/>
          </a:p>
        </p:txBody>
      </p:sp>
      <p:sp>
        <p:nvSpPr>
          <p:cNvPr id="5" name="Segnaposto numero diapositiva 4">
            <a:extLst>
              <a:ext uri="{FF2B5EF4-FFF2-40B4-BE49-F238E27FC236}">
                <a16:creationId xmlns:a16="http://schemas.microsoft.com/office/drawing/2014/main" id="{4F12778F-4B31-4C39-8016-0F01D12D274B}"/>
              </a:ext>
            </a:extLst>
          </p:cNvPr>
          <p:cNvSpPr>
            <a:spLocks noGrp="1"/>
          </p:cNvSpPr>
          <p:nvPr>
            <p:ph type="sldNum" sz="quarter" idx="12"/>
          </p:nvPr>
        </p:nvSpPr>
        <p:spPr/>
        <p:txBody>
          <a:bodyPr/>
          <a:lstStyle/>
          <a:p>
            <a:r>
              <a:rPr lang="it-IT"/>
              <a:t>Academic Year 2019/2020         </a:t>
            </a:r>
            <a:fld id="{C82FF127-D826-469E-8CCB-839DFEA7E7CA}" type="slidenum">
              <a:rPr lang="it-IT" smtClean="0"/>
              <a:pPr/>
              <a:t>‹N›</a:t>
            </a:fld>
            <a:endParaRPr lang="it-IT" dirty="0"/>
          </a:p>
        </p:txBody>
      </p:sp>
    </p:spTree>
    <p:extLst>
      <p:ext uri="{BB962C8B-B14F-4D97-AF65-F5344CB8AC3E}">
        <p14:creationId xmlns:p14="http://schemas.microsoft.com/office/powerpoint/2010/main" val="124992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B15BE8-6E37-4812-8AE3-37AE4958AAA2}"/>
              </a:ext>
            </a:extLst>
          </p:cNvPr>
          <p:cNvSpPr>
            <a:spLocks noGrp="1"/>
          </p:cNvSpPr>
          <p:nvPr>
            <p:ph type="title"/>
          </p:nvPr>
        </p:nvSpPr>
        <p:spPr>
          <a:xfrm>
            <a:off x="335078" y="218933"/>
            <a:ext cx="10515600" cy="585534"/>
          </a:xfrm>
        </p:spPr>
        <p:txBody>
          <a:bodyPr>
            <a:normAutofit/>
          </a:bodyPr>
          <a:lstStyle>
            <a:lvl1pPr>
              <a:defRPr sz="3200">
                <a:latin typeface="Arial" panose="020B0604020202020204" pitchFamily="34" charset="0"/>
                <a:cs typeface="Arial" panose="020B0604020202020204" pitchFamily="34" charset="0"/>
              </a:defRPr>
            </a:lvl1p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8B2FEF0D-7699-4473-A2EC-1A4F97FDA95D}"/>
              </a:ext>
            </a:extLst>
          </p:cNvPr>
          <p:cNvSpPr>
            <a:spLocks noGrp="1"/>
          </p:cNvSpPr>
          <p:nvPr>
            <p:ph idx="1"/>
          </p:nvPr>
        </p:nvSpPr>
        <p:spPr>
          <a:xfrm>
            <a:off x="532895" y="1377509"/>
            <a:ext cx="11178692"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53E7897B-BCD0-45B0-9EB4-91025E6E042D}"/>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263EB5EE-8AE4-4720-B764-707F6EC6EB8E}"/>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5786625-7B4C-4BFB-930F-C5156F1C0DDA}"/>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‹N›</a:t>
            </a:fld>
            <a:endParaRPr lang="it-IT" dirty="0"/>
          </a:p>
        </p:txBody>
      </p:sp>
    </p:spTree>
    <p:extLst>
      <p:ext uri="{BB962C8B-B14F-4D97-AF65-F5344CB8AC3E}">
        <p14:creationId xmlns:p14="http://schemas.microsoft.com/office/powerpoint/2010/main" val="126933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174402-6B89-48EC-A95B-13CCD6CC627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DBCEC64-F045-4578-894D-E3EB64EE5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3C71AEA-97B4-4632-A9BC-3A500B7EAD5F}"/>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CF3A0EDD-E32A-44C8-99F3-766EAAF83B1B}"/>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851E5DDE-49EA-47D4-8432-1ECDEAD65FBF}"/>
              </a:ext>
            </a:extLst>
          </p:cNvPr>
          <p:cNvSpPr>
            <a:spLocks noGrp="1"/>
          </p:cNvSpPr>
          <p:nvPr>
            <p:ph type="sldNum" sz="quarter" idx="12"/>
          </p:nvPr>
        </p:nvSpPr>
        <p:spPr/>
        <p:txBody>
          <a:bodyPr/>
          <a:lstStyle/>
          <a:p>
            <a:fld id="{C82FF127-D826-469E-8CCB-839DFEA7E7CA}" type="slidenum">
              <a:rPr lang="it-IT" smtClean="0"/>
              <a:t>‹N›</a:t>
            </a:fld>
            <a:endParaRPr lang="it-IT"/>
          </a:p>
        </p:txBody>
      </p:sp>
    </p:spTree>
    <p:extLst>
      <p:ext uri="{BB962C8B-B14F-4D97-AF65-F5344CB8AC3E}">
        <p14:creationId xmlns:p14="http://schemas.microsoft.com/office/powerpoint/2010/main" val="44411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FD3F53-95FE-4E8C-858E-7A0294ADB99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811C632-4C77-4B94-8958-96F9882231AC}"/>
              </a:ext>
            </a:extLst>
          </p:cNvPr>
          <p:cNvSpPr>
            <a:spLocks noGrp="1"/>
          </p:cNvSpPr>
          <p:nvPr>
            <p:ph sz="half" idx="1"/>
          </p:nvPr>
        </p:nvSpPr>
        <p:spPr>
          <a:xfrm>
            <a:off x="838200" y="1825625"/>
            <a:ext cx="5181600"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8C7487AC-5918-4FE8-BA97-CD60A9F0FB8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B3E59D5-AEC6-4D03-9C2E-5EBD4C6FFC3E}"/>
              </a:ext>
            </a:extLst>
          </p:cNvPr>
          <p:cNvSpPr>
            <a:spLocks noGrp="1"/>
          </p:cNvSpPr>
          <p:nvPr>
            <p:ph type="dt" sz="half" idx="10"/>
          </p:nvPr>
        </p:nvSpPr>
        <p:spPr/>
        <p:txBody>
          <a:bodyPr/>
          <a:lstStyle/>
          <a:p>
            <a:r>
              <a:rPr lang="it-IT"/>
              <a:t>Data Intellicence Applications</a:t>
            </a:r>
          </a:p>
        </p:txBody>
      </p:sp>
      <p:sp>
        <p:nvSpPr>
          <p:cNvPr id="6" name="Segnaposto piè di pagina 5">
            <a:extLst>
              <a:ext uri="{FF2B5EF4-FFF2-40B4-BE49-F238E27FC236}">
                <a16:creationId xmlns:a16="http://schemas.microsoft.com/office/drawing/2014/main" id="{9EC6DBC8-080A-4A8F-900F-3E51F1631931}"/>
              </a:ext>
            </a:extLst>
          </p:cNvPr>
          <p:cNvSpPr>
            <a:spLocks noGrp="1"/>
          </p:cNvSpPr>
          <p:nvPr>
            <p:ph type="ftr" sz="quarter" idx="11"/>
          </p:nvPr>
        </p:nvSpPr>
        <p:spPr/>
        <p:txBody>
          <a:bodyPr/>
          <a:lstStyle/>
          <a:p>
            <a:r>
              <a:rPr lang="it-IT"/>
              <a:t>Pricing &amp; Advertising</a:t>
            </a:r>
          </a:p>
        </p:txBody>
      </p:sp>
      <p:sp>
        <p:nvSpPr>
          <p:cNvPr id="7" name="Segnaposto numero diapositiva 6">
            <a:extLst>
              <a:ext uri="{FF2B5EF4-FFF2-40B4-BE49-F238E27FC236}">
                <a16:creationId xmlns:a16="http://schemas.microsoft.com/office/drawing/2014/main" id="{7BA457A0-AF3D-45F5-9C70-FDDDC1C6E155}"/>
              </a:ext>
            </a:extLst>
          </p:cNvPr>
          <p:cNvSpPr>
            <a:spLocks noGrp="1"/>
          </p:cNvSpPr>
          <p:nvPr>
            <p:ph type="sldNum" sz="quarter" idx="12"/>
          </p:nvPr>
        </p:nvSpPr>
        <p:spPr/>
        <p:txBody>
          <a:bodyPr/>
          <a:lstStyle/>
          <a:p>
            <a:fld id="{C82FF127-D826-469E-8CCB-839DFEA7E7CA}" type="slidenum">
              <a:rPr lang="it-IT" smtClean="0"/>
              <a:t>‹N›</a:t>
            </a:fld>
            <a:endParaRPr lang="it-IT"/>
          </a:p>
        </p:txBody>
      </p:sp>
    </p:spTree>
    <p:extLst>
      <p:ext uri="{BB962C8B-B14F-4D97-AF65-F5344CB8AC3E}">
        <p14:creationId xmlns:p14="http://schemas.microsoft.com/office/powerpoint/2010/main" val="138539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2DD33-9438-4F68-B33A-8AC044D1C32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1235DA5-4EC8-4A94-B5EC-153AAB2673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730E3EA-652D-405D-9E6D-4FEC4B941CD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281F4D0-7118-4301-BE8B-A6C55930A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1AFDB45-E374-4A3A-BA8D-CE3CA019B60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A06D0A6-637C-43C7-873B-B94B09840B1D}"/>
              </a:ext>
            </a:extLst>
          </p:cNvPr>
          <p:cNvSpPr>
            <a:spLocks noGrp="1"/>
          </p:cNvSpPr>
          <p:nvPr>
            <p:ph type="dt" sz="half" idx="10"/>
          </p:nvPr>
        </p:nvSpPr>
        <p:spPr/>
        <p:txBody>
          <a:bodyPr/>
          <a:lstStyle/>
          <a:p>
            <a:r>
              <a:rPr lang="it-IT"/>
              <a:t>Data Intellicence Applications</a:t>
            </a:r>
          </a:p>
        </p:txBody>
      </p:sp>
      <p:sp>
        <p:nvSpPr>
          <p:cNvPr id="8" name="Segnaposto piè di pagina 7">
            <a:extLst>
              <a:ext uri="{FF2B5EF4-FFF2-40B4-BE49-F238E27FC236}">
                <a16:creationId xmlns:a16="http://schemas.microsoft.com/office/drawing/2014/main" id="{92183B9C-2304-47B8-B47C-0AAA44CAA35A}"/>
              </a:ext>
            </a:extLst>
          </p:cNvPr>
          <p:cNvSpPr>
            <a:spLocks noGrp="1"/>
          </p:cNvSpPr>
          <p:nvPr>
            <p:ph type="ftr" sz="quarter" idx="11"/>
          </p:nvPr>
        </p:nvSpPr>
        <p:spPr/>
        <p:txBody>
          <a:bodyPr/>
          <a:lstStyle/>
          <a:p>
            <a:r>
              <a:rPr lang="it-IT"/>
              <a:t>Pricing &amp; Advertising</a:t>
            </a:r>
          </a:p>
        </p:txBody>
      </p:sp>
      <p:sp>
        <p:nvSpPr>
          <p:cNvPr id="9" name="Segnaposto numero diapositiva 8">
            <a:extLst>
              <a:ext uri="{FF2B5EF4-FFF2-40B4-BE49-F238E27FC236}">
                <a16:creationId xmlns:a16="http://schemas.microsoft.com/office/drawing/2014/main" id="{80CADD9A-259F-4659-AE0A-A3B7363AE787}"/>
              </a:ext>
            </a:extLst>
          </p:cNvPr>
          <p:cNvSpPr>
            <a:spLocks noGrp="1"/>
          </p:cNvSpPr>
          <p:nvPr>
            <p:ph type="sldNum" sz="quarter" idx="12"/>
          </p:nvPr>
        </p:nvSpPr>
        <p:spPr/>
        <p:txBody>
          <a:bodyPr/>
          <a:lstStyle/>
          <a:p>
            <a:fld id="{C82FF127-D826-469E-8CCB-839DFEA7E7CA}" type="slidenum">
              <a:rPr lang="it-IT" smtClean="0"/>
              <a:t>‹N›</a:t>
            </a:fld>
            <a:endParaRPr lang="it-IT"/>
          </a:p>
        </p:txBody>
      </p:sp>
    </p:spTree>
    <p:extLst>
      <p:ext uri="{BB962C8B-B14F-4D97-AF65-F5344CB8AC3E}">
        <p14:creationId xmlns:p14="http://schemas.microsoft.com/office/powerpoint/2010/main" val="320150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DEEEC-5CC6-43CC-A7DC-691F7155749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AD02B6-9036-4A0B-B711-FED40E27D18B}"/>
              </a:ext>
            </a:extLst>
          </p:cNvPr>
          <p:cNvSpPr>
            <a:spLocks noGrp="1"/>
          </p:cNvSpPr>
          <p:nvPr>
            <p:ph type="dt" sz="half" idx="10"/>
          </p:nvPr>
        </p:nvSpPr>
        <p:spPr/>
        <p:txBody>
          <a:bodyPr/>
          <a:lstStyle/>
          <a:p>
            <a:r>
              <a:rPr lang="it-IT"/>
              <a:t>Data Intellicence Applications</a:t>
            </a:r>
          </a:p>
        </p:txBody>
      </p:sp>
      <p:sp>
        <p:nvSpPr>
          <p:cNvPr id="4" name="Segnaposto piè di pagina 3">
            <a:extLst>
              <a:ext uri="{FF2B5EF4-FFF2-40B4-BE49-F238E27FC236}">
                <a16:creationId xmlns:a16="http://schemas.microsoft.com/office/drawing/2014/main" id="{D6FAF568-9E97-4C0C-9135-07EE3BEFBD68}"/>
              </a:ext>
            </a:extLst>
          </p:cNvPr>
          <p:cNvSpPr>
            <a:spLocks noGrp="1"/>
          </p:cNvSpPr>
          <p:nvPr>
            <p:ph type="ftr" sz="quarter" idx="11"/>
          </p:nvPr>
        </p:nvSpPr>
        <p:spPr/>
        <p:txBody>
          <a:bodyPr/>
          <a:lstStyle/>
          <a:p>
            <a:r>
              <a:rPr lang="it-IT"/>
              <a:t>Pricing &amp; Advertising</a:t>
            </a:r>
          </a:p>
        </p:txBody>
      </p:sp>
      <p:sp>
        <p:nvSpPr>
          <p:cNvPr id="5" name="Segnaposto numero diapositiva 4">
            <a:extLst>
              <a:ext uri="{FF2B5EF4-FFF2-40B4-BE49-F238E27FC236}">
                <a16:creationId xmlns:a16="http://schemas.microsoft.com/office/drawing/2014/main" id="{67B0A105-AA68-427D-88E8-085EF73A59DB}"/>
              </a:ext>
            </a:extLst>
          </p:cNvPr>
          <p:cNvSpPr>
            <a:spLocks noGrp="1"/>
          </p:cNvSpPr>
          <p:nvPr>
            <p:ph type="sldNum" sz="quarter" idx="12"/>
          </p:nvPr>
        </p:nvSpPr>
        <p:spPr/>
        <p:txBody>
          <a:bodyPr/>
          <a:lstStyle/>
          <a:p>
            <a:fld id="{C82FF127-D826-469E-8CCB-839DFEA7E7CA}" type="slidenum">
              <a:rPr lang="it-IT" smtClean="0"/>
              <a:t>‹N›</a:t>
            </a:fld>
            <a:endParaRPr lang="it-IT"/>
          </a:p>
        </p:txBody>
      </p:sp>
    </p:spTree>
    <p:extLst>
      <p:ext uri="{BB962C8B-B14F-4D97-AF65-F5344CB8AC3E}">
        <p14:creationId xmlns:p14="http://schemas.microsoft.com/office/powerpoint/2010/main" val="258409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5183C52-A416-4991-A111-6EA62FE26AE0}"/>
              </a:ext>
            </a:extLst>
          </p:cNvPr>
          <p:cNvSpPr>
            <a:spLocks noGrp="1"/>
          </p:cNvSpPr>
          <p:nvPr>
            <p:ph type="dt" sz="half" idx="10"/>
          </p:nvPr>
        </p:nvSpPr>
        <p:spPr/>
        <p:txBody>
          <a:bodyPr/>
          <a:lstStyle/>
          <a:p>
            <a:r>
              <a:rPr lang="it-IT"/>
              <a:t>Data Intellicence Applications</a:t>
            </a:r>
          </a:p>
        </p:txBody>
      </p:sp>
      <p:sp>
        <p:nvSpPr>
          <p:cNvPr id="3" name="Segnaposto piè di pagina 2">
            <a:extLst>
              <a:ext uri="{FF2B5EF4-FFF2-40B4-BE49-F238E27FC236}">
                <a16:creationId xmlns:a16="http://schemas.microsoft.com/office/drawing/2014/main" id="{C8908B06-988B-4B6E-B14B-20E27ABBE5A0}"/>
              </a:ext>
            </a:extLst>
          </p:cNvPr>
          <p:cNvSpPr>
            <a:spLocks noGrp="1"/>
          </p:cNvSpPr>
          <p:nvPr>
            <p:ph type="ftr" sz="quarter" idx="11"/>
          </p:nvPr>
        </p:nvSpPr>
        <p:spPr/>
        <p:txBody>
          <a:bodyPr/>
          <a:lstStyle/>
          <a:p>
            <a:r>
              <a:rPr lang="it-IT"/>
              <a:t>Pricing &amp; Advertising</a:t>
            </a:r>
          </a:p>
        </p:txBody>
      </p:sp>
      <p:sp>
        <p:nvSpPr>
          <p:cNvPr id="4" name="Segnaposto numero diapositiva 3">
            <a:extLst>
              <a:ext uri="{FF2B5EF4-FFF2-40B4-BE49-F238E27FC236}">
                <a16:creationId xmlns:a16="http://schemas.microsoft.com/office/drawing/2014/main" id="{DC48F65F-420A-40E2-B275-0EFD37D9FF10}"/>
              </a:ext>
            </a:extLst>
          </p:cNvPr>
          <p:cNvSpPr>
            <a:spLocks noGrp="1"/>
          </p:cNvSpPr>
          <p:nvPr>
            <p:ph type="sldNum" sz="quarter" idx="12"/>
          </p:nvPr>
        </p:nvSpPr>
        <p:spPr/>
        <p:txBody>
          <a:bodyPr/>
          <a:lstStyle/>
          <a:p>
            <a:fld id="{C82FF127-D826-469E-8CCB-839DFEA7E7CA}" type="slidenum">
              <a:rPr lang="it-IT" smtClean="0"/>
              <a:t>‹N›</a:t>
            </a:fld>
            <a:endParaRPr lang="it-IT"/>
          </a:p>
        </p:txBody>
      </p:sp>
    </p:spTree>
    <p:extLst>
      <p:ext uri="{BB962C8B-B14F-4D97-AF65-F5344CB8AC3E}">
        <p14:creationId xmlns:p14="http://schemas.microsoft.com/office/powerpoint/2010/main" val="26224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31288D-340D-4989-B211-BE0E72B83F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433426-1126-4E9F-8FED-9B547B19F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AF8E043-E296-4E46-BA05-84AE020E9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7FDE458-696E-411F-8081-54CCD02BD00E}"/>
              </a:ext>
            </a:extLst>
          </p:cNvPr>
          <p:cNvSpPr>
            <a:spLocks noGrp="1"/>
          </p:cNvSpPr>
          <p:nvPr>
            <p:ph type="dt" sz="half" idx="10"/>
          </p:nvPr>
        </p:nvSpPr>
        <p:spPr/>
        <p:txBody>
          <a:bodyPr/>
          <a:lstStyle/>
          <a:p>
            <a:r>
              <a:rPr lang="it-IT"/>
              <a:t>Data Intellicence Applications</a:t>
            </a:r>
          </a:p>
        </p:txBody>
      </p:sp>
      <p:sp>
        <p:nvSpPr>
          <p:cNvPr id="6" name="Segnaposto piè di pagina 5">
            <a:extLst>
              <a:ext uri="{FF2B5EF4-FFF2-40B4-BE49-F238E27FC236}">
                <a16:creationId xmlns:a16="http://schemas.microsoft.com/office/drawing/2014/main" id="{5FAC3020-3529-42EC-8DD6-1785CE83E671}"/>
              </a:ext>
            </a:extLst>
          </p:cNvPr>
          <p:cNvSpPr>
            <a:spLocks noGrp="1"/>
          </p:cNvSpPr>
          <p:nvPr>
            <p:ph type="ftr" sz="quarter" idx="11"/>
          </p:nvPr>
        </p:nvSpPr>
        <p:spPr/>
        <p:txBody>
          <a:bodyPr/>
          <a:lstStyle/>
          <a:p>
            <a:r>
              <a:rPr lang="it-IT"/>
              <a:t>Pricing &amp; Advertising</a:t>
            </a:r>
          </a:p>
        </p:txBody>
      </p:sp>
      <p:sp>
        <p:nvSpPr>
          <p:cNvPr id="7" name="Segnaposto numero diapositiva 6">
            <a:extLst>
              <a:ext uri="{FF2B5EF4-FFF2-40B4-BE49-F238E27FC236}">
                <a16:creationId xmlns:a16="http://schemas.microsoft.com/office/drawing/2014/main" id="{A67D1A43-EA47-4D28-A777-33AD3BF9F675}"/>
              </a:ext>
            </a:extLst>
          </p:cNvPr>
          <p:cNvSpPr>
            <a:spLocks noGrp="1"/>
          </p:cNvSpPr>
          <p:nvPr>
            <p:ph type="sldNum" sz="quarter" idx="12"/>
          </p:nvPr>
        </p:nvSpPr>
        <p:spPr/>
        <p:txBody>
          <a:bodyPr/>
          <a:lstStyle/>
          <a:p>
            <a:fld id="{C82FF127-D826-469E-8CCB-839DFEA7E7CA}" type="slidenum">
              <a:rPr lang="it-IT" smtClean="0"/>
              <a:t>‹N›</a:t>
            </a:fld>
            <a:endParaRPr lang="it-IT"/>
          </a:p>
        </p:txBody>
      </p:sp>
    </p:spTree>
    <p:extLst>
      <p:ext uri="{BB962C8B-B14F-4D97-AF65-F5344CB8AC3E}">
        <p14:creationId xmlns:p14="http://schemas.microsoft.com/office/powerpoint/2010/main" val="273949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30EBD8-F6CF-4757-9AB2-7603B34920F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CD5661A-C24D-4566-90F4-CB75ED678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E1F2898-DC7F-423B-A988-728DD979F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5673B9C-CA8C-4E5F-A4EF-F2D105A635EF}"/>
              </a:ext>
            </a:extLst>
          </p:cNvPr>
          <p:cNvSpPr>
            <a:spLocks noGrp="1"/>
          </p:cNvSpPr>
          <p:nvPr>
            <p:ph type="dt" sz="half" idx="10"/>
          </p:nvPr>
        </p:nvSpPr>
        <p:spPr/>
        <p:txBody>
          <a:bodyPr/>
          <a:lstStyle/>
          <a:p>
            <a:r>
              <a:rPr lang="it-IT"/>
              <a:t>Data Intellicence Applications</a:t>
            </a:r>
          </a:p>
        </p:txBody>
      </p:sp>
      <p:sp>
        <p:nvSpPr>
          <p:cNvPr id="6" name="Segnaposto piè di pagina 5">
            <a:extLst>
              <a:ext uri="{FF2B5EF4-FFF2-40B4-BE49-F238E27FC236}">
                <a16:creationId xmlns:a16="http://schemas.microsoft.com/office/drawing/2014/main" id="{E1567145-A938-4BE9-B180-A53BD4D5BCE6}"/>
              </a:ext>
            </a:extLst>
          </p:cNvPr>
          <p:cNvSpPr>
            <a:spLocks noGrp="1"/>
          </p:cNvSpPr>
          <p:nvPr>
            <p:ph type="ftr" sz="quarter" idx="11"/>
          </p:nvPr>
        </p:nvSpPr>
        <p:spPr/>
        <p:txBody>
          <a:bodyPr/>
          <a:lstStyle/>
          <a:p>
            <a:r>
              <a:rPr lang="it-IT"/>
              <a:t>Pricing &amp; Advertising</a:t>
            </a:r>
          </a:p>
        </p:txBody>
      </p:sp>
      <p:sp>
        <p:nvSpPr>
          <p:cNvPr id="7" name="Segnaposto numero diapositiva 6">
            <a:extLst>
              <a:ext uri="{FF2B5EF4-FFF2-40B4-BE49-F238E27FC236}">
                <a16:creationId xmlns:a16="http://schemas.microsoft.com/office/drawing/2014/main" id="{13DF2520-E713-4D1F-A4C4-594D5286C7D8}"/>
              </a:ext>
            </a:extLst>
          </p:cNvPr>
          <p:cNvSpPr>
            <a:spLocks noGrp="1"/>
          </p:cNvSpPr>
          <p:nvPr>
            <p:ph type="sldNum" sz="quarter" idx="12"/>
          </p:nvPr>
        </p:nvSpPr>
        <p:spPr/>
        <p:txBody>
          <a:bodyPr/>
          <a:lstStyle/>
          <a:p>
            <a:fld id="{C82FF127-D826-469E-8CCB-839DFEA7E7CA}" type="slidenum">
              <a:rPr lang="it-IT" smtClean="0"/>
              <a:t>‹N›</a:t>
            </a:fld>
            <a:endParaRPr lang="it-IT"/>
          </a:p>
        </p:txBody>
      </p:sp>
    </p:spTree>
    <p:extLst>
      <p:ext uri="{BB962C8B-B14F-4D97-AF65-F5344CB8AC3E}">
        <p14:creationId xmlns:p14="http://schemas.microsoft.com/office/powerpoint/2010/main" val="141643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48477BF2-1890-44A5-ABF6-885AA297A4EE}"/>
              </a:ext>
            </a:extLst>
          </p:cNvPr>
          <p:cNvSpPr/>
          <p:nvPr userDrawn="1"/>
        </p:nvSpPr>
        <p:spPr>
          <a:xfrm>
            <a:off x="0" y="6425024"/>
            <a:ext cx="12192000" cy="451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a:extLst>
              <a:ext uri="{FF2B5EF4-FFF2-40B4-BE49-F238E27FC236}">
                <a16:creationId xmlns:a16="http://schemas.microsoft.com/office/drawing/2014/main" id="{F3FDDC12-B401-4DD9-8AAB-E5EC2D60A51D}"/>
              </a:ext>
            </a:extLst>
          </p:cNvPr>
          <p:cNvSpPr/>
          <p:nvPr userDrawn="1"/>
        </p:nvSpPr>
        <p:spPr>
          <a:xfrm>
            <a:off x="3831194" y="6425024"/>
            <a:ext cx="4529611" cy="45114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Rettangolo 6">
            <a:extLst>
              <a:ext uri="{FF2B5EF4-FFF2-40B4-BE49-F238E27FC236}">
                <a16:creationId xmlns:a16="http://schemas.microsoft.com/office/drawing/2014/main" id="{6DC87ED3-D0CE-4FA2-AE30-41B97FB1D25F}"/>
              </a:ext>
            </a:extLst>
          </p:cNvPr>
          <p:cNvSpPr/>
          <p:nvPr userDrawn="1"/>
        </p:nvSpPr>
        <p:spPr>
          <a:xfrm>
            <a:off x="0" y="0"/>
            <a:ext cx="12192000" cy="93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testo 2">
            <a:extLst>
              <a:ext uri="{FF2B5EF4-FFF2-40B4-BE49-F238E27FC236}">
                <a16:creationId xmlns:a16="http://schemas.microsoft.com/office/drawing/2014/main" id="{0A9E1BD9-E4AF-4495-BFE8-90B3E58FE297}"/>
              </a:ext>
            </a:extLst>
          </p:cNvPr>
          <p:cNvSpPr>
            <a:spLocks noGrp="1"/>
          </p:cNvSpPr>
          <p:nvPr>
            <p:ph type="body" idx="1"/>
          </p:nvPr>
        </p:nvSpPr>
        <p:spPr>
          <a:xfrm>
            <a:off x="532895" y="1377509"/>
            <a:ext cx="11178692"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57687BF9-1D2D-44E2-A9F7-ADA8D0A347F0}"/>
              </a:ext>
            </a:extLst>
          </p:cNvPr>
          <p:cNvSpPr>
            <a:spLocks noGrp="1"/>
          </p:cNvSpPr>
          <p:nvPr>
            <p:ph type="dt" sz="half" idx="2"/>
          </p:nvPr>
        </p:nvSpPr>
        <p:spPr>
          <a:xfrm>
            <a:off x="532895" y="6538565"/>
            <a:ext cx="2743200" cy="241952"/>
          </a:xfrm>
          <a:prstGeom prst="rect">
            <a:avLst/>
          </a:prstGeom>
        </p:spPr>
        <p:txBody>
          <a:bodyPr vert="horz" lIns="91440" tIns="45720" rIns="91440" bIns="45720" rtlCol="0" anchor="ctr"/>
          <a:lstStyle>
            <a:lvl1pPr algn="l">
              <a:defRPr sz="1100">
                <a:solidFill>
                  <a:schemeClr val="bg1"/>
                </a:solidFill>
                <a:latin typeface="Arial" panose="020B0604020202020204" pitchFamily="34" charset="0"/>
                <a:cs typeface="Arial" panose="020B0604020202020204" pitchFamily="34" charset="0"/>
              </a:defRPr>
            </a:lvl1pPr>
          </a:lstStyle>
          <a:p>
            <a:r>
              <a:rPr lang="it-IT"/>
              <a:t>Data Intellicence Applications</a:t>
            </a:r>
            <a:endParaRPr lang="it-IT" dirty="0"/>
          </a:p>
        </p:txBody>
      </p:sp>
      <p:sp>
        <p:nvSpPr>
          <p:cNvPr id="5" name="Segnaposto piè di pagina 4">
            <a:extLst>
              <a:ext uri="{FF2B5EF4-FFF2-40B4-BE49-F238E27FC236}">
                <a16:creationId xmlns:a16="http://schemas.microsoft.com/office/drawing/2014/main" id="{00E8797A-4725-4710-A43B-25B9A5932D30}"/>
              </a:ext>
            </a:extLst>
          </p:cNvPr>
          <p:cNvSpPr>
            <a:spLocks noGrp="1"/>
          </p:cNvSpPr>
          <p:nvPr>
            <p:ph type="ftr" sz="quarter" idx="3"/>
          </p:nvPr>
        </p:nvSpPr>
        <p:spPr>
          <a:xfrm>
            <a:off x="4038600" y="6535674"/>
            <a:ext cx="4114800" cy="247734"/>
          </a:xfrm>
          <a:prstGeom prst="rect">
            <a:avLst/>
          </a:prstGeom>
        </p:spPr>
        <p:txBody>
          <a:bodyPr vert="horz" lIns="91440" tIns="45720" rIns="91440" bIns="45720" rtlCol="0" anchor="ctr"/>
          <a:lstStyle>
            <a:lvl1pPr algn="ctr">
              <a:defRPr sz="1100">
                <a:solidFill>
                  <a:schemeClr val="bg1"/>
                </a:solidFill>
                <a:latin typeface="Arial" panose="020B0604020202020204" pitchFamily="34" charset="0"/>
                <a:cs typeface="Arial" panose="020B0604020202020204" pitchFamily="34" charset="0"/>
              </a:defRPr>
            </a:lvl1pPr>
          </a:lstStyle>
          <a:p>
            <a:r>
              <a:rPr lang="it-IT" dirty="0"/>
              <a:t>Pricing &amp; Advertising</a:t>
            </a:r>
          </a:p>
        </p:txBody>
      </p:sp>
      <p:sp>
        <p:nvSpPr>
          <p:cNvPr id="2" name="Segnaposto titolo 1">
            <a:extLst>
              <a:ext uri="{FF2B5EF4-FFF2-40B4-BE49-F238E27FC236}">
                <a16:creationId xmlns:a16="http://schemas.microsoft.com/office/drawing/2014/main" id="{7594AF2B-16BB-4A6B-93AD-A60FA83C6A4F}"/>
              </a:ext>
            </a:extLst>
          </p:cNvPr>
          <p:cNvSpPr>
            <a:spLocks noGrp="1"/>
          </p:cNvSpPr>
          <p:nvPr>
            <p:ph type="title"/>
          </p:nvPr>
        </p:nvSpPr>
        <p:spPr>
          <a:xfrm>
            <a:off x="117075" y="176544"/>
            <a:ext cx="10515600" cy="585534"/>
          </a:xfrm>
          <a:prstGeom prst="rect">
            <a:avLst/>
          </a:prstGeom>
        </p:spPr>
        <p:txBody>
          <a:bodyPr vert="horz" lIns="91440" tIns="45720" rIns="91440" bIns="45720" rtlCol="0" anchor="ctr">
            <a:normAutofit/>
          </a:bodyPr>
          <a:lstStyle/>
          <a:p>
            <a:r>
              <a:rPr lang="it-IT" dirty="0"/>
              <a:t>Fare clic per modificare lo stile del t</a:t>
            </a:r>
          </a:p>
        </p:txBody>
      </p:sp>
      <p:sp>
        <p:nvSpPr>
          <p:cNvPr id="6" name="Segnaposto numero diapositiva 5">
            <a:extLst>
              <a:ext uri="{FF2B5EF4-FFF2-40B4-BE49-F238E27FC236}">
                <a16:creationId xmlns:a16="http://schemas.microsoft.com/office/drawing/2014/main" id="{BE9A4048-81C5-4374-A036-FFA0D6911A9C}"/>
              </a:ext>
            </a:extLst>
          </p:cNvPr>
          <p:cNvSpPr>
            <a:spLocks noGrp="1"/>
          </p:cNvSpPr>
          <p:nvPr>
            <p:ph type="sldNum" sz="quarter" idx="4"/>
          </p:nvPr>
        </p:nvSpPr>
        <p:spPr>
          <a:xfrm>
            <a:off x="8982642" y="6540242"/>
            <a:ext cx="2743200" cy="247734"/>
          </a:xfrm>
          <a:prstGeom prst="rect">
            <a:avLst/>
          </a:prstGeom>
        </p:spPr>
        <p:txBody>
          <a:bodyPr vert="horz" lIns="91440" tIns="45720" rIns="91440" bIns="45720" rtlCol="0" anchor="ctr"/>
          <a:lstStyle>
            <a:lvl1pPr algn="r">
              <a:defRPr sz="1100">
                <a:solidFill>
                  <a:schemeClr val="bg1"/>
                </a:solidFill>
                <a:latin typeface="Arial" panose="020B0604020202020204" pitchFamily="34" charset="0"/>
                <a:cs typeface="Arial" panose="020B0604020202020204" pitchFamily="34" charset="0"/>
              </a:defRPr>
            </a:lvl1pPr>
          </a:lstStyle>
          <a:p>
            <a:r>
              <a:rPr lang="it-IT" dirty="0" err="1"/>
              <a:t>Academic</a:t>
            </a:r>
            <a:r>
              <a:rPr lang="it-IT" dirty="0"/>
              <a:t> </a:t>
            </a:r>
            <a:r>
              <a:rPr lang="it-IT" dirty="0" err="1"/>
              <a:t>Year</a:t>
            </a:r>
            <a:r>
              <a:rPr lang="it-IT" dirty="0"/>
              <a:t> 2019/2020         </a:t>
            </a:r>
            <a:fld id="{C82FF127-D826-469E-8CCB-839DFEA7E7CA}" type="slidenum">
              <a:rPr lang="it-IT" smtClean="0"/>
              <a:pPr/>
              <a:t>‹N›</a:t>
            </a:fld>
            <a:endParaRPr lang="it-IT" dirty="0"/>
          </a:p>
        </p:txBody>
      </p:sp>
      <p:pic>
        <p:nvPicPr>
          <p:cNvPr id="13" name="Immagine 12" descr="Immagine che contiene segnale&#10;&#10;Descrizione generata automaticamente">
            <a:extLst>
              <a:ext uri="{FF2B5EF4-FFF2-40B4-BE49-F238E27FC236}">
                <a16:creationId xmlns:a16="http://schemas.microsoft.com/office/drawing/2014/main" id="{7572D779-B4C2-489A-B7C3-2BD712DBF8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738798" y="5481356"/>
            <a:ext cx="987044" cy="725418"/>
          </a:xfrm>
          <a:prstGeom prst="rect">
            <a:avLst/>
          </a:prstGeom>
        </p:spPr>
      </p:pic>
    </p:spTree>
    <p:extLst>
      <p:ext uri="{BB962C8B-B14F-4D97-AF65-F5344CB8AC3E}">
        <p14:creationId xmlns:p14="http://schemas.microsoft.com/office/powerpoint/2010/main" val="4663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A7669-7939-49AE-9825-BF3B3C30A7BB}"/>
              </a:ext>
            </a:extLst>
          </p:cNvPr>
          <p:cNvSpPr>
            <a:spLocks noGrp="1"/>
          </p:cNvSpPr>
          <p:nvPr>
            <p:ph type="ctrTitle"/>
          </p:nvPr>
        </p:nvSpPr>
        <p:spPr>
          <a:xfrm>
            <a:off x="894689" y="228090"/>
            <a:ext cx="10402621" cy="561252"/>
          </a:xfrm>
        </p:spPr>
        <p:txBody>
          <a:bodyPr>
            <a:noAutofit/>
          </a:bodyPr>
          <a:lstStyle/>
          <a:p>
            <a:r>
              <a:rPr lang="it-IT" sz="3600" dirty="0">
                <a:latin typeface="Arial" panose="020B0604020202020204" pitchFamily="34" charset="0"/>
                <a:cs typeface="Arial" panose="020B0604020202020204" pitchFamily="34" charset="0"/>
              </a:rPr>
              <a:t>Data Intelligence Applications Project</a:t>
            </a:r>
          </a:p>
        </p:txBody>
      </p:sp>
      <p:sp>
        <p:nvSpPr>
          <p:cNvPr id="3" name="Sottotitolo 2">
            <a:extLst>
              <a:ext uri="{FF2B5EF4-FFF2-40B4-BE49-F238E27FC236}">
                <a16:creationId xmlns:a16="http://schemas.microsoft.com/office/drawing/2014/main" id="{2591281D-62D9-4D0C-A22E-95B841957A9B}"/>
              </a:ext>
            </a:extLst>
          </p:cNvPr>
          <p:cNvSpPr>
            <a:spLocks noGrp="1"/>
          </p:cNvSpPr>
          <p:nvPr>
            <p:ph type="subTitle" idx="1"/>
          </p:nvPr>
        </p:nvSpPr>
        <p:spPr>
          <a:xfrm>
            <a:off x="712381" y="2212027"/>
            <a:ext cx="11013461" cy="923330"/>
          </a:xfrm>
        </p:spPr>
        <p:txBody>
          <a:bodyPr>
            <a:normAutofit/>
          </a:bodyPr>
          <a:lstStyle/>
          <a:p>
            <a:r>
              <a:rPr lang="it-IT" dirty="0">
                <a:latin typeface="Arial" panose="020B0604020202020204" pitchFamily="34" charset="0"/>
                <a:cs typeface="Arial" panose="020B0604020202020204" pitchFamily="34" charset="0"/>
              </a:rPr>
              <a:t>Team </a:t>
            </a:r>
            <a:r>
              <a:rPr lang="it-IT" dirty="0" err="1">
                <a:latin typeface="Arial" panose="020B0604020202020204" pitchFamily="34" charset="0"/>
                <a:cs typeface="Arial" panose="020B0604020202020204" pitchFamily="34" charset="0"/>
              </a:rPr>
              <a:t>members</a:t>
            </a:r>
            <a:r>
              <a:rPr lang="it-IT" dirty="0">
                <a:latin typeface="Arial" panose="020B0604020202020204" pitchFamily="34" charset="0"/>
                <a:cs typeface="Arial" panose="020B0604020202020204" pitchFamily="34" charset="0"/>
              </a:rPr>
              <a:t>: </a:t>
            </a:r>
            <a:r>
              <a:rPr lang="it-IT" b="1" dirty="0">
                <a:latin typeface="Arial" panose="020B0604020202020204" pitchFamily="34" charset="0"/>
                <a:cs typeface="Arial" panose="020B0604020202020204" pitchFamily="34" charset="0"/>
              </a:rPr>
              <a:t>Mattia Bosio, Giacomo Lodigiani, Matteo Orsolini</a:t>
            </a:r>
          </a:p>
        </p:txBody>
      </p:sp>
      <p:sp>
        <p:nvSpPr>
          <p:cNvPr id="5" name="Segnaposto piè di pagina 4">
            <a:extLst>
              <a:ext uri="{FF2B5EF4-FFF2-40B4-BE49-F238E27FC236}">
                <a16:creationId xmlns:a16="http://schemas.microsoft.com/office/drawing/2014/main" id="{8293C465-E9C4-4D9E-83CB-30DC4C4383C2}"/>
              </a:ext>
            </a:extLst>
          </p:cNvPr>
          <p:cNvSpPr>
            <a:spLocks noGrp="1"/>
          </p:cNvSpPr>
          <p:nvPr>
            <p:ph type="ftr" sz="quarter" idx="11"/>
          </p:nvPr>
        </p:nvSpPr>
        <p:spPr/>
        <p:txBody>
          <a:bodyPr/>
          <a:lstStyle/>
          <a:p>
            <a:r>
              <a:rPr lang="it-IT"/>
              <a:t>Pricing &amp; Advertising</a:t>
            </a:r>
            <a:endParaRPr lang="it-IT" dirty="0"/>
          </a:p>
        </p:txBody>
      </p:sp>
      <p:sp>
        <p:nvSpPr>
          <p:cNvPr id="6" name="Segnaposto numero diapositiva 5">
            <a:extLst>
              <a:ext uri="{FF2B5EF4-FFF2-40B4-BE49-F238E27FC236}">
                <a16:creationId xmlns:a16="http://schemas.microsoft.com/office/drawing/2014/main" id="{26EE2B05-70BF-4660-AE7C-DA3563A23799}"/>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1</a:t>
            </a:fld>
            <a:endParaRPr lang="it-IT" dirty="0"/>
          </a:p>
        </p:txBody>
      </p:sp>
      <p:sp>
        <p:nvSpPr>
          <p:cNvPr id="7" name="Segnaposto data 6">
            <a:extLst>
              <a:ext uri="{FF2B5EF4-FFF2-40B4-BE49-F238E27FC236}">
                <a16:creationId xmlns:a16="http://schemas.microsoft.com/office/drawing/2014/main" id="{BC96BCF7-A71F-4898-82AC-12D32FF56087}"/>
              </a:ext>
            </a:extLst>
          </p:cNvPr>
          <p:cNvSpPr>
            <a:spLocks noGrp="1"/>
          </p:cNvSpPr>
          <p:nvPr>
            <p:ph type="dt" sz="half" idx="10"/>
          </p:nvPr>
        </p:nvSpPr>
        <p:spPr/>
        <p:txBody>
          <a:bodyPr/>
          <a:lstStyle/>
          <a:p>
            <a:r>
              <a:rPr lang="it-IT"/>
              <a:t>Data Intellicence Applications</a:t>
            </a:r>
            <a:endParaRPr lang="it-IT" dirty="0"/>
          </a:p>
        </p:txBody>
      </p:sp>
      <p:sp>
        <p:nvSpPr>
          <p:cNvPr id="8" name="CasellaDiTesto 7">
            <a:extLst>
              <a:ext uri="{FF2B5EF4-FFF2-40B4-BE49-F238E27FC236}">
                <a16:creationId xmlns:a16="http://schemas.microsoft.com/office/drawing/2014/main" id="{334D272B-56D8-497E-A4CC-1E42F1618D82}"/>
              </a:ext>
            </a:extLst>
          </p:cNvPr>
          <p:cNvSpPr txBox="1"/>
          <p:nvPr/>
        </p:nvSpPr>
        <p:spPr>
          <a:xfrm>
            <a:off x="3753506" y="3116130"/>
            <a:ext cx="4684986" cy="923330"/>
          </a:xfrm>
          <a:prstGeom prst="rect">
            <a:avLst/>
          </a:prstGeom>
          <a:noFill/>
        </p:spPr>
        <p:txBody>
          <a:bodyPr wrap="square" rtlCol="0">
            <a:spAutoFit/>
          </a:bodyPr>
          <a:lstStyle/>
          <a:p>
            <a:pPr algn="ctr"/>
            <a:r>
              <a:rPr lang="it-IT" dirty="0">
                <a:latin typeface="Arial" panose="020B0604020202020204" pitchFamily="34" charset="0"/>
                <a:cs typeface="Arial" panose="020B0604020202020204" pitchFamily="34" charset="0"/>
              </a:rPr>
              <a:t>Politecnico di Milano</a:t>
            </a:r>
          </a:p>
          <a:p>
            <a:pPr algn="ctr"/>
            <a:endParaRPr lang="it-IT" dirty="0">
              <a:latin typeface="Arial" panose="020B0604020202020204" pitchFamily="34" charset="0"/>
              <a:cs typeface="Arial" panose="020B0604020202020204" pitchFamily="34" charset="0"/>
            </a:endParaRPr>
          </a:p>
          <a:p>
            <a:pPr algn="ctr"/>
            <a:r>
              <a:rPr lang="it-IT" dirty="0" err="1">
                <a:latin typeface="Arial" panose="020B0604020202020204" pitchFamily="34" charset="0"/>
                <a:cs typeface="Arial" panose="020B0604020202020204" pitchFamily="34" charset="0"/>
              </a:rPr>
              <a:t>Academic</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Year</a:t>
            </a:r>
            <a:r>
              <a:rPr lang="it-IT" dirty="0">
                <a:latin typeface="Arial" panose="020B0604020202020204" pitchFamily="34" charset="0"/>
                <a:cs typeface="Arial" panose="020B0604020202020204" pitchFamily="34" charset="0"/>
              </a:rPr>
              <a:t> 2019/2020</a:t>
            </a:r>
          </a:p>
        </p:txBody>
      </p:sp>
      <p:sp>
        <p:nvSpPr>
          <p:cNvPr id="11" name="Sottotitolo 2">
            <a:extLst>
              <a:ext uri="{FF2B5EF4-FFF2-40B4-BE49-F238E27FC236}">
                <a16:creationId xmlns:a16="http://schemas.microsoft.com/office/drawing/2014/main" id="{839B47C7-7F68-4F36-96B7-6F079297A977}"/>
              </a:ext>
            </a:extLst>
          </p:cNvPr>
          <p:cNvSpPr txBox="1">
            <a:spLocks/>
          </p:cNvSpPr>
          <p:nvPr/>
        </p:nvSpPr>
        <p:spPr>
          <a:xfrm>
            <a:off x="712381" y="1378001"/>
            <a:ext cx="11013461" cy="9233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3200" dirty="0">
                <a:latin typeface="Arial" panose="020B0604020202020204" pitchFamily="34" charset="0"/>
                <a:cs typeface="Arial" panose="020B0604020202020204" pitchFamily="34" charset="0"/>
              </a:rPr>
              <a:t>Project: </a:t>
            </a:r>
            <a:r>
              <a:rPr lang="it-IT" sz="3200" b="1" dirty="0">
                <a:latin typeface="Arial" panose="020B0604020202020204" pitchFamily="34" charset="0"/>
                <a:cs typeface="Arial" panose="020B0604020202020204" pitchFamily="34" charset="0"/>
              </a:rPr>
              <a:t>Pricing &amp; Advertising</a:t>
            </a:r>
          </a:p>
        </p:txBody>
      </p:sp>
      <p:pic>
        <p:nvPicPr>
          <p:cNvPr id="9" name="Immagine 8" descr="Immagine che contiene segnale&#10;&#10;Descrizione generata automaticamente">
            <a:extLst>
              <a:ext uri="{FF2B5EF4-FFF2-40B4-BE49-F238E27FC236}">
                <a16:creationId xmlns:a16="http://schemas.microsoft.com/office/drawing/2014/main" id="{E2D5C5E8-8338-44DD-9C69-BE38A7188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2592" y="4253023"/>
            <a:ext cx="2606813" cy="1902250"/>
          </a:xfrm>
          <a:prstGeom prst="rect">
            <a:avLst/>
          </a:prstGeom>
        </p:spPr>
      </p:pic>
    </p:spTree>
    <p:extLst>
      <p:ext uri="{BB962C8B-B14F-4D97-AF65-F5344CB8AC3E}">
        <p14:creationId xmlns:p14="http://schemas.microsoft.com/office/powerpoint/2010/main" val="74461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548640" y="1280160"/>
            <a:ext cx="11033640" cy="639720"/>
          </a:xfrm>
          <a:custGeom>
            <a:avLst/>
            <a:gdLst/>
            <a:ahLst/>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solidFill>
            <a:srgbClr val="4472C4"/>
          </a:solidFill>
          <a:ln w="12600">
            <a:solidFill>
              <a:srgbClr val="4472C4"/>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54" name="CustomShape 2"/>
          <p:cNvSpPr/>
          <p:nvPr/>
        </p:nvSpPr>
        <p:spPr>
          <a:xfrm>
            <a:off x="548640" y="1920240"/>
            <a:ext cx="11063880" cy="3236551"/>
          </a:xfrm>
          <a:custGeom>
            <a:avLst/>
            <a:gdLst/>
            <a:ahLst/>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ln w="12600">
            <a:solidFill>
              <a:srgbClr val="325490"/>
            </a:solidFill>
            <a:miter/>
          </a:ln>
          <a:effectLst>
            <a:outerShdw blurRad="228600" dist="88586" dir="2700000">
              <a:srgbClr val="000000">
                <a:alpha val="40000"/>
              </a:srgbClr>
            </a:outerShdw>
          </a:effectLst>
        </p:spPr>
        <p:style>
          <a:lnRef idx="0">
            <a:scrgbClr r="0" g="0" b="0"/>
          </a:lnRef>
          <a:fillRef idx="0">
            <a:scrgbClr r="0" g="0" b="0"/>
          </a:fillRef>
          <a:effectRef idx="0">
            <a:scrgbClr r="0" g="0" b="0"/>
          </a:effectRef>
          <a:fontRef idx="minor"/>
        </p:style>
      </p:sp>
      <p:sp>
        <p:nvSpPr>
          <p:cNvPr id="55" name="CustomShape 3"/>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Single-phase budget allocation</a:t>
            </a:r>
            <a:endParaRPr lang="en-US" sz="3200" b="0" strike="noStrike" spc="-1">
              <a:latin typeface="Arial"/>
            </a:endParaRPr>
          </a:p>
        </p:txBody>
      </p:sp>
      <p:sp>
        <p:nvSpPr>
          <p:cNvPr id="56" name="CustomShape 4"/>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57" name="CustomShape 5"/>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58" name="CustomShape 6"/>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262C6CC3-0540-4B58-9456-E27A10A2C7FD}" type="slidenum">
              <a:rPr lang="en-US" sz="1100" b="0" strike="noStrike" spc="-1">
                <a:solidFill>
                  <a:srgbClr val="FFFFFF"/>
                </a:solidFill>
                <a:latin typeface="Arial"/>
              </a:rPr>
              <a:t>10</a:t>
            </a:fld>
            <a:endParaRPr lang="en-US" sz="1100" b="0" strike="noStrike" spc="-1">
              <a:latin typeface="Arial"/>
            </a:endParaRPr>
          </a:p>
        </p:txBody>
      </p:sp>
      <p:sp>
        <p:nvSpPr>
          <p:cNvPr id="59" name="CustomShape 7"/>
          <p:cNvSpPr/>
          <p:nvPr/>
        </p:nvSpPr>
        <p:spPr>
          <a:xfrm>
            <a:off x="731520" y="2196360"/>
            <a:ext cx="10747800" cy="344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Perform regression to estimate the number of clicks per day with respect to the budget allocation of each of the three sub-campaigns.</a:t>
            </a:r>
            <a:endParaRPr lang="en-US" sz="2000" b="0" strike="noStrike" spc="-1" dirty="0">
              <a:latin typeface="Arial"/>
            </a:endParaRPr>
          </a:p>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Use Gaussian Processes in order to obtain a probability distribution over the target value, the number of clicks. </a:t>
            </a:r>
            <a:endParaRPr lang="en-US" sz="2000" b="0" strike="noStrike" spc="-1" dirty="0">
              <a:latin typeface="Arial"/>
            </a:endParaRPr>
          </a:p>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Apply Thompson Sampling algorithm pulling the arms (budget allocation) from the estimated probability  distribution. </a:t>
            </a:r>
            <a:endParaRPr lang="en-US" sz="2000" b="0" strike="noStrike" spc="-1" dirty="0">
              <a:latin typeface="Arial"/>
            </a:endParaRPr>
          </a:p>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Solve the combinatorial part of the </a:t>
            </a:r>
            <a:r>
              <a:rPr lang="en-US" sz="2000" b="0" strike="noStrike" spc="-1" dirty="0" err="1">
                <a:solidFill>
                  <a:srgbClr val="000000"/>
                </a:solidFill>
                <a:latin typeface="Arial"/>
                <a:ea typeface="DejaVu Sans"/>
              </a:rPr>
              <a:t>mab</a:t>
            </a:r>
            <a:r>
              <a:rPr lang="en-US" sz="2000" b="0" strike="noStrike" spc="-1" dirty="0">
                <a:solidFill>
                  <a:srgbClr val="000000"/>
                </a:solidFill>
                <a:latin typeface="Arial"/>
                <a:ea typeface="DejaVu Sans"/>
              </a:rPr>
              <a:t> problem using the knapsack tabular algorithm.</a:t>
            </a:r>
            <a:endParaRPr lang="en-US" sz="2000" b="0" strike="noStrike" spc="-1" dirty="0">
              <a:latin typeface="Arial"/>
            </a:endParaRPr>
          </a:p>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Get the realization of the allocation selected, thanks to the Knapsack algorithm, and update the Gaussian Processes.</a:t>
            </a:r>
            <a:endParaRPr lang="en-US" sz="2000" b="0" strike="noStrike" spc="-1" dirty="0">
              <a:latin typeface="Arial"/>
            </a:endParaRPr>
          </a:p>
        </p:txBody>
      </p:sp>
      <p:sp>
        <p:nvSpPr>
          <p:cNvPr id="60" name="CustomShape 8"/>
          <p:cNvSpPr/>
          <p:nvPr/>
        </p:nvSpPr>
        <p:spPr>
          <a:xfrm>
            <a:off x="821160" y="1417860"/>
            <a:ext cx="10240920" cy="4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a:solidFill>
                  <a:srgbClr val="FFFFFF"/>
                </a:solidFill>
                <a:latin typeface="Arial"/>
                <a:ea typeface="DejaVu Sans"/>
              </a:rPr>
              <a:t>Our Approach:  “Gaussian Process Thompson Sampling”.</a:t>
            </a:r>
            <a:endParaRPr lang="en-US"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additive="repl">
                                        <p:cTn id="7" dur="1000"/>
                                        <p:tgtEl>
                                          <p:spTgt spid="53"/>
                                        </p:tgtEl>
                                      </p:cBhvr>
                                    </p:animEffect>
                                    <p:anim calcmode="lin" valueType="num">
                                      <p:cBhvr additive="repl">
                                        <p:cTn id="8" dur="1000" fill="hold"/>
                                        <p:tgtEl>
                                          <p:spTgt spid="53"/>
                                        </p:tgtEl>
                                        <p:attrNameLst>
                                          <p:attrName>ppt_x</p:attrName>
                                        </p:attrNameLst>
                                      </p:cBhvr>
                                      <p:tavLst>
                                        <p:tav tm="0">
                                          <p:val>
                                            <p:strVal val="#ppt_x"/>
                                          </p:val>
                                        </p:tav>
                                        <p:tav tm="100000">
                                          <p:val>
                                            <p:strVal val="#ppt_x"/>
                                          </p:val>
                                        </p:tav>
                                      </p:tavLst>
                                    </p:anim>
                                    <p:anim calcmode="lin" valueType="num">
                                      <p:cBhvr additive="repl">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additive="repl">
                                        <p:cTn id="12" dur="1000"/>
                                        <p:tgtEl>
                                          <p:spTgt spid="54"/>
                                        </p:tgtEl>
                                      </p:cBhvr>
                                    </p:animEffect>
                                    <p:anim calcmode="lin" valueType="num">
                                      <p:cBhvr additive="repl">
                                        <p:cTn id="13" dur="1000" fill="hold"/>
                                        <p:tgtEl>
                                          <p:spTgt spid="54"/>
                                        </p:tgtEl>
                                        <p:attrNameLst>
                                          <p:attrName>ppt_x</p:attrName>
                                        </p:attrNameLst>
                                      </p:cBhvr>
                                      <p:tavLst>
                                        <p:tav tm="0">
                                          <p:val>
                                            <p:strVal val="#ppt_x"/>
                                          </p:val>
                                        </p:tav>
                                        <p:tav tm="100000">
                                          <p:val>
                                            <p:strVal val="#ppt_x"/>
                                          </p:val>
                                        </p:tav>
                                      </p:tavLst>
                                    </p:anim>
                                    <p:anim calcmode="lin" valueType="num">
                                      <p:cBhvr additive="repl">
                                        <p:cTn id="14" dur="1000" fill="hold"/>
                                        <p:tgtEl>
                                          <p:spTgt spid="54"/>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additive="repl">
                                        <p:cTn id="17" dur="1000"/>
                                        <p:tgtEl>
                                          <p:spTgt spid="59"/>
                                        </p:tgtEl>
                                      </p:cBhvr>
                                    </p:animEffect>
                                    <p:anim calcmode="lin" valueType="num">
                                      <p:cBhvr additive="repl">
                                        <p:cTn id="18" dur="1000" fill="hold"/>
                                        <p:tgtEl>
                                          <p:spTgt spid="59"/>
                                        </p:tgtEl>
                                        <p:attrNameLst>
                                          <p:attrName>ppt_x</p:attrName>
                                        </p:attrNameLst>
                                      </p:cBhvr>
                                      <p:tavLst>
                                        <p:tav tm="0">
                                          <p:val>
                                            <p:strVal val="#ppt_x"/>
                                          </p:val>
                                        </p:tav>
                                        <p:tav tm="100000">
                                          <p:val>
                                            <p:strVal val="#ppt_x"/>
                                          </p:val>
                                        </p:tav>
                                      </p:tavLst>
                                    </p:anim>
                                    <p:anim calcmode="lin" valueType="num">
                                      <p:cBhvr additive="repl">
                                        <p:cTn id="19" dur="1000" fill="hold"/>
                                        <p:tgtEl>
                                          <p:spTgt spid="59"/>
                                        </p:tgtEl>
                                        <p:attrNameLst>
                                          <p:attrName>ppt_y</p:attrName>
                                        </p:attrNameLst>
                                      </p:cBhvr>
                                      <p:tavLst>
                                        <p:tav tm="0">
                                          <p:val>
                                            <p:strVal val="#ppt_y+.1"/>
                                          </p:val>
                                        </p:tav>
                                        <p:tav tm="100000">
                                          <p:val>
                                            <p:strVal val="#ppt_y"/>
                                          </p:val>
                                        </p:tav>
                                      </p:tavLst>
                                    </p:anim>
                                  </p:childTnLst>
                                </p:cTn>
                              </p:par>
                              <p:par>
                                <p:cTn id="20" presetID="42" presetClass="entr"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additive="repl">
                                        <p:cTn id="22" dur="1000"/>
                                        <p:tgtEl>
                                          <p:spTgt spid="60"/>
                                        </p:tgtEl>
                                      </p:cBhvr>
                                    </p:animEffect>
                                    <p:anim calcmode="lin" valueType="num">
                                      <p:cBhvr additive="repl">
                                        <p:cTn id="23" dur="1000" fill="hold"/>
                                        <p:tgtEl>
                                          <p:spTgt spid="60"/>
                                        </p:tgtEl>
                                        <p:attrNameLst>
                                          <p:attrName>ppt_x</p:attrName>
                                        </p:attrNameLst>
                                      </p:cBhvr>
                                      <p:tavLst>
                                        <p:tav tm="0">
                                          <p:val>
                                            <p:strVal val="#ppt_x"/>
                                          </p:val>
                                        </p:tav>
                                        <p:tav tm="100000">
                                          <p:val>
                                            <p:strVal val="#ppt_x"/>
                                          </p:val>
                                        </p:tav>
                                      </p:tavLst>
                                    </p:anim>
                                    <p:anim calcmode="lin" valueType="num">
                                      <p:cBhvr additive="repl">
                                        <p:cTn id="2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Single-phase budget allocation</a:t>
            </a:r>
            <a:endParaRPr lang="en-US" sz="3200" b="0" strike="noStrike" spc="-1">
              <a:latin typeface="Arial"/>
            </a:endParaRPr>
          </a:p>
        </p:txBody>
      </p:sp>
      <p:sp>
        <p:nvSpPr>
          <p:cNvPr id="62" name="CustomShape 2"/>
          <p:cNvSpPr/>
          <p:nvPr/>
        </p:nvSpPr>
        <p:spPr>
          <a:xfrm>
            <a:off x="580320" y="1311840"/>
            <a:ext cx="11033640" cy="548280"/>
          </a:xfrm>
          <a:custGeom>
            <a:avLst/>
            <a:gdLst/>
            <a:ahLst/>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solidFill>
            <a:srgbClr val="4472C4"/>
          </a:solidFill>
          <a:ln w="12600">
            <a:solidFill>
              <a:srgbClr val="4472C4"/>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63" name="CustomShape 3"/>
          <p:cNvSpPr/>
          <p:nvPr/>
        </p:nvSpPr>
        <p:spPr>
          <a:xfrm>
            <a:off x="580320" y="1860121"/>
            <a:ext cx="11033640" cy="2456698"/>
          </a:xfrm>
          <a:custGeom>
            <a:avLst/>
            <a:gdLst/>
            <a:ahLst/>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ln w="12600">
            <a:solidFill>
              <a:srgbClr val="325490"/>
            </a:solidFill>
            <a:miter/>
          </a:ln>
          <a:effectLst>
            <a:outerShdw blurRad="355600" dist="88586" dir="2700000">
              <a:srgbClr val="000000">
                <a:alpha val="40000"/>
              </a:srgbClr>
            </a:outerShdw>
          </a:effectLst>
        </p:spPr>
        <p:style>
          <a:lnRef idx="0">
            <a:scrgbClr r="0" g="0" b="0"/>
          </a:lnRef>
          <a:fillRef idx="0">
            <a:scrgbClr r="0" g="0" b="0"/>
          </a:fillRef>
          <a:effectRef idx="0">
            <a:scrgbClr r="0" g="0" b="0"/>
          </a:effectRef>
          <a:fontRef idx="minor"/>
        </p:style>
      </p:sp>
      <p:sp>
        <p:nvSpPr>
          <p:cNvPr id="64" name="CustomShape 4"/>
          <p:cNvSpPr/>
          <p:nvPr/>
        </p:nvSpPr>
        <p:spPr>
          <a:xfrm>
            <a:off x="852840" y="2009520"/>
            <a:ext cx="10747800" cy="283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We use the product of the Constant Kernel and RBF kernel (defined in “</a:t>
            </a:r>
            <a:r>
              <a:rPr lang="en-US" sz="2000" b="0" strike="noStrike" spc="-1" dirty="0" err="1">
                <a:solidFill>
                  <a:srgbClr val="000000"/>
                </a:solidFill>
                <a:latin typeface="Arial"/>
                <a:ea typeface="DejaVu Sans"/>
              </a:rPr>
              <a:t>sklearn</a:t>
            </a:r>
            <a:r>
              <a:rPr lang="en-US" sz="2000" b="0" strike="noStrike" spc="-1" dirty="0">
                <a:solidFill>
                  <a:srgbClr val="000000"/>
                </a:solidFill>
                <a:latin typeface="Arial"/>
                <a:ea typeface="DejaVu Sans"/>
              </a:rPr>
              <a:t>” library</a:t>
            </a:r>
            <a:r>
              <a:rPr lang="en-US" sz="2000" b="0" i="1" strike="noStrike" spc="-1" dirty="0">
                <a:solidFill>
                  <a:srgbClr val="000000"/>
                </a:solidFill>
                <a:latin typeface="Arial"/>
                <a:ea typeface="DejaVu Sans"/>
              </a:rPr>
              <a:t>).</a:t>
            </a:r>
            <a:endParaRPr lang="en-US" sz="2000" b="0" strike="noStrike" spc="-1" dirty="0">
              <a:latin typeface="Arial"/>
            </a:endParaRPr>
          </a:p>
          <a:p>
            <a:pPr marL="216000" indent="-215640">
              <a:lnSpc>
                <a:spcPct val="100000"/>
              </a:lnSpc>
              <a:buClr>
                <a:srgbClr val="000000"/>
              </a:buClr>
              <a:buFont typeface="Symbol"/>
              <a:buChar char=""/>
            </a:pPr>
            <a:r>
              <a:rPr lang="en-US" sz="2000" b="1" i="1" strike="noStrike" spc="-1" dirty="0" err="1">
                <a:solidFill>
                  <a:srgbClr val="000000"/>
                </a:solidFill>
                <a:latin typeface="Arial"/>
                <a:ea typeface="DejaVu Sans"/>
              </a:rPr>
              <a:t>constant_value</a:t>
            </a:r>
            <a:r>
              <a:rPr lang="en-US" sz="2000" b="1" i="1" strike="noStrike" spc="-1" dirty="0">
                <a:solidFill>
                  <a:srgbClr val="000000"/>
                </a:solidFill>
                <a:latin typeface="Arial"/>
                <a:ea typeface="DejaVu Sans"/>
              </a:rPr>
              <a:t> * exp( - d(x</a:t>
            </a:r>
            <a:r>
              <a:rPr lang="en-US" sz="2000" b="1" i="1" strike="noStrike" spc="-1" baseline="-33000" dirty="0">
                <a:solidFill>
                  <a:srgbClr val="000000"/>
                </a:solidFill>
                <a:latin typeface="Arial"/>
                <a:ea typeface="DejaVu Sans"/>
              </a:rPr>
              <a:t>i</a:t>
            </a:r>
            <a:r>
              <a:rPr lang="en-US" sz="2000" b="1" i="1" strike="noStrike" spc="-1" dirty="0">
                <a:solidFill>
                  <a:srgbClr val="000000"/>
                </a:solidFill>
                <a:latin typeface="Arial"/>
                <a:ea typeface="DejaVu Sans"/>
              </a:rPr>
              <a:t>, </a:t>
            </a:r>
            <a:r>
              <a:rPr lang="en-US" sz="2000" b="1" i="1" strike="noStrike" spc="-1" dirty="0" err="1">
                <a:solidFill>
                  <a:srgbClr val="000000"/>
                </a:solidFill>
                <a:latin typeface="Arial"/>
                <a:ea typeface="DejaVu Sans"/>
              </a:rPr>
              <a:t>x</a:t>
            </a:r>
            <a:r>
              <a:rPr lang="en-US" sz="2000" b="1" i="1" strike="noStrike" spc="-1" baseline="-33000" dirty="0" err="1">
                <a:solidFill>
                  <a:srgbClr val="000000"/>
                </a:solidFill>
                <a:latin typeface="Arial"/>
                <a:ea typeface="DejaVu Sans"/>
              </a:rPr>
              <a:t>j</a:t>
            </a:r>
            <a:r>
              <a:rPr lang="en-US" sz="2000" b="1" i="1" strike="noStrike" spc="-1" dirty="0">
                <a:solidFill>
                  <a:srgbClr val="000000"/>
                </a:solidFill>
                <a:latin typeface="Arial"/>
                <a:ea typeface="DejaVu Sans"/>
              </a:rPr>
              <a:t>)</a:t>
            </a:r>
            <a:r>
              <a:rPr lang="en-US" sz="2000" b="1" i="1" strike="noStrike" spc="-1" baseline="33000" dirty="0">
                <a:solidFill>
                  <a:srgbClr val="000000"/>
                </a:solidFill>
                <a:latin typeface="Arial"/>
                <a:ea typeface="DejaVu Sans"/>
              </a:rPr>
              <a:t>2</a:t>
            </a:r>
            <a:r>
              <a:rPr lang="en-US" sz="2000" b="1" i="1" strike="noStrike" spc="-1" dirty="0">
                <a:solidFill>
                  <a:srgbClr val="000000"/>
                </a:solidFill>
                <a:latin typeface="Arial"/>
                <a:ea typeface="DejaVu Sans"/>
              </a:rPr>
              <a:t> / 2l</a:t>
            </a:r>
            <a:r>
              <a:rPr lang="en-US" sz="2000" b="1" i="1" strike="noStrike" spc="-1" baseline="33000" dirty="0">
                <a:solidFill>
                  <a:srgbClr val="000000"/>
                </a:solidFill>
                <a:latin typeface="Arial"/>
                <a:ea typeface="DejaVu Sans"/>
              </a:rPr>
              <a:t>2</a:t>
            </a:r>
            <a:r>
              <a:rPr lang="en-US" sz="2000" b="1" i="1" strike="noStrike" spc="-1" dirty="0">
                <a:solidFill>
                  <a:srgbClr val="000000"/>
                </a:solidFill>
                <a:latin typeface="Arial"/>
                <a:ea typeface="DejaVu Sans"/>
              </a:rPr>
              <a:t> )</a:t>
            </a:r>
            <a:r>
              <a:rPr lang="en-US" sz="2000" b="0" strike="noStrike" spc="-1" dirty="0">
                <a:solidFill>
                  <a:srgbClr val="000000"/>
                </a:solidFill>
                <a:latin typeface="Arial"/>
                <a:ea typeface="DejaVu Sans"/>
              </a:rPr>
              <a:t>,  where d( , ) is the Euclidean distance.</a:t>
            </a:r>
            <a:endParaRPr lang="en-US" sz="2000" spc="-1" dirty="0">
              <a:latin typeface="Arial"/>
            </a:endParaRPr>
          </a:p>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To estimate them we fit 1000 samples for each function using ‘L-BGFS-B’ optimizer (log marginal likelihood )</a:t>
            </a:r>
            <a:endParaRPr lang="en-US" sz="2000" b="0" strike="noStrike" spc="-1" dirty="0">
              <a:latin typeface="Arial"/>
            </a:endParaRPr>
          </a:p>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We keep them fixed in our experiment in order to achieve better result from the start and reduce the computational time.</a:t>
            </a:r>
            <a:endParaRPr lang="en-US" sz="2000" b="0" strike="noStrike" spc="-1" dirty="0">
              <a:latin typeface="Arial"/>
            </a:endParaRPr>
          </a:p>
        </p:txBody>
      </p:sp>
      <p:sp>
        <p:nvSpPr>
          <p:cNvPr id="65" name="CustomShape 5"/>
          <p:cNvSpPr/>
          <p:nvPr/>
        </p:nvSpPr>
        <p:spPr>
          <a:xfrm>
            <a:off x="852840" y="1374840"/>
            <a:ext cx="10240920" cy="4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a:solidFill>
                  <a:srgbClr val="FFFFFF"/>
                </a:solidFill>
                <a:latin typeface="Arial"/>
                <a:ea typeface="DejaVu Sans"/>
              </a:rPr>
              <a:t>Some Difficulties:  Kernel Parameters</a:t>
            </a:r>
            <a:endParaRPr lang="en-US" b="0" strike="noStrike" spc="-1" dirty="0">
              <a:latin typeface="Arial"/>
            </a:endParaRPr>
          </a:p>
        </p:txBody>
      </p:sp>
      <p:sp>
        <p:nvSpPr>
          <p:cNvPr id="7" name="Segnaposto data 3">
            <a:extLst>
              <a:ext uri="{FF2B5EF4-FFF2-40B4-BE49-F238E27FC236}">
                <a16:creationId xmlns:a16="http://schemas.microsoft.com/office/drawing/2014/main" id="{8704CB61-8468-4DDB-9017-269B1FD2E9C3}"/>
              </a:ext>
            </a:extLst>
          </p:cNvPr>
          <p:cNvSpPr>
            <a:spLocks noGrp="1"/>
          </p:cNvSpPr>
          <p:nvPr>
            <p:ph type="dt" sz="half" idx="10"/>
          </p:nvPr>
        </p:nvSpPr>
        <p:spPr>
          <a:xfrm>
            <a:off x="532895" y="6538565"/>
            <a:ext cx="2743200" cy="241952"/>
          </a:xfrm>
        </p:spPr>
        <p:txBody>
          <a:bodyPr/>
          <a:lstStyle/>
          <a:p>
            <a:r>
              <a:rPr lang="it-IT" dirty="0"/>
              <a:t>Data </a:t>
            </a:r>
            <a:r>
              <a:rPr lang="it-IT" dirty="0" err="1"/>
              <a:t>Intellicence</a:t>
            </a:r>
            <a:r>
              <a:rPr lang="it-IT" dirty="0"/>
              <a:t> Applications</a:t>
            </a:r>
          </a:p>
        </p:txBody>
      </p:sp>
      <p:sp>
        <p:nvSpPr>
          <p:cNvPr id="8" name="Segnaposto piè di pagina 4">
            <a:extLst>
              <a:ext uri="{FF2B5EF4-FFF2-40B4-BE49-F238E27FC236}">
                <a16:creationId xmlns:a16="http://schemas.microsoft.com/office/drawing/2014/main" id="{0442D1BB-F4AB-4969-BF66-AFE0408F7748}"/>
              </a:ext>
            </a:extLst>
          </p:cNvPr>
          <p:cNvSpPr>
            <a:spLocks noGrp="1"/>
          </p:cNvSpPr>
          <p:nvPr>
            <p:ph type="ftr" sz="quarter" idx="11"/>
          </p:nvPr>
        </p:nvSpPr>
        <p:spPr>
          <a:xfrm>
            <a:off x="4038600" y="6535674"/>
            <a:ext cx="4114800" cy="247734"/>
          </a:xfrm>
        </p:spPr>
        <p:txBody>
          <a:bodyPr/>
          <a:lstStyle/>
          <a:p>
            <a:r>
              <a:rPr lang="it-IT" dirty="0"/>
              <a:t>Pricing &amp; Advertising</a:t>
            </a:r>
          </a:p>
        </p:txBody>
      </p:sp>
      <p:sp>
        <p:nvSpPr>
          <p:cNvPr id="9" name="Segnaposto numero diapositiva 5">
            <a:extLst>
              <a:ext uri="{FF2B5EF4-FFF2-40B4-BE49-F238E27FC236}">
                <a16:creationId xmlns:a16="http://schemas.microsoft.com/office/drawing/2014/main" id="{45CA7A64-47A5-476F-ACE7-5D17E52D1FE3}"/>
              </a:ext>
            </a:extLst>
          </p:cNvPr>
          <p:cNvSpPr>
            <a:spLocks noGrp="1"/>
          </p:cNvSpPr>
          <p:nvPr>
            <p:ph type="sldNum" sz="quarter" idx="12"/>
          </p:nvPr>
        </p:nvSpPr>
        <p:spPr>
          <a:xfrm>
            <a:off x="8982642" y="6540242"/>
            <a:ext cx="2743200" cy="247734"/>
          </a:xfrm>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11</a:t>
            </a:fld>
            <a:endParaRPr lang="it-IT" dirty="0"/>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anim calcmode="lin" valueType="num">
                                      <p:cBhvr>
                                        <p:cTn id="13" dur="1000" fill="hold"/>
                                        <p:tgtEl>
                                          <p:spTgt spid="63"/>
                                        </p:tgtEl>
                                        <p:attrNameLst>
                                          <p:attrName>ppt_x</p:attrName>
                                        </p:attrNameLst>
                                      </p:cBhvr>
                                      <p:tavLst>
                                        <p:tav tm="0">
                                          <p:val>
                                            <p:strVal val="#ppt_x"/>
                                          </p:val>
                                        </p:tav>
                                        <p:tav tm="100000">
                                          <p:val>
                                            <p:strVal val="#ppt_x"/>
                                          </p:val>
                                        </p:tav>
                                      </p:tavLst>
                                    </p:anim>
                                    <p:anim calcmode="lin" valueType="num">
                                      <p:cBhvr>
                                        <p:cTn id="14" dur="1000" fill="hold"/>
                                        <p:tgtEl>
                                          <p:spTgt spid="6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1000"/>
                                        <p:tgtEl>
                                          <p:spTgt spid="65"/>
                                        </p:tgtEl>
                                      </p:cBhvr>
                                    </p:animEffect>
                                    <p:anim calcmode="lin" valueType="num">
                                      <p:cBhvr>
                                        <p:cTn id="23" dur="1000" fill="hold"/>
                                        <p:tgtEl>
                                          <p:spTgt spid="65"/>
                                        </p:tgtEl>
                                        <p:attrNameLst>
                                          <p:attrName>ppt_x</p:attrName>
                                        </p:attrNameLst>
                                      </p:cBhvr>
                                      <p:tavLst>
                                        <p:tav tm="0">
                                          <p:val>
                                            <p:strVal val="#ppt_x"/>
                                          </p:val>
                                        </p:tav>
                                        <p:tav tm="100000">
                                          <p:val>
                                            <p:strVal val="#ppt_x"/>
                                          </p:val>
                                        </p:tav>
                                      </p:tavLst>
                                    </p:anim>
                                    <p:anim calcmode="lin" valueType="num">
                                      <p:cBhvr>
                                        <p:cTn id="2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ustomShape 1"/>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Single-phase budget allocation</a:t>
            </a:r>
            <a:endParaRPr lang="en-US" sz="3200" b="0" strike="noStrike" spc="-1">
              <a:latin typeface="Arial"/>
            </a:endParaRPr>
          </a:p>
        </p:txBody>
      </p:sp>
      <p:pic>
        <p:nvPicPr>
          <p:cNvPr id="67" name="Immagine 66"/>
          <p:cNvPicPr/>
          <p:nvPr/>
        </p:nvPicPr>
        <p:blipFill>
          <a:blip r:embed="rId3"/>
          <a:stretch/>
        </p:blipFill>
        <p:spPr>
          <a:xfrm>
            <a:off x="8168640" y="1417403"/>
            <a:ext cx="4023360" cy="3227760"/>
          </a:xfrm>
          <a:prstGeom prst="rect">
            <a:avLst/>
          </a:prstGeom>
          <a:ln>
            <a:noFill/>
          </a:ln>
        </p:spPr>
      </p:pic>
      <p:pic>
        <p:nvPicPr>
          <p:cNvPr id="68" name="Immagine 67"/>
          <p:cNvPicPr/>
          <p:nvPr/>
        </p:nvPicPr>
        <p:blipFill>
          <a:blip r:embed="rId4"/>
          <a:stretch/>
        </p:blipFill>
        <p:spPr>
          <a:xfrm>
            <a:off x="4023360" y="1417403"/>
            <a:ext cx="4206240" cy="3324676"/>
          </a:xfrm>
          <a:prstGeom prst="rect">
            <a:avLst/>
          </a:prstGeom>
          <a:ln>
            <a:noFill/>
          </a:ln>
        </p:spPr>
      </p:pic>
      <p:pic>
        <p:nvPicPr>
          <p:cNvPr id="69" name="Immagine 68"/>
          <p:cNvPicPr/>
          <p:nvPr/>
        </p:nvPicPr>
        <p:blipFill>
          <a:blip r:embed="rId5"/>
          <a:stretch/>
        </p:blipFill>
        <p:spPr>
          <a:xfrm>
            <a:off x="0" y="1450163"/>
            <a:ext cx="4294440" cy="3162240"/>
          </a:xfrm>
          <a:prstGeom prst="rect">
            <a:avLst/>
          </a:prstGeom>
          <a:ln>
            <a:noFill/>
          </a:ln>
        </p:spPr>
      </p:pic>
      <p:sp>
        <p:nvSpPr>
          <p:cNvPr id="70" name="TextShape 2"/>
          <p:cNvSpPr txBox="1"/>
          <p:nvPr/>
        </p:nvSpPr>
        <p:spPr>
          <a:xfrm>
            <a:off x="2849525" y="5548504"/>
            <a:ext cx="9509760" cy="715320"/>
          </a:xfrm>
          <a:prstGeom prst="rect">
            <a:avLst/>
          </a:prstGeom>
          <a:noFill/>
          <a:ln>
            <a:noFill/>
          </a:ln>
        </p:spPr>
        <p:txBody>
          <a:bodyPr lIns="90000" tIns="45000" rIns="90000" bIns="45000"/>
          <a:lstStyle/>
          <a:p>
            <a:r>
              <a:rPr lang="en-US" sz="1600" b="0" i="1" strike="noStrike" spc="-1" dirty="0">
                <a:solidFill>
                  <a:srgbClr val="C9C9C9"/>
                </a:solidFill>
                <a:latin typeface="Arial"/>
              </a:rPr>
              <a:t>The Gaussian Processes fitting the corresponding functions after 10 days</a:t>
            </a:r>
          </a:p>
        </p:txBody>
      </p:sp>
      <p:sp>
        <p:nvSpPr>
          <p:cNvPr id="71" name="TextShape 3"/>
          <p:cNvSpPr txBox="1"/>
          <p:nvPr/>
        </p:nvSpPr>
        <p:spPr>
          <a:xfrm>
            <a:off x="9994256" y="4872895"/>
            <a:ext cx="1962707" cy="346320"/>
          </a:xfrm>
          <a:prstGeom prst="rect">
            <a:avLst/>
          </a:prstGeom>
          <a:noFill/>
          <a:ln>
            <a:noFill/>
          </a:ln>
        </p:spPr>
        <p:txBody>
          <a:bodyPr lIns="90000" tIns="45000" rIns="90000" bIns="45000"/>
          <a:lstStyle/>
          <a:p>
            <a:r>
              <a:rPr lang="en-US" sz="1600" i="1" spc="-1" dirty="0">
                <a:solidFill>
                  <a:srgbClr val="C9C9C9"/>
                </a:solidFill>
                <a:latin typeface="Arial"/>
              </a:rPr>
              <a:t>Women</a:t>
            </a:r>
            <a:endParaRPr lang="en-US" sz="1600" b="0" i="1" strike="noStrike" spc="-1" dirty="0">
              <a:solidFill>
                <a:srgbClr val="C9C9C9"/>
              </a:solidFill>
              <a:latin typeface="Arial"/>
            </a:endParaRPr>
          </a:p>
        </p:txBody>
      </p:sp>
      <p:sp>
        <p:nvSpPr>
          <p:cNvPr id="12" name="TextShape 3">
            <a:extLst>
              <a:ext uri="{FF2B5EF4-FFF2-40B4-BE49-F238E27FC236}">
                <a16:creationId xmlns:a16="http://schemas.microsoft.com/office/drawing/2014/main" id="{D00A01B1-1101-4782-AA1D-6CFCFEC54E1A}"/>
              </a:ext>
            </a:extLst>
          </p:cNvPr>
          <p:cNvSpPr txBox="1"/>
          <p:nvPr/>
        </p:nvSpPr>
        <p:spPr>
          <a:xfrm>
            <a:off x="1906423" y="4887681"/>
            <a:ext cx="1962707" cy="346320"/>
          </a:xfrm>
          <a:prstGeom prst="rect">
            <a:avLst/>
          </a:prstGeom>
          <a:noFill/>
          <a:ln>
            <a:noFill/>
          </a:ln>
        </p:spPr>
        <p:txBody>
          <a:bodyPr lIns="90000" tIns="45000" rIns="90000" bIns="45000"/>
          <a:lstStyle/>
          <a:p>
            <a:r>
              <a:rPr lang="en-US" sz="1600" b="0" i="1" strike="noStrike" spc="-1" dirty="0">
                <a:solidFill>
                  <a:srgbClr val="C9C9C9"/>
                </a:solidFill>
                <a:latin typeface="Arial"/>
              </a:rPr>
              <a:t>Men Eu</a:t>
            </a:r>
          </a:p>
        </p:txBody>
      </p:sp>
      <p:sp>
        <p:nvSpPr>
          <p:cNvPr id="13" name="TextShape 3">
            <a:extLst>
              <a:ext uri="{FF2B5EF4-FFF2-40B4-BE49-F238E27FC236}">
                <a16:creationId xmlns:a16="http://schemas.microsoft.com/office/drawing/2014/main" id="{26A1AF20-E068-47CF-BA9C-EF7072B6E32F}"/>
              </a:ext>
            </a:extLst>
          </p:cNvPr>
          <p:cNvSpPr txBox="1"/>
          <p:nvPr/>
        </p:nvSpPr>
        <p:spPr>
          <a:xfrm>
            <a:off x="5716423" y="4870563"/>
            <a:ext cx="1962707" cy="346320"/>
          </a:xfrm>
          <a:prstGeom prst="rect">
            <a:avLst/>
          </a:prstGeom>
          <a:noFill/>
          <a:ln>
            <a:noFill/>
          </a:ln>
        </p:spPr>
        <p:txBody>
          <a:bodyPr lIns="90000" tIns="45000" rIns="90000" bIns="45000"/>
          <a:lstStyle/>
          <a:p>
            <a:r>
              <a:rPr lang="en-US" sz="1600" b="0" i="1" strike="noStrike" spc="-1" dirty="0">
                <a:solidFill>
                  <a:srgbClr val="C9C9C9"/>
                </a:solidFill>
                <a:latin typeface="Arial"/>
              </a:rPr>
              <a:t>Men USA</a:t>
            </a:r>
          </a:p>
        </p:txBody>
      </p:sp>
      <p:sp>
        <p:nvSpPr>
          <p:cNvPr id="14" name="Segnaposto data 3">
            <a:extLst>
              <a:ext uri="{FF2B5EF4-FFF2-40B4-BE49-F238E27FC236}">
                <a16:creationId xmlns:a16="http://schemas.microsoft.com/office/drawing/2014/main" id="{EA016A49-6CEC-4EB5-B2D0-62C802464C4E}"/>
              </a:ext>
            </a:extLst>
          </p:cNvPr>
          <p:cNvSpPr>
            <a:spLocks noGrp="1"/>
          </p:cNvSpPr>
          <p:nvPr>
            <p:ph type="dt" sz="half" idx="10"/>
          </p:nvPr>
        </p:nvSpPr>
        <p:spPr>
          <a:xfrm>
            <a:off x="532895" y="6538565"/>
            <a:ext cx="2743200" cy="241952"/>
          </a:xfrm>
        </p:spPr>
        <p:txBody>
          <a:bodyPr/>
          <a:lstStyle/>
          <a:p>
            <a:r>
              <a:rPr lang="it-IT" dirty="0"/>
              <a:t>Data </a:t>
            </a:r>
            <a:r>
              <a:rPr lang="it-IT" dirty="0" err="1"/>
              <a:t>Intellicence</a:t>
            </a:r>
            <a:r>
              <a:rPr lang="it-IT" dirty="0"/>
              <a:t> Applications</a:t>
            </a:r>
          </a:p>
        </p:txBody>
      </p:sp>
      <p:sp>
        <p:nvSpPr>
          <p:cNvPr id="15" name="Segnaposto piè di pagina 4">
            <a:extLst>
              <a:ext uri="{FF2B5EF4-FFF2-40B4-BE49-F238E27FC236}">
                <a16:creationId xmlns:a16="http://schemas.microsoft.com/office/drawing/2014/main" id="{EE00749F-EE4A-4E2E-B862-83EECE1CBBD4}"/>
              </a:ext>
            </a:extLst>
          </p:cNvPr>
          <p:cNvSpPr>
            <a:spLocks noGrp="1"/>
          </p:cNvSpPr>
          <p:nvPr>
            <p:ph type="ftr" sz="quarter" idx="11"/>
          </p:nvPr>
        </p:nvSpPr>
        <p:spPr>
          <a:xfrm>
            <a:off x="4038600" y="6535674"/>
            <a:ext cx="4114800" cy="247734"/>
          </a:xfrm>
        </p:spPr>
        <p:txBody>
          <a:bodyPr/>
          <a:lstStyle/>
          <a:p>
            <a:r>
              <a:rPr lang="it-IT" dirty="0"/>
              <a:t>Pricing &amp; Advertising</a:t>
            </a:r>
          </a:p>
        </p:txBody>
      </p:sp>
      <p:sp>
        <p:nvSpPr>
          <p:cNvPr id="16" name="Segnaposto numero diapositiva 5">
            <a:extLst>
              <a:ext uri="{FF2B5EF4-FFF2-40B4-BE49-F238E27FC236}">
                <a16:creationId xmlns:a16="http://schemas.microsoft.com/office/drawing/2014/main" id="{E041223F-F514-4605-BFAB-692953926676}"/>
              </a:ext>
            </a:extLst>
          </p:cNvPr>
          <p:cNvSpPr>
            <a:spLocks noGrp="1"/>
          </p:cNvSpPr>
          <p:nvPr>
            <p:ph type="sldNum" sz="quarter" idx="12"/>
          </p:nvPr>
        </p:nvSpPr>
        <p:spPr>
          <a:xfrm>
            <a:off x="8982642" y="6540242"/>
            <a:ext cx="2743200" cy="247734"/>
          </a:xfrm>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12</a:t>
            </a:fld>
            <a:endParaRPr lang="it-IT" dirty="0"/>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1000"/>
                                        <p:tgtEl>
                                          <p:spTgt spid="71"/>
                                        </p:tgtEl>
                                      </p:cBhvr>
                                    </p:animEffect>
                                    <p:anim calcmode="lin" valueType="num">
                                      <p:cBhvr>
                                        <p:cTn id="33" dur="1000" fill="hold"/>
                                        <p:tgtEl>
                                          <p:spTgt spid="71"/>
                                        </p:tgtEl>
                                        <p:attrNameLst>
                                          <p:attrName>ppt_x</p:attrName>
                                        </p:attrNameLst>
                                      </p:cBhvr>
                                      <p:tavLst>
                                        <p:tav tm="0">
                                          <p:val>
                                            <p:strVal val="#ppt_x"/>
                                          </p:val>
                                        </p:tav>
                                        <p:tav tm="100000">
                                          <p:val>
                                            <p:strVal val="#ppt_x"/>
                                          </p:val>
                                        </p:tav>
                                      </p:tavLst>
                                    </p:anim>
                                    <p:anim calcmode="lin" valueType="num">
                                      <p:cBhvr>
                                        <p:cTn id="34" dur="1000" fill="hold"/>
                                        <p:tgtEl>
                                          <p:spTgt spid="7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fade">
                                      <p:cBhvr>
                                        <p:cTn id="38" dur="1000"/>
                                        <p:tgtEl>
                                          <p:spTgt spid="70"/>
                                        </p:tgtEl>
                                      </p:cBhvr>
                                    </p:animEffect>
                                    <p:anim calcmode="lin" valueType="num">
                                      <p:cBhvr>
                                        <p:cTn id="39" dur="1000" fill="hold"/>
                                        <p:tgtEl>
                                          <p:spTgt spid="70"/>
                                        </p:tgtEl>
                                        <p:attrNameLst>
                                          <p:attrName>ppt_x</p:attrName>
                                        </p:attrNameLst>
                                      </p:cBhvr>
                                      <p:tavLst>
                                        <p:tav tm="0">
                                          <p:val>
                                            <p:strVal val="#ppt_x"/>
                                          </p:val>
                                        </p:tav>
                                        <p:tav tm="100000">
                                          <p:val>
                                            <p:strVal val="#ppt_x"/>
                                          </p:val>
                                        </p:tav>
                                      </p:tavLst>
                                    </p:anim>
                                    <p:anim calcmode="lin" valueType="num">
                                      <p:cBhvr>
                                        <p:cTn id="40"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578880" y="1155600"/>
            <a:ext cx="11033640" cy="477000"/>
          </a:xfrm>
          <a:custGeom>
            <a:avLst/>
            <a:gdLst/>
            <a:ahLst/>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solidFill>
            <a:srgbClr val="4472C4"/>
          </a:solidFill>
          <a:ln w="12600">
            <a:solidFill>
              <a:srgbClr val="4472C4"/>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75" name="CustomShape 2"/>
          <p:cNvSpPr/>
          <p:nvPr/>
        </p:nvSpPr>
        <p:spPr>
          <a:xfrm>
            <a:off x="578880" y="1609920"/>
            <a:ext cx="11033640" cy="920160"/>
          </a:xfrm>
          <a:custGeom>
            <a:avLst/>
            <a:gdLst/>
            <a:ahLst/>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ln w="12600">
            <a:solidFill>
              <a:srgbClr val="325490"/>
            </a:solidFill>
            <a:miter/>
          </a:ln>
          <a:effectLst>
            <a:outerShdw blurRad="355600" dist="88586" dir="2700000">
              <a:srgbClr val="000000">
                <a:alpha val="40000"/>
              </a:srgbClr>
            </a:outerShdw>
          </a:effectLst>
        </p:spPr>
        <p:style>
          <a:lnRef idx="0">
            <a:scrgbClr r="0" g="0" b="0"/>
          </a:lnRef>
          <a:fillRef idx="0">
            <a:scrgbClr r="0" g="0" b="0"/>
          </a:fillRef>
          <a:effectRef idx="0">
            <a:scrgbClr r="0" g="0" b="0"/>
          </a:effectRef>
          <a:fontRef idx="minor"/>
        </p:style>
      </p:sp>
      <p:sp>
        <p:nvSpPr>
          <p:cNvPr id="76" name="CustomShape 3"/>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Single-phase budget allocation</a:t>
            </a:r>
            <a:endParaRPr lang="en-US" sz="3200" b="0" strike="noStrike" spc="-1">
              <a:latin typeface="Arial"/>
            </a:endParaRPr>
          </a:p>
        </p:txBody>
      </p:sp>
      <p:sp>
        <p:nvSpPr>
          <p:cNvPr id="77" name="CustomShape 4"/>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78" name="CustomShape 5"/>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79" name="CustomShape 6"/>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18C5EBF5-641C-4D99-B6DF-041B5688EF89}" type="slidenum">
              <a:rPr lang="en-US" sz="1100" b="0" strike="noStrike" spc="-1">
                <a:solidFill>
                  <a:srgbClr val="FFFFFF"/>
                </a:solidFill>
                <a:latin typeface="Arial"/>
              </a:rPr>
              <a:t>13</a:t>
            </a:fld>
            <a:endParaRPr lang="en-US" sz="1100" b="0" strike="noStrike" spc="-1">
              <a:latin typeface="Arial"/>
            </a:endParaRPr>
          </a:p>
        </p:txBody>
      </p:sp>
      <p:sp>
        <p:nvSpPr>
          <p:cNvPr id="80" name="CustomShape 7"/>
          <p:cNvSpPr/>
          <p:nvPr/>
        </p:nvSpPr>
        <p:spPr>
          <a:xfrm>
            <a:off x="773280" y="1737720"/>
            <a:ext cx="106444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000000"/>
                </a:solidFill>
                <a:latin typeface="Arial"/>
                <a:ea typeface="DejaVu Sans"/>
              </a:rPr>
              <a:t>Here we can see the regret, which is less than linear as expected, and the reward, which converges to the optimum</a:t>
            </a:r>
            <a:endParaRPr lang="en-US" sz="2000" b="0" strike="noStrike" spc="-1" dirty="0">
              <a:latin typeface="Arial"/>
            </a:endParaRPr>
          </a:p>
        </p:txBody>
      </p:sp>
      <p:sp>
        <p:nvSpPr>
          <p:cNvPr id="81" name="CustomShape 8"/>
          <p:cNvSpPr/>
          <p:nvPr/>
        </p:nvSpPr>
        <p:spPr>
          <a:xfrm>
            <a:off x="773280" y="1200600"/>
            <a:ext cx="711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a:solidFill>
                  <a:srgbClr val="FFFFFF"/>
                </a:solidFill>
                <a:latin typeface="Arial"/>
                <a:ea typeface="DejaVu Sans"/>
              </a:rPr>
              <a:t>Results</a:t>
            </a:r>
            <a:endParaRPr lang="en-US" b="0" strike="noStrike" spc="-1" dirty="0">
              <a:latin typeface="Arial"/>
            </a:endParaRPr>
          </a:p>
        </p:txBody>
      </p:sp>
      <p:pic>
        <p:nvPicPr>
          <p:cNvPr id="82" name="Immagine 6"/>
          <p:cNvPicPr/>
          <p:nvPr/>
        </p:nvPicPr>
        <p:blipFill>
          <a:blip r:embed="rId3"/>
          <a:stretch/>
        </p:blipFill>
        <p:spPr>
          <a:xfrm>
            <a:off x="2156760" y="2765880"/>
            <a:ext cx="3763080" cy="2822400"/>
          </a:xfrm>
          <a:prstGeom prst="rect">
            <a:avLst/>
          </a:prstGeom>
          <a:ln>
            <a:noFill/>
          </a:ln>
        </p:spPr>
      </p:pic>
      <p:pic>
        <p:nvPicPr>
          <p:cNvPr id="83" name="Immagine 8"/>
          <p:cNvPicPr/>
          <p:nvPr/>
        </p:nvPicPr>
        <p:blipFill>
          <a:blip r:embed="rId4"/>
          <a:stretch/>
        </p:blipFill>
        <p:spPr>
          <a:xfrm>
            <a:off x="6271560" y="2765880"/>
            <a:ext cx="3763080" cy="2822400"/>
          </a:xfrm>
          <a:prstGeom prst="rect">
            <a:avLst/>
          </a:prstGeom>
          <a:ln>
            <a:noFill/>
          </a:ln>
        </p:spPr>
      </p:pic>
      <p:sp>
        <p:nvSpPr>
          <p:cNvPr id="84" name="CustomShape 9"/>
          <p:cNvSpPr/>
          <p:nvPr/>
        </p:nvSpPr>
        <p:spPr>
          <a:xfrm>
            <a:off x="3225960" y="5702400"/>
            <a:ext cx="60901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i="1" strike="noStrike" spc="-1" dirty="0">
                <a:solidFill>
                  <a:srgbClr val="C9C9C9"/>
                </a:solidFill>
                <a:latin typeface="Arial"/>
                <a:ea typeface="DejaVu Sans"/>
              </a:rPr>
              <a:t>Regret and Reward obtained in advertising with 100 experiments and 300 days as T horizon</a:t>
            </a:r>
            <a:endParaRPr lang="en-US" sz="1600" b="0" i="1" strike="noStrike" spc="-1" dirty="0">
              <a:solidFill>
                <a:srgbClr val="C9C9C9"/>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1000"/>
                                        <p:tgtEl>
                                          <p:spTgt spid="80"/>
                                        </p:tgtEl>
                                      </p:cBhvr>
                                    </p:animEffect>
                                    <p:anim calcmode="lin" valueType="num">
                                      <p:cBhvr>
                                        <p:cTn id="18" dur="1000" fill="hold"/>
                                        <p:tgtEl>
                                          <p:spTgt spid="80"/>
                                        </p:tgtEl>
                                        <p:attrNameLst>
                                          <p:attrName>ppt_x</p:attrName>
                                        </p:attrNameLst>
                                      </p:cBhvr>
                                      <p:tavLst>
                                        <p:tav tm="0">
                                          <p:val>
                                            <p:strVal val="#ppt_x"/>
                                          </p:val>
                                        </p:tav>
                                        <p:tav tm="100000">
                                          <p:val>
                                            <p:strVal val="#ppt_x"/>
                                          </p:val>
                                        </p:tav>
                                      </p:tavLst>
                                    </p:anim>
                                    <p:anim calcmode="lin" valueType="num">
                                      <p:cBhvr>
                                        <p:cTn id="19" dur="1000" fill="hold"/>
                                        <p:tgtEl>
                                          <p:spTgt spid="8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1000"/>
                                        <p:tgtEl>
                                          <p:spTgt spid="81"/>
                                        </p:tgtEl>
                                      </p:cBhvr>
                                    </p:animEffect>
                                    <p:anim calcmode="lin" valueType="num">
                                      <p:cBhvr>
                                        <p:cTn id="23" dur="1000" fill="hold"/>
                                        <p:tgtEl>
                                          <p:spTgt spid="81"/>
                                        </p:tgtEl>
                                        <p:attrNameLst>
                                          <p:attrName>ppt_x</p:attrName>
                                        </p:attrNameLst>
                                      </p:cBhvr>
                                      <p:tavLst>
                                        <p:tav tm="0">
                                          <p:val>
                                            <p:strVal val="#ppt_x"/>
                                          </p:val>
                                        </p:tav>
                                        <p:tav tm="100000">
                                          <p:val>
                                            <p:strVal val="#ppt_x"/>
                                          </p:val>
                                        </p:tav>
                                      </p:tavLst>
                                    </p:anim>
                                    <p:anim calcmode="lin" valueType="num">
                                      <p:cBhvr>
                                        <p:cTn id="2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additive="repl">
                                        <p:cTn id="29" dur="1000"/>
                                        <p:tgtEl>
                                          <p:spTgt spid="82"/>
                                        </p:tgtEl>
                                      </p:cBhvr>
                                    </p:animEffect>
                                    <p:anim calcmode="lin" valueType="num">
                                      <p:cBhvr additive="repl">
                                        <p:cTn id="30" dur="1000" fill="hold"/>
                                        <p:tgtEl>
                                          <p:spTgt spid="82"/>
                                        </p:tgtEl>
                                        <p:attrNameLst>
                                          <p:attrName>ppt_x</p:attrName>
                                        </p:attrNameLst>
                                      </p:cBhvr>
                                      <p:tavLst>
                                        <p:tav tm="0">
                                          <p:val>
                                            <p:strVal val="#ppt_x"/>
                                          </p:val>
                                        </p:tav>
                                        <p:tav tm="100000">
                                          <p:val>
                                            <p:strVal val="#ppt_x"/>
                                          </p:val>
                                        </p:tav>
                                      </p:tavLst>
                                    </p:anim>
                                    <p:anim calcmode="lin" valueType="num">
                                      <p:cBhvr additive="repl">
                                        <p:cTn id="31" dur="1000" fill="hold"/>
                                        <p:tgtEl>
                                          <p:spTgt spid="82"/>
                                        </p:tgtEl>
                                        <p:attrNameLst>
                                          <p:attrName>ppt_y</p:attrName>
                                        </p:attrNameLst>
                                      </p:cBhvr>
                                      <p:tavLst>
                                        <p:tav tm="0">
                                          <p:val>
                                            <p:strVal val="#ppt_y+.1"/>
                                          </p:val>
                                        </p:tav>
                                        <p:tav tm="100000">
                                          <p:val>
                                            <p:strVal val="#ppt_y"/>
                                          </p:val>
                                        </p:tav>
                                      </p:tavLst>
                                    </p:anim>
                                  </p:childTnLst>
                                </p:cTn>
                              </p:par>
                              <p:par>
                                <p:cTn id="32" presetID="42" presetClass="entr" fill="hold"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additive="repl">
                                        <p:cTn id="34" dur="1000"/>
                                        <p:tgtEl>
                                          <p:spTgt spid="83"/>
                                        </p:tgtEl>
                                      </p:cBhvr>
                                    </p:animEffect>
                                    <p:anim calcmode="lin" valueType="num">
                                      <p:cBhvr additive="repl">
                                        <p:cTn id="35" dur="1000" fill="hold"/>
                                        <p:tgtEl>
                                          <p:spTgt spid="83"/>
                                        </p:tgtEl>
                                        <p:attrNameLst>
                                          <p:attrName>ppt_x</p:attrName>
                                        </p:attrNameLst>
                                      </p:cBhvr>
                                      <p:tavLst>
                                        <p:tav tm="0">
                                          <p:val>
                                            <p:strVal val="#ppt_x"/>
                                          </p:val>
                                        </p:tav>
                                        <p:tav tm="100000">
                                          <p:val>
                                            <p:strVal val="#ppt_x"/>
                                          </p:val>
                                        </p:tav>
                                      </p:tavLst>
                                    </p:anim>
                                    <p:anim calcmode="lin" valueType="num">
                                      <p:cBhvr additive="repl">
                                        <p:cTn id="36" dur="1000" fill="hold"/>
                                        <p:tgtEl>
                                          <p:spTgt spid="83"/>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fill="hold"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additive="repl">
                                        <p:cTn id="40" dur="1000"/>
                                        <p:tgtEl>
                                          <p:spTgt spid="84"/>
                                        </p:tgtEl>
                                      </p:cBhvr>
                                    </p:animEffect>
                                    <p:anim calcmode="lin" valueType="num">
                                      <p:cBhvr additive="repl">
                                        <p:cTn id="41" dur="1000" fill="hold"/>
                                        <p:tgtEl>
                                          <p:spTgt spid="84"/>
                                        </p:tgtEl>
                                        <p:attrNameLst>
                                          <p:attrName>ppt_x</p:attrName>
                                        </p:attrNameLst>
                                      </p:cBhvr>
                                      <p:tavLst>
                                        <p:tav tm="0">
                                          <p:val>
                                            <p:strVal val="#ppt_x"/>
                                          </p:val>
                                        </p:tav>
                                        <p:tav tm="100000">
                                          <p:val>
                                            <p:strVal val="#ppt_x"/>
                                          </p:val>
                                        </p:tav>
                                      </p:tavLst>
                                    </p:anim>
                                    <p:anim calcmode="lin" valueType="num">
                                      <p:cBhvr additive="repl">
                                        <p:cTn id="42"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Index</a:t>
            </a:r>
            <a:endParaRPr lang="en-US" sz="3200" b="0" strike="noStrike" spc="-1">
              <a:latin typeface="Arial"/>
            </a:endParaRPr>
          </a:p>
        </p:txBody>
      </p:sp>
      <p:sp>
        <p:nvSpPr>
          <p:cNvPr id="86" name="CustomShape 2"/>
          <p:cNvSpPr/>
          <p:nvPr/>
        </p:nvSpPr>
        <p:spPr>
          <a:xfrm>
            <a:off x="532800" y="1377360"/>
            <a:ext cx="1117800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90000"/>
              </a:lnSpc>
              <a:spcBef>
                <a:spcPts val="1001"/>
              </a:spcBef>
            </a:pPr>
            <a:r>
              <a:rPr lang="en-US" sz="3200" b="0" strike="noStrike" spc="-1">
                <a:solidFill>
                  <a:srgbClr val="2E75B6"/>
                </a:solidFill>
                <a:latin typeface="Arial"/>
              </a:rPr>
              <a:t> </a:t>
            </a:r>
            <a:r>
              <a:rPr lang="en-US" sz="3200" b="0" strike="noStrike" spc="-1">
                <a:solidFill>
                  <a:srgbClr val="C9C9C9"/>
                </a:solidFill>
                <a:latin typeface="Arial"/>
              </a:rPr>
              <a:t>1) Problem description</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2) Our setting</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3) Single-phase budget allocation</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a:t>
            </a:r>
            <a:r>
              <a:rPr lang="en-US" sz="3200" b="0" strike="noStrike" spc="-1">
                <a:solidFill>
                  <a:srgbClr val="2E75B6"/>
                </a:solidFill>
                <a:latin typeface="Arial"/>
              </a:rPr>
              <a:t>4) Multi-phase budget allocation</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5) Learning algorithm for pricing</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6) Context generation algorithm</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7) Budget and pricing optimization (multiple prices)</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8) Budget and pricing optimization (single price)</a:t>
            </a:r>
            <a:endParaRPr lang="en-US" sz="3200" b="0" strike="noStrike" spc="-1">
              <a:latin typeface="Arial"/>
            </a:endParaRPr>
          </a:p>
          <a:p>
            <a:pPr>
              <a:lnSpc>
                <a:spcPct val="90000"/>
              </a:lnSpc>
              <a:spcBef>
                <a:spcPts val="1001"/>
              </a:spcBef>
            </a:pPr>
            <a:endParaRPr lang="en-US" sz="3200" b="0" strike="noStrike" spc="-1">
              <a:latin typeface="Arial"/>
            </a:endParaRPr>
          </a:p>
        </p:txBody>
      </p:sp>
      <p:sp>
        <p:nvSpPr>
          <p:cNvPr id="87" name="CustomShape 3"/>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88" name="CustomShape 4"/>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89" name="CustomShape 5"/>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38DDE56D-BDCA-46EC-AA2C-B1264EF200DD}" type="slidenum">
              <a:rPr lang="en-US" sz="1100" b="0" strike="noStrike" spc="-1">
                <a:solidFill>
                  <a:srgbClr val="FFFFFF"/>
                </a:solidFill>
                <a:latin typeface="Arial"/>
              </a:rPr>
              <a:t>14</a:t>
            </a:fld>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78880" y="1280160"/>
            <a:ext cx="11033640" cy="584640"/>
          </a:xfrm>
          <a:custGeom>
            <a:avLst/>
            <a:gdLst/>
            <a:ahLst/>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solidFill>
            <a:srgbClr val="4472C4"/>
          </a:solidFill>
          <a:ln w="12600">
            <a:solidFill>
              <a:srgbClr val="4472C4"/>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91" name="CustomShape 2"/>
          <p:cNvSpPr/>
          <p:nvPr/>
        </p:nvSpPr>
        <p:spPr>
          <a:xfrm>
            <a:off x="578880" y="1865160"/>
            <a:ext cx="11033640" cy="3128042"/>
          </a:xfrm>
          <a:custGeom>
            <a:avLst/>
            <a:gdLst/>
            <a:ahLst/>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ln w="12600">
            <a:solidFill>
              <a:srgbClr val="325490"/>
            </a:solidFill>
            <a:miter/>
          </a:ln>
          <a:effectLst>
            <a:outerShdw blurRad="304800" dist="88586" dir="2700000">
              <a:srgbClr val="000000">
                <a:alpha val="40000"/>
              </a:srgbClr>
            </a:outerShdw>
          </a:effectLst>
        </p:spPr>
        <p:style>
          <a:lnRef idx="0">
            <a:scrgbClr r="0" g="0" b="0"/>
          </a:lnRef>
          <a:fillRef idx="0">
            <a:scrgbClr r="0" g="0" b="0"/>
          </a:fillRef>
          <a:effectRef idx="0">
            <a:scrgbClr r="0" g="0" b="0"/>
          </a:effectRef>
          <a:fontRef idx="minor"/>
        </p:style>
      </p:sp>
      <p:sp>
        <p:nvSpPr>
          <p:cNvPr id="92" name="CustomShape 3"/>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Multi-phase budget allocation</a:t>
            </a:r>
            <a:endParaRPr lang="en-US" sz="3200" b="0" strike="noStrike" spc="-1">
              <a:latin typeface="Arial"/>
            </a:endParaRPr>
          </a:p>
        </p:txBody>
      </p:sp>
      <p:sp>
        <p:nvSpPr>
          <p:cNvPr id="93" name="CustomShape 4"/>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94" name="CustomShape 5"/>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95" name="CustomShape 6"/>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358F764B-A711-476C-A668-02768A07D2D8}" type="slidenum">
              <a:rPr lang="en-US" sz="1100" b="0" strike="noStrike" spc="-1">
                <a:solidFill>
                  <a:srgbClr val="FFFFFF"/>
                </a:solidFill>
                <a:latin typeface="Arial"/>
              </a:rPr>
              <a:t>15</a:t>
            </a:fld>
            <a:endParaRPr lang="en-US" sz="1100" b="0" strike="noStrike" spc="-1">
              <a:latin typeface="Arial"/>
            </a:endParaRPr>
          </a:p>
        </p:txBody>
      </p:sp>
      <p:sp>
        <p:nvSpPr>
          <p:cNvPr id="96" name="CustomShape 7"/>
          <p:cNvSpPr/>
          <p:nvPr/>
        </p:nvSpPr>
        <p:spPr>
          <a:xfrm>
            <a:off x="773280" y="2043720"/>
            <a:ext cx="10644480" cy="277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We adjust the current algorithm using a sliding-window technique.</a:t>
            </a:r>
            <a:endParaRPr lang="en-US" sz="2000" spc="-1" dirty="0">
              <a:latin typeface="Arial"/>
            </a:endParaRPr>
          </a:p>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Fixed the window size, the Gaussian Processes use only the last n samples inside the sliding window, to fit the function and provide new estimates. </a:t>
            </a:r>
            <a:endParaRPr lang="en-US" sz="2000" spc="-1" dirty="0">
              <a:latin typeface="Arial"/>
            </a:endParaRPr>
          </a:p>
          <a:p>
            <a:pPr marL="216000" indent="-215640">
              <a:lnSpc>
                <a:spcPct val="100000"/>
              </a:lnSpc>
              <a:buClr>
                <a:srgbClr val="000000"/>
              </a:buClr>
              <a:buFont typeface="Symbol"/>
              <a:buChar char=""/>
            </a:pPr>
            <a:r>
              <a:rPr lang="en-US" sz="2000" b="0" strike="noStrike" spc="-1" dirty="0">
                <a:solidFill>
                  <a:srgbClr val="000000"/>
                </a:solidFill>
                <a:latin typeface="Arial"/>
                <a:ea typeface="DejaVu Sans"/>
              </a:rPr>
              <a:t>In this way, being in an non-stationary environment, our learners can “forget” about the first samples that are no more relevant and base the next estimates on new samples that are representative of the changed environment.</a:t>
            </a:r>
          </a:p>
          <a:p>
            <a:pPr marL="216000" indent="-215640">
              <a:lnSpc>
                <a:spcPct val="100000"/>
              </a:lnSpc>
              <a:buClr>
                <a:srgbClr val="000000"/>
              </a:buClr>
              <a:buFont typeface="Symbol"/>
              <a:buChar char=""/>
            </a:pPr>
            <a:r>
              <a:rPr lang="en-US" sz="2000" spc="-1" dirty="0">
                <a:solidFill>
                  <a:srgbClr val="000000"/>
                </a:solidFill>
                <a:latin typeface="Arial"/>
              </a:rPr>
              <a:t>The kernel parameters are estimated using the same approach for each of the 3 phases. The model uses the same fixed parameters for all the phases: we have used the mean value on the phases.</a:t>
            </a:r>
            <a:endParaRPr lang="en-US" sz="2000" b="0" strike="noStrike" spc="-1" dirty="0">
              <a:latin typeface="Arial"/>
            </a:endParaRPr>
          </a:p>
        </p:txBody>
      </p:sp>
      <p:sp>
        <p:nvSpPr>
          <p:cNvPr id="97" name="CustomShape 8"/>
          <p:cNvSpPr/>
          <p:nvPr/>
        </p:nvSpPr>
        <p:spPr>
          <a:xfrm>
            <a:off x="773280" y="1414800"/>
            <a:ext cx="1048356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a:solidFill>
                  <a:srgbClr val="FFFFFF"/>
                </a:solidFill>
                <a:latin typeface="Arial"/>
                <a:ea typeface="DejaVu Sans"/>
              </a:rPr>
              <a:t>Our Approach: sliding-window combinatorial bandit algorithm</a:t>
            </a:r>
            <a:endParaRPr lang="en-US"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additive="repl">
                                        <p:cTn id="7" dur="1000"/>
                                        <p:tgtEl>
                                          <p:spTgt spid="90"/>
                                        </p:tgtEl>
                                      </p:cBhvr>
                                    </p:animEffect>
                                    <p:anim calcmode="lin" valueType="num">
                                      <p:cBhvr additive="repl">
                                        <p:cTn id="8" dur="1000" fill="hold"/>
                                        <p:tgtEl>
                                          <p:spTgt spid="90"/>
                                        </p:tgtEl>
                                        <p:attrNameLst>
                                          <p:attrName>ppt_x</p:attrName>
                                        </p:attrNameLst>
                                      </p:cBhvr>
                                      <p:tavLst>
                                        <p:tav tm="0">
                                          <p:val>
                                            <p:strVal val="#ppt_x"/>
                                          </p:val>
                                        </p:tav>
                                        <p:tav tm="100000">
                                          <p:val>
                                            <p:strVal val="#ppt_x"/>
                                          </p:val>
                                        </p:tav>
                                      </p:tavLst>
                                    </p:anim>
                                    <p:anim calcmode="lin" valueType="num">
                                      <p:cBhvr additive="repl">
                                        <p:cTn id="9" dur="1000" fill="hold"/>
                                        <p:tgtEl>
                                          <p:spTgt spid="90"/>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additive="repl">
                                        <p:cTn id="12" dur="1000"/>
                                        <p:tgtEl>
                                          <p:spTgt spid="91"/>
                                        </p:tgtEl>
                                      </p:cBhvr>
                                    </p:animEffect>
                                    <p:anim calcmode="lin" valueType="num">
                                      <p:cBhvr additive="repl">
                                        <p:cTn id="13" dur="1000" fill="hold"/>
                                        <p:tgtEl>
                                          <p:spTgt spid="91"/>
                                        </p:tgtEl>
                                        <p:attrNameLst>
                                          <p:attrName>ppt_x</p:attrName>
                                        </p:attrNameLst>
                                      </p:cBhvr>
                                      <p:tavLst>
                                        <p:tav tm="0">
                                          <p:val>
                                            <p:strVal val="#ppt_x"/>
                                          </p:val>
                                        </p:tav>
                                        <p:tav tm="100000">
                                          <p:val>
                                            <p:strVal val="#ppt_x"/>
                                          </p:val>
                                        </p:tav>
                                      </p:tavLst>
                                    </p:anim>
                                    <p:anim calcmode="lin" valueType="num">
                                      <p:cBhvr additive="repl">
                                        <p:cTn id="14" dur="1000" fill="hold"/>
                                        <p:tgtEl>
                                          <p:spTgt spid="91"/>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fade">
                                      <p:cBhvr additive="repl">
                                        <p:cTn id="17" dur="1000"/>
                                        <p:tgtEl>
                                          <p:spTgt spid="96"/>
                                        </p:tgtEl>
                                      </p:cBhvr>
                                    </p:animEffect>
                                    <p:anim calcmode="lin" valueType="num">
                                      <p:cBhvr additive="repl">
                                        <p:cTn id="18" dur="1000" fill="hold"/>
                                        <p:tgtEl>
                                          <p:spTgt spid="96"/>
                                        </p:tgtEl>
                                        <p:attrNameLst>
                                          <p:attrName>ppt_x</p:attrName>
                                        </p:attrNameLst>
                                      </p:cBhvr>
                                      <p:tavLst>
                                        <p:tav tm="0">
                                          <p:val>
                                            <p:strVal val="#ppt_x"/>
                                          </p:val>
                                        </p:tav>
                                        <p:tav tm="100000">
                                          <p:val>
                                            <p:strVal val="#ppt_x"/>
                                          </p:val>
                                        </p:tav>
                                      </p:tavLst>
                                    </p:anim>
                                    <p:anim calcmode="lin" valueType="num">
                                      <p:cBhvr additive="repl">
                                        <p:cTn id="19" dur="1000" fill="hold"/>
                                        <p:tgtEl>
                                          <p:spTgt spid="96"/>
                                        </p:tgtEl>
                                        <p:attrNameLst>
                                          <p:attrName>ppt_y</p:attrName>
                                        </p:attrNameLst>
                                      </p:cBhvr>
                                      <p:tavLst>
                                        <p:tav tm="0">
                                          <p:val>
                                            <p:strVal val="#ppt_y+.1"/>
                                          </p:val>
                                        </p:tav>
                                        <p:tav tm="100000">
                                          <p:val>
                                            <p:strVal val="#ppt_y"/>
                                          </p:val>
                                        </p:tav>
                                      </p:tavLst>
                                    </p:anim>
                                  </p:childTnLst>
                                </p:cTn>
                              </p:par>
                              <p:par>
                                <p:cTn id="20" presetID="42" presetClass="entr" fill="hold" nodeType="with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fade">
                                      <p:cBhvr additive="repl">
                                        <p:cTn id="22" dur="1000"/>
                                        <p:tgtEl>
                                          <p:spTgt spid="97"/>
                                        </p:tgtEl>
                                      </p:cBhvr>
                                    </p:animEffect>
                                    <p:anim calcmode="lin" valueType="num">
                                      <p:cBhvr additive="repl">
                                        <p:cTn id="23" dur="1000" fill="hold"/>
                                        <p:tgtEl>
                                          <p:spTgt spid="97"/>
                                        </p:tgtEl>
                                        <p:attrNameLst>
                                          <p:attrName>ppt_x</p:attrName>
                                        </p:attrNameLst>
                                      </p:cBhvr>
                                      <p:tavLst>
                                        <p:tav tm="0">
                                          <p:val>
                                            <p:strVal val="#ppt_x"/>
                                          </p:val>
                                        </p:tav>
                                        <p:tav tm="100000">
                                          <p:val>
                                            <p:strVal val="#ppt_x"/>
                                          </p:val>
                                        </p:tav>
                                      </p:tavLst>
                                    </p:anim>
                                    <p:anim calcmode="lin" valueType="num">
                                      <p:cBhvr additive="repl">
                                        <p:cTn id="24"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81760" y="1280160"/>
            <a:ext cx="11033640" cy="534960"/>
          </a:xfrm>
          <a:custGeom>
            <a:avLst/>
            <a:gdLst/>
            <a:ahLst/>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solidFill>
            <a:srgbClr val="4472C4"/>
          </a:solidFill>
          <a:ln w="12600">
            <a:solidFill>
              <a:srgbClr val="4472C4"/>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99" name="CustomShape 2"/>
          <p:cNvSpPr/>
          <p:nvPr/>
        </p:nvSpPr>
        <p:spPr>
          <a:xfrm>
            <a:off x="576600" y="1815120"/>
            <a:ext cx="11033640" cy="2999520"/>
          </a:xfrm>
          <a:custGeom>
            <a:avLst/>
            <a:gdLst/>
            <a:ahLst/>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ln w="12600">
            <a:solidFill>
              <a:srgbClr val="325490"/>
            </a:solidFill>
            <a:miter/>
          </a:ln>
          <a:effectLst>
            <a:outerShdw blurRad="330200" dist="88586" dir="2700000">
              <a:srgbClr val="000000">
                <a:alpha val="40000"/>
              </a:srgbClr>
            </a:outerShdw>
          </a:effectLst>
        </p:spPr>
        <p:style>
          <a:lnRef idx="0">
            <a:scrgbClr r="0" g="0" b="0"/>
          </a:lnRef>
          <a:fillRef idx="0">
            <a:scrgbClr r="0" g="0" b="0"/>
          </a:fillRef>
          <a:effectRef idx="0">
            <a:scrgbClr r="0" g="0" b="0"/>
          </a:effectRef>
          <a:fontRef idx="minor"/>
        </p:style>
        <p:txBody>
          <a:bodyPr/>
          <a:lstStyle/>
          <a:p>
            <a:endParaRPr lang="it-IT" dirty="0"/>
          </a:p>
        </p:txBody>
      </p:sp>
      <p:sp>
        <p:nvSpPr>
          <p:cNvPr id="100" name="CustomShape 3"/>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Multi-phase budget allocation</a:t>
            </a:r>
            <a:endParaRPr lang="en-US" sz="3200" b="0" strike="noStrike" spc="-1">
              <a:latin typeface="Arial"/>
            </a:endParaRPr>
          </a:p>
        </p:txBody>
      </p:sp>
      <p:sp>
        <p:nvSpPr>
          <p:cNvPr id="101" name="CustomShape 4"/>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102" name="CustomShape 5"/>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103" name="CustomShape 6"/>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3BAAADCF-D3E7-4A06-8346-B498139F4C82}" type="slidenum">
              <a:rPr lang="en-US" sz="1100" b="0" strike="noStrike" spc="-1">
                <a:solidFill>
                  <a:srgbClr val="FFFFFF"/>
                </a:solidFill>
                <a:latin typeface="Arial"/>
              </a:rPr>
              <a:t>16</a:t>
            </a:fld>
            <a:endParaRPr lang="en-US" sz="1100" b="0" strike="noStrike" spc="-1">
              <a:latin typeface="Arial"/>
            </a:endParaRPr>
          </a:p>
        </p:txBody>
      </p:sp>
      <p:sp>
        <p:nvSpPr>
          <p:cNvPr id="104" name="CustomShape 7"/>
          <p:cNvSpPr/>
          <p:nvPr/>
        </p:nvSpPr>
        <p:spPr>
          <a:xfrm>
            <a:off x="773280" y="2043360"/>
            <a:ext cx="10644480" cy="277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000" b="0" strike="noStrike" spc="-1" dirty="0">
                <a:solidFill>
                  <a:srgbClr val="000000"/>
                </a:solidFill>
                <a:latin typeface="Arial" panose="020B0604020202020204" pitchFamily="34" charset="0"/>
                <a:ea typeface="DejaVu Sans"/>
                <a:cs typeface="Arial" panose="020B0604020202020204" pitchFamily="34" charset="0"/>
              </a:rPr>
              <a:t>The size of the sliding window, with respect to the length of the abrupt phase,  appears to be crucial in the effectiveness of the algorithm.</a:t>
            </a:r>
            <a:endParaRPr lang="en-US" sz="2000" b="0" strike="noStrike" spc="-1" dirty="0">
              <a:latin typeface="Arial" panose="020B0604020202020204" pitchFamily="34" charset="0"/>
              <a:cs typeface="Arial" panose="020B0604020202020204" pitchFamily="34" charset="0"/>
            </a:endParaRPr>
          </a:p>
          <a:p>
            <a:pPr>
              <a:lnSpc>
                <a:spcPct val="100000"/>
              </a:lnSpc>
            </a:pPr>
            <a:endParaRPr lang="en-US" sz="2000" b="0" strike="noStrike" spc="-1" dirty="0">
              <a:latin typeface="Arial" panose="020B0604020202020204" pitchFamily="34" charset="0"/>
              <a:cs typeface="Arial" panose="020B0604020202020204" pitchFamily="34" charset="0"/>
            </a:endParaRPr>
          </a:p>
          <a:p>
            <a:pPr marL="216000" indent="-215640">
              <a:lnSpc>
                <a:spcPct val="100000"/>
              </a:lnSpc>
              <a:buClr>
                <a:srgbClr val="000000"/>
              </a:buClr>
              <a:buSzPct val="45000"/>
              <a:buFont typeface="Wingdings" charset="2"/>
              <a:buChar char=""/>
            </a:pPr>
            <a:r>
              <a:rPr lang="en-US" sz="2000" b="0" strike="noStrike" spc="-1" dirty="0">
                <a:solidFill>
                  <a:srgbClr val="000000"/>
                </a:solidFill>
                <a:latin typeface="Arial" panose="020B0604020202020204" pitchFamily="34" charset="0"/>
                <a:ea typeface="DejaVu Sans"/>
                <a:cs typeface="Arial" panose="020B0604020202020204" pitchFamily="34" charset="0"/>
              </a:rPr>
              <a:t>It must be enough big in order to be able to guarantee a good number of samples, which means a good estimate of the real function, but at the same time it can not be too long, since it has to capture the changes of the environments.</a:t>
            </a:r>
            <a:endParaRPr lang="en-US" sz="2000" b="0" strike="noStrike" spc="-1" dirty="0">
              <a:latin typeface="Arial" panose="020B0604020202020204" pitchFamily="34" charset="0"/>
              <a:cs typeface="Arial" panose="020B0604020202020204" pitchFamily="34" charset="0"/>
            </a:endParaRPr>
          </a:p>
          <a:p>
            <a:pPr>
              <a:lnSpc>
                <a:spcPct val="100000"/>
              </a:lnSpc>
            </a:pPr>
            <a:endParaRPr lang="en-US" sz="2000" b="0" strike="noStrike" spc="-1" dirty="0">
              <a:latin typeface="Arial" panose="020B0604020202020204" pitchFamily="34" charset="0"/>
              <a:cs typeface="Arial" panose="020B0604020202020204" pitchFamily="34" charset="0"/>
            </a:endParaRPr>
          </a:p>
          <a:p>
            <a:pPr marL="216000" indent="-215640">
              <a:lnSpc>
                <a:spcPct val="100000"/>
              </a:lnSpc>
              <a:buClr>
                <a:srgbClr val="000000"/>
              </a:buClr>
              <a:buSzPct val="45000"/>
              <a:buFont typeface="Wingdings" charset="2"/>
              <a:buChar char=""/>
            </a:pPr>
            <a:r>
              <a:rPr lang="en-US" sz="2000" b="0" strike="noStrike" spc="-1" dirty="0">
                <a:solidFill>
                  <a:srgbClr val="000000"/>
                </a:solidFill>
                <a:latin typeface="Arial" panose="020B0604020202020204" pitchFamily="34" charset="0"/>
                <a:ea typeface="DejaVu Sans"/>
                <a:cs typeface="Arial" panose="020B0604020202020204" pitchFamily="34" charset="0"/>
              </a:rPr>
              <a:t>We set it in the order of </a:t>
            </a:r>
            <a:r>
              <a:rPr lang="el-GR" sz="2000" b="0" strike="noStrike" spc="-1" dirty="0">
                <a:solidFill>
                  <a:srgbClr val="000000"/>
                </a:solidFill>
                <a:latin typeface="Arial" panose="020B0604020202020204" pitchFamily="34" charset="0"/>
                <a:ea typeface="DejaVu Sans"/>
                <a:cs typeface="Arial" panose="020B0604020202020204" pitchFamily="34" charset="0"/>
              </a:rPr>
              <a:t>Θ</a:t>
            </a:r>
            <a:r>
              <a:rPr lang="en-US" sz="2000" b="0" strike="noStrike" spc="-1" dirty="0">
                <a:solidFill>
                  <a:srgbClr val="000000"/>
                </a:solidFill>
                <a:latin typeface="Arial" panose="020B0604020202020204" pitchFamily="34" charset="0"/>
                <a:ea typeface="DejaVu Sans"/>
                <a:cs typeface="Arial" panose="020B0604020202020204" pitchFamily="34" charset="0"/>
              </a:rPr>
              <a:t>(</a:t>
            </a:r>
            <a:r>
              <a:rPr lang="en-US" sz="2000" b="0" strike="noStrike" spc="-1" dirty="0">
                <a:solidFill>
                  <a:srgbClr val="000000"/>
                </a:solidFill>
                <a:latin typeface="Arial" panose="020B0604020202020204" pitchFamily="34" charset="0"/>
                <a:ea typeface="Ubuntu"/>
                <a:cs typeface="Arial" panose="020B0604020202020204" pitchFamily="34" charset="0"/>
              </a:rPr>
              <a:t>√</a:t>
            </a:r>
            <a:r>
              <a:rPr lang="en-US" sz="2000" b="0" strike="noStrike" spc="-1" dirty="0">
                <a:solidFill>
                  <a:srgbClr val="000000"/>
                </a:solidFill>
                <a:latin typeface="Arial" panose="020B0604020202020204" pitchFamily="34" charset="0"/>
                <a:ea typeface="DejaVu Sans"/>
                <a:cs typeface="Arial" panose="020B0604020202020204" pitchFamily="34" charset="0"/>
              </a:rPr>
              <a:t>T), more precisely constant * </a:t>
            </a:r>
            <a:r>
              <a:rPr lang="en-US" sz="2000" spc="-1" dirty="0">
                <a:solidFill>
                  <a:srgbClr val="000000"/>
                </a:solidFill>
                <a:latin typeface="Arial" panose="020B0604020202020204" pitchFamily="34" charset="0"/>
                <a:ea typeface="Ubuntu"/>
                <a:cs typeface="Arial" panose="020B0604020202020204" pitchFamily="34" charset="0"/>
              </a:rPr>
              <a:t>√</a:t>
            </a:r>
            <a:r>
              <a:rPr lang="en-US" sz="2000" spc="-1" dirty="0">
                <a:solidFill>
                  <a:srgbClr val="000000"/>
                </a:solidFill>
                <a:latin typeface="Arial" panose="020B0604020202020204" pitchFamily="34" charset="0"/>
                <a:ea typeface="DejaVu Sans"/>
                <a:cs typeface="Arial" panose="020B0604020202020204" pitchFamily="34" charset="0"/>
              </a:rPr>
              <a:t>T,  trying </a:t>
            </a:r>
            <a:r>
              <a:rPr lang="en-US" sz="2000" b="0" strike="noStrike" spc="-1" dirty="0">
                <a:solidFill>
                  <a:srgbClr val="000000"/>
                </a:solidFill>
                <a:latin typeface="Arial" panose="020B0604020202020204" pitchFamily="34" charset="0"/>
                <a:ea typeface="DejaVu Sans"/>
                <a:cs typeface="Arial" panose="020B0604020202020204" pitchFamily="34" charset="0"/>
              </a:rPr>
              <a:t>different constants. </a:t>
            </a:r>
            <a:endParaRPr lang="en-US" sz="2000" b="0" strike="noStrike" spc="-1" dirty="0">
              <a:latin typeface="Arial" panose="020B0604020202020204" pitchFamily="34" charset="0"/>
              <a:cs typeface="Arial" panose="020B0604020202020204" pitchFamily="34" charset="0"/>
            </a:endParaRPr>
          </a:p>
        </p:txBody>
      </p:sp>
      <p:sp>
        <p:nvSpPr>
          <p:cNvPr id="105" name="CustomShape 8"/>
          <p:cNvSpPr/>
          <p:nvPr/>
        </p:nvSpPr>
        <p:spPr>
          <a:xfrm>
            <a:off x="773280" y="1334093"/>
            <a:ext cx="7116480" cy="4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a:solidFill>
                  <a:srgbClr val="FFFFFF"/>
                </a:solidFill>
                <a:latin typeface="Arial"/>
                <a:ea typeface="DejaVu Sans"/>
              </a:rPr>
              <a:t>Different Result</a:t>
            </a:r>
            <a:endParaRPr lang="en-US"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additive="repl">
                                        <p:cTn id="7" dur="1000"/>
                                        <p:tgtEl>
                                          <p:spTgt spid="98"/>
                                        </p:tgtEl>
                                      </p:cBhvr>
                                    </p:animEffect>
                                    <p:anim calcmode="lin" valueType="num">
                                      <p:cBhvr additive="repl">
                                        <p:cTn id="8" dur="1000" fill="hold"/>
                                        <p:tgtEl>
                                          <p:spTgt spid="98"/>
                                        </p:tgtEl>
                                        <p:attrNameLst>
                                          <p:attrName>ppt_x</p:attrName>
                                        </p:attrNameLst>
                                      </p:cBhvr>
                                      <p:tavLst>
                                        <p:tav tm="0">
                                          <p:val>
                                            <p:strVal val="#ppt_x"/>
                                          </p:val>
                                        </p:tav>
                                        <p:tav tm="100000">
                                          <p:val>
                                            <p:strVal val="#ppt_x"/>
                                          </p:val>
                                        </p:tav>
                                      </p:tavLst>
                                    </p:anim>
                                    <p:anim calcmode="lin" valueType="num">
                                      <p:cBhvr additive="repl">
                                        <p:cTn id="9" dur="1000" fill="hold"/>
                                        <p:tgtEl>
                                          <p:spTgt spid="98"/>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additive="repl">
                                        <p:cTn id="12" dur="1000"/>
                                        <p:tgtEl>
                                          <p:spTgt spid="99"/>
                                        </p:tgtEl>
                                      </p:cBhvr>
                                    </p:animEffect>
                                    <p:anim calcmode="lin" valueType="num">
                                      <p:cBhvr additive="repl">
                                        <p:cTn id="13" dur="1000" fill="hold"/>
                                        <p:tgtEl>
                                          <p:spTgt spid="99"/>
                                        </p:tgtEl>
                                        <p:attrNameLst>
                                          <p:attrName>ppt_x</p:attrName>
                                        </p:attrNameLst>
                                      </p:cBhvr>
                                      <p:tavLst>
                                        <p:tav tm="0">
                                          <p:val>
                                            <p:strVal val="#ppt_x"/>
                                          </p:val>
                                        </p:tav>
                                        <p:tav tm="100000">
                                          <p:val>
                                            <p:strVal val="#ppt_x"/>
                                          </p:val>
                                        </p:tav>
                                      </p:tavLst>
                                    </p:anim>
                                    <p:anim calcmode="lin" valueType="num">
                                      <p:cBhvr additive="repl">
                                        <p:cTn id="14" dur="1000" fill="hold"/>
                                        <p:tgtEl>
                                          <p:spTgt spid="99"/>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additive="repl">
                                        <p:cTn id="17" dur="1000"/>
                                        <p:tgtEl>
                                          <p:spTgt spid="104"/>
                                        </p:tgtEl>
                                      </p:cBhvr>
                                    </p:animEffect>
                                    <p:anim calcmode="lin" valueType="num">
                                      <p:cBhvr additive="repl">
                                        <p:cTn id="18" dur="1000" fill="hold"/>
                                        <p:tgtEl>
                                          <p:spTgt spid="104"/>
                                        </p:tgtEl>
                                        <p:attrNameLst>
                                          <p:attrName>ppt_x</p:attrName>
                                        </p:attrNameLst>
                                      </p:cBhvr>
                                      <p:tavLst>
                                        <p:tav tm="0">
                                          <p:val>
                                            <p:strVal val="#ppt_x"/>
                                          </p:val>
                                        </p:tav>
                                        <p:tav tm="100000">
                                          <p:val>
                                            <p:strVal val="#ppt_x"/>
                                          </p:val>
                                        </p:tav>
                                      </p:tavLst>
                                    </p:anim>
                                    <p:anim calcmode="lin" valueType="num">
                                      <p:cBhvr additive="repl">
                                        <p:cTn id="19" dur="1000" fill="hold"/>
                                        <p:tgtEl>
                                          <p:spTgt spid="104"/>
                                        </p:tgtEl>
                                        <p:attrNameLst>
                                          <p:attrName>ppt_y</p:attrName>
                                        </p:attrNameLst>
                                      </p:cBhvr>
                                      <p:tavLst>
                                        <p:tav tm="0">
                                          <p:val>
                                            <p:strVal val="#ppt_y+.1"/>
                                          </p:val>
                                        </p:tav>
                                        <p:tav tm="100000">
                                          <p:val>
                                            <p:strVal val="#ppt_y"/>
                                          </p:val>
                                        </p:tav>
                                      </p:tavLst>
                                    </p:anim>
                                  </p:childTnLst>
                                </p:cTn>
                              </p:par>
                              <p:par>
                                <p:cTn id="20" presetID="42" presetClass="entr" fill="hold"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additive="repl">
                                        <p:cTn id="22" dur="1000"/>
                                        <p:tgtEl>
                                          <p:spTgt spid="105"/>
                                        </p:tgtEl>
                                      </p:cBhvr>
                                    </p:animEffect>
                                    <p:anim calcmode="lin" valueType="num">
                                      <p:cBhvr additive="repl">
                                        <p:cTn id="23" dur="1000" fill="hold"/>
                                        <p:tgtEl>
                                          <p:spTgt spid="105"/>
                                        </p:tgtEl>
                                        <p:attrNameLst>
                                          <p:attrName>ppt_x</p:attrName>
                                        </p:attrNameLst>
                                      </p:cBhvr>
                                      <p:tavLst>
                                        <p:tav tm="0">
                                          <p:val>
                                            <p:strVal val="#ppt_x"/>
                                          </p:val>
                                        </p:tav>
                                        <p:tav tm="100000">
                                          <p:val>
                                            <p:strVal val="#ppt_x"/>
                                          </p:val>
                                        </p:tav>
                                      </p:tavLst>
                                    </p:anim>
                                    <p:anim calcmode="lin" valueType="num">
                                      <p:cBhvr additive="repl">
                                        <p:cTn id="2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Multi-phase budget allocation</a:t>
            </a:r>
            <a:endParaRPr lang="en-US" sz="3200" b="0" strike="noStrike" spc="-1">
              <a:latin typeface="Arial"/>
            </a:endParaRPr>
          </a:p>
        </p:txBody>
      </p:sp>
      <p:sp>
        <p:nvSpPr>
          <p:cNvPr id="107" name="CustomShape 2"/>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108" name="CustomShape 3"/>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109" name="CustomShape 4"/>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A1AADC43-BF08-4CFA-B76A-FE77EBC2A506}" type="slidenum">
              <a:rPr lang="en-US" sz="1100" b="0" strike="noStrike" spc="-1">
                <a:solidFill>
                  <a:srgbClr val="FFFFFF"/>
                </a:solidFill>
                <a:latin typeface="Arial"/>
              </a:rPr>
              <a:t>17</a:t>
            </a:fld>
            <a:endParaRPr lang="en-US" sz="1100" b="0" strike="noStrike" spc="-1">
              <a:latin typeface="Arial"/>
            </a:endParaRPr>
          </a:p>
        </p:txBody>
      </p:sp>
      <p:pic>
        <p:nvPicPr>
          <p:cNvPr id="110" name="Immagine 6"/>
          <p:cNvPicPr/>
          <p:nvPr/>
        </p:nvPicPr>
        <p:blipFill>
          <a:blip r:embed="rId3"/>
          <a:stretch/>
        </p:blipFill>
        <p:spPr>
          <a:xfrm>
            <a:off x="8051219" y="2517840"/>
            <a:ext cx="3763441" cy="2582129"/>
          </a:xfrm>
          <a:prstGeom prst="rect">
            <a:avLst/>
          </a:prstGeom>
          <a:ln>
            <a:noFill/>
          </a:ln>
        </p:spPr>
      </p:pic>
      <p:pic>
        <p:nvPicPr>
          <p:cNvPr id="111" name="Immagine 7"/>
          <p:cNvPicPr/>
          <p:nvPr/>
        </p:nvPicPr>
        <p:blipFill>
          <a:blip r:embed="rId4"/>
          <a:stretch/>
        </p:blipFill>
        <p:spPr>
          <a:xfrm>
            <a:off x="275039" y="2517840"/>
            <a:ext cx="3763441" cy="2582129"/>
          </a:xfrm>
          <a:prstGeom prst="rect">
            <a:avLst/>
          </a:prstGeom>
          <a:ln>
            <a:noFill/>
          </a:ln>
        </p:spPr>
      </p:pic>
      <p:pic>
        <p:nvPicPr>
          <p:cNvPr id="112" name="Immagine 8"/>
          <p:cNvPicPr/>
          <p:nvPr/>
        </p:nvPicPr>
        <p:blipFill>
          <a:blip r:embed="rId5"/>
          <a:stretch/>
        </p:blipFill>
        <p:spPr>
          <a:xfrm>
            <a:off x="4213799" y="2517840"/>
            <a:ext cx="3763441" cy="2582129"/>
          </a:xfrm>
          <a:prstGeom prst="rect">
            <a:avLst/>
          </a:prstGeom>
          <a:ln>
            <a:noFill/>
          </a:ln>
        </p:spPr>
      </p:pic>
      <p:sp>
        <p:nvSpPr>
          <p:cNvPr id="113" name="CustomShape 5"/>
          <p:cNvSpPr/>
          <p:nvPr/>
        </p:nvSpPr>
        <p:spPr>
          <a:xfrm>
            <a:off x="578880" y="1044000"/>
            <a:ext cx="11033640" cy="477000"/>
          </a:xfrm>
          <a:custGeom>
            <a:avLst/>
            <a:gdLst/>
            <a:ahLst/>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solidFill>
            <a:srgbClr val="4472C4"/>
          </a:solidFill>
          <a:ln w="12600">
            <a:solidFill>
              <a:srgbClr val="4472C4"/>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114" name="CustomShape 6"/>
          <p:cNvSpPr/>
          <p:nvPr/>
        </p:nvSpPr>
        <p:spPr>
          <a:xfrm>
            <a:off x="578880" y="1498680"/>
            <a:ext cx="11033640" cy="757080"/>
          </a:xfrm>
          <a:custGeom>
            <a:avLst/>
            <a:gdLst/>
            <a:ahLst/>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ln w="12600">
            <a:solidFill>
              <a:srgbClr val="325490"/>
            </a:solidFill>
            <a:miter/>
          </a:ln>
          <a:effectLst>
            <a:outerShdw blurRad="317500" dist="88586" dir="27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800" b="0" strike="noStrike" spc="-1" dirty="0">
                <a:solidFill>
                  <a:srgbClr val="000000"/>
                </a:solidFill>
                <a:latin typeface="Arial"/>
                <a:ea typeface="DejaVu Sans"/>
              </a:rPr>
              <a:t>   This is the regret corresponding to the different window-size. Each plot is the result of 150 experiments.</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The three phases start at time step 0, 200 and 400 with a corresponding length of 200 days.</a:t>
            </a:r>
            <a:endParaRPr lang="en-US" sz="1800" b="0" strike="noStrike" spc="-1" dirty="0">
              <a:latin typeface="Arial"/>
            </a:endParaRPr>
          </a:p>
        </p:txBody>
      </p:sp>
      <p:sp>
        <p:nvSpPr>
          <p:cNvPr id="115" name="CustomShape 7"/>
          <p:cNvSpPr/>
          <p:nvPr/>
        </p:nvSpPr>
        <p:spPr>
          <a:xfrm>
            <a:off x="773280" y="1672920"/>
            <a:ext cx="10644480" cy="364320"/>
          </a:xfrm>
          <a:prstGeom prst="rect">
            <a:avLst/>
          </a:prstGeom>
          <a:noFill/>
          <a:ln>
            <a:noFill/>
          </a:ln>
        </p:spPr>
        <p:style>
          <a:lnRef idx="0">
            <a:scrgbClr r="0" g="0" b="0"/>
          </a:lnRef>
          <a:fillRef idx="0">
            <a:scrgbClr r="0" g="0" b="0"/>
          </a:fillRef>
          <a:effectRef idx="0">
            <a:scrgbClr r="0" g="0" b="0"/>
          </a:effectRef>
          <a:fontRef idx="minor"/>
        </p:style>
      </p:sp>
      <p:sp>
        <p:nvSpPr>
          <p:cNvPr id="116" name="CustomShape 8"/>
          <p:cNvSpPr/>
          <p:nvPr/>
        </p:nvSpPr>
        <p:spPr>
          <a:xfrm>
            <a:off x="773280" y="1097000"/>
            <a:ext cx="7116480" cy="4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a:solidFill>
                  <a:srgbClr val="FFFFFF"/>
                </a:solidFill>
                <a:latin typeface="Arial"/>
                <a:ea typeface="DejaVu Sans"/>
              </a:rPr>
              <a:t>Different size of the sliding-window</a:t>
            </a:r>
            <a:endParaRPr lang="en-US" b="0" strike="noStrike" spc="-1" dirty="0">
              <a:latin typeface="Arial"/>
            </a:endParaRPr>
          </a:p>
        </p:txBody>
      </p:sp>
      <p:sp>
        <p:nvSpPr>
          <p:cNvPr id="117" name="CustomShape 9"/>
          <p:cNvSpPr/>
          <p:nvPr/>
        </p:nvSpPr>
        <p:spPr>
          <a:xfrm>
            <a:off x="1835880" y="5321160"/>
            <a:ext cx="910440" cy="40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i="1" strike="noStrike" spc="-1" dirty="0">
                <a:solidFill>
                  <a:srgbClr val="C9C9C9"/>
                </a:solidFill>
                <a:latin typeface="Arial"/>
                <a:ea typeface="AR PL SungtiL GB"/>
              </a:rPr>
              <a:t>4 * </a:t>
            </a:r>
            <a:r>
              <a:rPr lang="en-US" sz="1600" b="0" i="1" strike="noStrike" spc="-1" dirty="0">
                <a:solidFill>
                  <a:srgbClr val="C9C9C9"/>
                </a:solidFill>
                <a:latin typeface="Arial"/>
                <a:ea typeface="Ubuntu"/>
              </a:rPr>
              <a:t>√T </a:t>
            </a:r>
            <a:endParaRPr lang="en-US" sz="1600" b="0" i="1" strike="noStrike" spc="-1" dirty="0">
              <a:solidFill>
                <a:srgbClr val="C9C9C9"/>
              </a:solidFill>
              <a:latin typeface="Arial"/>
            </a:endParaRPr>
          </a:p>
        </p:txBody>
      </p:sp>
      <p:sp>
        <p:nvSpPr>
          <p:cNvPr id="16" name="CustomShape 9">
            <a:extLst>
              <a:ext uri="{FF2B5EF4-FFF2-40B4-BE49-F238E27FC236}">
                <a16:creationId xmlns:a16="http://schemas.microsoft.com/office/drawing/2014/main" id="{8A7AC78B-22F6-478B-972D-ACCD1D87D9BE}"/>
              </a:ext>
            </a:extLst>
          </p:cNvPr>
          <p:cNvSpPr/>
          <p:nvPr/>
        </p:nvSpPr>
        <p:spPr>
          <a:xfrm>
            <a:off x="5773471" y="5321160"/>
            <a:ext cx="910440" cy="40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i="1" spc="-1" dirty="0">
                <a:solidFill>
                  <a:srgbClr val="C9C9C9"/>
                </a:solidFill>
                <a:latin typeface="Arial"/>
                <a:ea typeface="AR PL SungtiL GB"/>
              </a:rPr>
              <a:t>5</a:t>
            </a:r>
            <a:r>
              <a:rPr lang="en-US" sz="1600" b="0" i="1" strike="noStrike" spc="-1" dirty="0">
                <a:solidFill>
                  <a:srgbClr val="C9C9C9"/>
                </a:solidFill>
                <a:latin typeface="Arial"/>
                <a:ea typeface="AR PL SungtiL GB"/>
              </a:rPr>
              <a:t> * </a:t>
            </a:r>
            <a:r>
              <a:rPr lang="en-US" sz="1600" b="0" i="1" strike="noStrike" spc="-1" dirty="0">
                <a:solidFill>
                  <a:srgbClr val="C9C9C9"/>
                </a:solidFill>
                <a:latin typeface="Arial"/>
                <a:ea typeface="Ubuntu"/>
              </a:rPr>
              <a:t>√T </a:t>
            </a:r>
            <a:endParaRPr lang="en-US" sz="1600" b="0" i="1" strike="noStrike" spc="-1" dirty="0">
              <a:solidFill>
                <a:srgbClr val="C9C9C9"/>
              </a:solidFill>
              <a:latin typeface="Arial"/>
            </a:endParaRPr>
          </a:p>
        </p:txBody>
      </p:sp>
      <p:sp>
        <p:nvSpPr>
          <p:cNvPr id="17" name="CustomShape 9">
            <a:extLst>
              <a:ext uri="{FF2B5EF4-FFF2-40B4-BE49-F238E27FC236}">
                <a16:creationId xmlns:a16="http://schemas.microsoft.com/office/drawing/2014/main" id="{1395865B-A988-41C9-8770-03BA9B89AF39}"/>
              </a:ext>
            </a:extLst>
          </p:cNvPr>
          <p:cNvSpPr/>
          <p:nvPr/>
        </p:nvSpPr>
        <p:spPr>
          <a:xfrm>
            <a:off x="9711062" y="5351341"/>
            <a:ext cx="910440" cy="40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i="1" spc="-1" dirty="0">
                <a:solidFill>
                  <a:srgbClr val="C9C9C9"/>
                </a:solidFill>
                <a:latin typeface="Arial"/>
                <a:ea typeface="AR PL SungtiL GB"/>
              </a:rPr>
              <a:t>6 </a:t>
            </a:r>
            <a:r>
              <a:rPr lang="en-US" sz="1600" b="0" i="1" strike="noStrike" spc="-1" dirty="0">
                <a:solidFill>
                  <a:srgbClr val="C9C9C9"/>
                </a:solidFill>
                <a:latin typeface="Arial"/>
                <a:ea typeface="AR PL SungtiL GB"/>
              </a:rPr>
              <a:t>* </a:t>
            </a:r>
            <a:r>
              <a:rPr lang="en-US" sz="1600" b="0" i="1" strike="noStrike" spc="-1" dirty="0">
                <a:solidFill>
                  <a:srgbClr val="C9C9C9"/>
                </a:solidFill>
                <a:latin typeface="Arial"/>
                <a:ea typeface="Ubuntu"/>
              </a:rPr>
              <a:t>√T </a:t>
            </a:r>
            <a:endParaRPr lang="en-US" sz="1600" b="0" i="1" strike="noStrike" spc="-1" dirty="0">
              <a:solidFill>
                <a:srgbClr val="C9C9C9"/>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additive="repl">
                                        <p:cTn id="7" dur="1000"/>
                                        <p:tgtEl>
                                          <p:spTgt spid="111"/>
                                        </p:tgtEl>
                                      </p:cBhvr>
                                    </p:animEffect>
                                    <p:anim calcmode="lin" valueType="num">
                                      <p:cBhvr additive="repl">
                                        <p:cTn id="8" dur="1000" fill="hold"/>
                                        <p:tgtEl>
                                          <p:spTgt spid="111"/>
                                        </p:tgtEl>
                                        <p:attrNameLst>
                                          <p:attrName>ppt_x</p:attrName>
                                        </p:attrNameLst>
                                      </p:cBhvr>
                                      <p:tavLst>
                                        <p:tav tm="0">
                                          <p:val>
                                            <p:strVal val="#ppt_x"/>
                                          </p:val>
                                        </p:tav>
                                        <p:tav tm="100000">
                                          <p:val>
                                            <p:strVal val="#ppt_x"/>
                                          </p:val>
                                        </p:tav>
                                      </p:tavLst>
                                    </p:anim>
                                    <p:anim calcmode="lin" valueType="num">
                                      <p:cBhvr additive="repl">
                                        <p:cTn id="9" dur="1000" fill="hold"/>
                                        <p:tgtEl>
                                          <p:spTgt spid="111"/>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additive="repl">
                                        <p:cTn id="12" dur="1000"/>
                                        <p:tgtEl>
                                          <p:spTgt spid="110"/>
                                        </p:tgtEl>
                                      </p:cBhvr>
                                    </p:animEffect>
                                    <p:anim calcmode="lin" valueType="num">
                                      <p:cBhvr additive="repl">
                                        <p:cTn id="13" dur="1000" fill="hold"/>
                                        <p:tgtEl>
                                          <p:spTgt spid="110"/>
                                        </p:tgtEl>
                                        <p:attrNameLst>
                                          <p:attrName>ppt_x</p:attrName>
                                        </p:attrNameLst>
                                      </p:cBhvr>
                                      <p:tavLst>
                                        <p:tav tm="0">
                                          <p:val>
                                            <p:strVal val="#ppt_x"/>
                                          </p:val>
                                        </p:tav>
                                        <p:tav tm="100000">
                                          <p:val>
                                            <p:strVal val="#ppt_x"/>
                                          </p:val>
                                        </p:tav>
                                      </p:tavLst>
                                    </p:anim>
                                    <p:anim calcmode="lin" valueType="num">
                                      <p:cBhvr additive="repl">
                                        <p:cTn id="14" dur="1000" fill="hold"/>
                                        <p:tgtEl>
                                          <p:spTgt spid="110"/>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additive="repl">
                                        <p:cTn id="17" dur="1000"/>
                                        <p:tgtEl>
                                          <p:spTgt spid="112"/>
                                        </p:tgtEl>
                                      </p:cBhvr>
                                    </p:animEffect>
                                    <p:anim calcmode="lin" valueType="num">
                                      <p:cBhvr additive="repl">
                                        <p:cTn id="18" dur="1000" fill="hold"/>
                                        <p:tgtEl>
                                          <p:spTgt spid="112"/>
                                        </p:tgtEl>
                                        <p:attrNameLst>
                                          <p:attrName>ppt_x</p:attrName>
                                        </p:attrNameLst>
                                      </p:cBhvr>
                                      <p:tavLst>
                                        <p:tav tm="0">
                                          <p:val>
                                            <p:strVal val="#ppt_x"/>
                                          </p:val>
                                        </p:tav>
                                        <p:tav tm="100000">
                                          <p:val>
                                            <p:strVal val="#ppt_x"/>
                                          </p:val>
                                        </p:tav>
                                      </p:tavLst>
                                    </p:anim>
                                    <p:anim calcmode="lin" valueType="num">
                                      <p:cBhvr additive="repl">
                                        <p:cTn id="19" dur="1000" fill="hold"/>
                                        <p:tgtEl>
                                          <p:spTgt spid="112"/>
                                        </p:tgtEl>
                                        <p:attrNameLst>
                                          <p:attrName>ppt_y</p:attrName>
                                        </p:attrNameLst>
                                      </p:cBhvr>
                                      <p:tavLst>
                                        <p:tav tm="0">
                                          <p:val>
                                            <p:strVal val="#ppt_y+.1"/>
                                          </p:val>
                                        </p:tav>
                                        <p:tav tm="100000">
                                          <p:val>
                                            <p:strVal val="#ppt_y"/>
                                          </p:val>
                                        </p:tav>
                                      </p:tavLst>
                                    </p:anim>
                                  </p:childTnLst>
                                </p:cTn>
                              </p:par>
                              <p:par>
                                <p:cTn id="20" presetID="42" presetClass="entr" fill="hold" nodeType="with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fade">
                                      <p:cBhvr additive="repl">
                                        <p:cTn id="22" dur="1000"/>
                                        <p:tgtEl>
                                          <p:spTgt spid="113"/>
                                        </p:tgtEl>
                                      </p:cBhvr>
                                    </p:animEffect>
                                    <p:anim calcmode="lin" valueType="num">
                                      <p:cBhvr additive="repl">
                                        <p:cTn id="23" dur="1000" fill="hold"/>
                                        <p:tgtEl>
                                          <p:spTgt spid="113"/>
                                        </p:tgtEl>
                                        <p:attrNameLst>
                                          <p:attrName>ppt_x</p:attrName>
                                        </p:attrNameLst>
                                      </p:cBhvr>
                                      <p:tavLst>
                                        <p:tav tm="0">
                                          <p:val>
                                            <p:strVal val="#ppt_x"/>
                                          </p:val>
                                        </p:tav>
                                        <p:tav tm="100000">
                                          <p:val>
                                            <p:strVal val="#ppt_x"/>
                                          </p:val>
                                        </p:tav>
                                      </p:tavLst>
                                    </p:anim>
                                    <p:anim calcmode="lin" valueType="num">
                                      <p:cBhvr additive="repl">
                                        <p:cTn id="24" dur="1000" fill="hold"/>
                                        <p:tgtEl>
                                          <p:spTgt spid="113"/>
                                        </p:tgtEl>
                                        <p:attrNameLst>
                                          <p:attrName>ppt_y</p:attrName>
                                        </p:attrNameLst>
                                      </p:cBhvr>
                                      <p:tavLst>
                                        <p:tav tm="0">
                                          <p:val>
                                            <p:strVal val="#ppt_y+.1"/>
                                          </p:val>
                                        </p:tav>
                                        <p:tav tm="100000">
                                          <p:val>
                                            <p:strVal val="#ppt_y"/>
                                          </p:val>
                                        </p:tav>
                                      </p:tavLst>
                                    </p:anim>
                                  </p:childTnLst>
                                </p:cTn>
                              </p:par>
                              <p:par>
                                <p:cTn id="25" presetID="42" presetClass="entr" fill="hold" nodeType="with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additive="repl">
                                        <p:cTn id="27" dur="1000"/>
                                        <p:tgtEl>
                                          <p:spTgt spid="114"/>
                                        </p:tgtEl>
                                      </p:cBhvr>
                                    </p:animEffect>
                                    <p:anim calcmode="lin" valueType="num">
                                      <p:cBhvr additive="repl">
                                        <p:cTn id="28" dur="1000" fill="hold"/>
                                        <p:tgtEl>
                                          <p:spTgt spid="114"/>
                                        </p:tgtEl>
                                        <p:attrNameLst>
                                          <p:attrName>ppt_x</p:attrName>
                                        </p:attrNameLst>
                                      </p:cBhvr>
                                      <p:tavLst>
                                        <p:tav tm="0">
                                          <p:val>
                                            <p:strVal val="#ppt_x"/>
                                          </p:val>
                                        </p:tav>
                                        <p:tav tm="100000">
                                          <p:val>
                                            <p:strVal val="#ppt_x"/>
                                          </p:val>
                                        </p:tav>
                                      </p:tavLst>
                                    </p:anim>
                                    <p:anim calcmode="lin" valueType="num">
                                      <p:cBhvr additive="repl">
                                        <p:cTn id="29" dur="1000" fill="hold"/>
                                        <p:tgtEl>
                                          <p:spTgt spid="114"/>
                                        </p:tgtEl>
                                        <p:attrNameLst>
                                          <p:attrName>ppt_y</p:attrName>
                                        </p:attrNameLst>
                                      </p:cBhvr>
                                      <p:tavLst>
                                        <p:tav tm="0">
                                          <p:val>
                                            <p:strVal val="#ppt_y+.1"/>
                                          </p:val>
                                        </p:tav>
                                        <p:tav tm="100000">
                                          <p:val>
                                            <p:strVal val="#ppt_y"/>
                                          </p:val>
                                        </p:tav>
                                      </p:tavLst>
                                    </p:anim>
                                  </p:childTnLst>
                                </p:cTn>
                              </p:par>
                              <p:par>
                                <p:cTn id="30" presetID="42" presetClass="entr" fill="hold" nodeType="with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additive="repl">
                                        <p:cTn id="32" dur="1000"/>
                                        <p:tgtEl>
                                          <p:spTgt spid="115"/>
                                        </p:tgtEl>
                                      </p:cBhvr>
                                    </p:animEffect>
                                    <p:anim calcmode="lin" valueType="num">
                                      <p:cBhvr additive="repl">
                                        <p:cTn id="33" dur="1000" fill="hold"/>
                                        <p:tgtEl>
                                          <p:spTgt spid="115"/>
                                        </p:tgtEl>
                                        <p:attrNameLst>
                                          <p:attrName>ppt_x</p:attrName>
                                        </p:attrNameLst>
                                      </p:cBhvr>
                                      <p:tavLst>
                                        <p:tav tm="0">
                                          <p:val>
                                            <p:strVal val="#ppt_x"/>
                                          </p:val>
                                        </p:tav>
                                        <p:tav tm="100000">
                                          <p:val>
                                            <p:strVal val="#ppt_x"/>
                                          </p:val>
                                        </p:tav>
                                      </p:tavLst>
                                    </p:anim>
                                    <p:anim calcmode="lin" valueType="num">
                                      <p:cBhvr additive="repl">
                                        <p:cTn id="34" dur="1000" fill="hold"/>
                                        <p:tgtEl>
                                          <p:spTgt spid="115"/>
                                        </p:tgtEl>
                                        <p:attrNameLst>
                                          <p:attrName>ppt_y</p:attrName>
                                        </p:attrNameLst>
                                      </p:cBhvr>
                                      <p:tavLst>
                                        <p:tav tm="0">
                                          <p:val>
                                            <p:strVal val="#ppt_y+.1"/>
                                          </p:val>
                                        </p:tav>
                                        <p:tav tm="100000">
                                          <p:val>
                                            <p:strVal val="#ppt_y"/>
                                          </p:val>
                                        </p:tav>
                                      </p:tavLst>
                                    </p:anim>
                                  </p:childTnLst>
                                </p:cTn>
                              </p:par>
                              <p:par>
                                <p:cTn id="35" presetID="42" presetClass="entr" fill="hold" nodeType="with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fade">
                                      <p:cBhvr additive="repl">
                                        <p:cTn id="37" dur="1000"/>
                                        <p:tgtEl>
                                          <p:spTgt spid="116"/>
                                        </p:tgtEl>
                                      </p:cBhvr>
                                    </p:animEffect>
                                    <p:anim calcmode="lin" valueType="num">
                                      <p:cBhvr additive="repl">
                                        <p:cTn id="38" dur="1000" fill="hold"/>
                                        <p:tgtEl>
                                          <p:spTgt spid="116"/>
                                        </p:tgtEl>
                                        <p:attrNameLst>
                                          <p:attrName>ppt_x</p:attrName>
                                        </p:attrNameLst>
                                      </p:cBhvr>
                                      <p:tavLst>
                                        <p:tav tm="0">
                                          <p:val>
                                            <p:strVal val="#ppt_x"/>
                                          </p:val>
                                        </p:tav>
                                        <p:tav tm="100000">
                                          <p:val>
                                            <p:strVal val="#ppt_x"/>
                                          </p:val>
                                        </p:tav>
                                      </p:tavLst>
                                    </p:anim>
                                    <p:anim calcmode="lin" valueType="num">
                                      <p:cBhvr additive="repl">
                                        <p:cTn id="39" dur="1000" fill="hold"/>
                                        <p:tgtEl>
                                          <p:spTgt spid="116"/>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fade">
                                      <p:cBhvr>
                                        <p:cTn id="43" dur="1000"/>
                                        <p:tgtEl>
                                          <p:spTgt spid="117"/>
                                        </p:tgtEl>
                                      </p:cBhvr>
                                    </p:animEffect>
                                    <p:anim calcmode="lin" valueType="num">
                                      <p:cBhvr>
                                        <p:cTn id="44" dur="1000" fill="hold"/>
                                        <p:tgtEl>
                                          <p:spTgt spid="117"/>
                                        </p:tgtEl>
                                        <p:attrNameLst>
                                          <p:attrName>ppt_x</p:attrName>
                                        </p:attrNameLst>
                                      </p:cBhvr>
                                      <p:tavLst>
                                        <p:tav tm="0">
                                          <p:val>
                                            <p:strVal val="#ppt_x"/>
                                          </p:val>
                                        </p:tav>
                                        <p:tav tm="100000">
                                          <p:val>
                                            <p:strVal val="#ppt_x"/>
                                          </p:val>
                                        </p:tav>
                                      </p:tavLst>
                                    </p:anim>
                                    <p:anim calcmode="lin" valueType="num">
                                      <p:cBhvr>
                                        <p:cTn id="45" dur="1000" fill="hold"/>
                                        <p:tgtEl>
                                          <p:spTgt spid="11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2F3A8AD2-C28E-4A8D-8C0C-14D713BC5C9B}"/>
              </a:ext>
            </a:extLst>
          </p:cNvPr>
          <p:cNvSpPr/>
          <p:nvPr/>
        </p:nvSpPr>
        <p:spPr>
          <a:xfrm>
            <a:off x="5125399" y="1329050"/>
            <a:ext cx="1671368" cy="889811"/>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0" name="CustomShape 1"/>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Multi-phase budget allocation</a:t>
            </a:r>
            <a:endParaRPr lang="en-US" sz="3200" b="0" strike="noStrike" spc="-1">
              <a:latin typeface="Arial"/>
            </a:endParaRPr>
          </a:p>
        </p:txBody>
      </p:sp>
      <p:sp>
        <p:nvSpPr>
          <p:cNvPr id="121" name="CustomShape 2"/>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122" name="CustomShape 3"/>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123" name="CustomShape 4"/>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38108224-837B-4057-9DEA-E64CCD59DC94}" type="slidenum">
              <a:rPr lang="en-US" sz="1100" b="0" strike="noStrike" spc="-1">
                <a:solidFill>
                  <a:srgbClr val="FFFFFF"/>
                </a:solidFill>
                <a:latin typeface="Arial"/>
              </a:rPr>
              <a:t>18</a:t>
            </a:fld>
            <a:endParaRPr lang="en-US" sz="1100" b="0" strike="noStrike" spc="-1">
              <a:latin typeface="Arial"/>
            </a:endParaRPr>
          </a:p>
        </p:txBody>
      </p:sp>
      <p:pic>
        <p:nvPicPr>
          <p:cNvPr id="124" name="Immagine 6"/>
          <p:cNvPicPr/>
          <p:nvPr/>
        </p:nvPicPr>
        <p:blipFill>
          <a:blip r:embed="rId3"/>
          <a:stretch/>
        </p:blipFill>
        <p:spPr>
          <a:xfrm>
            <a:off x="6854851" y="1767310"/>
            <a:ext cx="4409682" cy="3323379"/>
          </a:xfrm>
          <a:prstGeom prst="rect">
            <a:avLst/>
          </a:prstGeom>
          <a:ln>
            <a:noFill/>
          </a:ln>
        </p:spPr>
      </p:pic>
      <p:pic>
        <p:nvPicPr>
          <p:cNvPr id="125" name="Immagine 7"/>
          <p:cNvPicPr/>
          <p:nvPr/>
        </p:nvPicPr>
        <p:blipFill>
          <a:blip r:embed="rId4"/>
          <a:stretch/>
        </p:blipFill>
        <p:spPr>
          <a:xfrm>
            <a:off x="618438" y="1767311"/>
            <a:ext cx="4409682" cy="3323378"/>
          </a:xfrm>
          <a:prstGeom prst="rect">
            <a:avLst/>
          </a:prstGeom>
          <a:ln>
            <a:noFill/>
          </a:ln>
        </p:spPr>
      </p:pic>
      <p:sp>
        <p:nvSpPr>
          <p:cNvPr id="126" name="CustomShape 5"/>
          <p:cNvSpPr/>
          <p:nvPr/>
        </p:nvSpPr>
        <p:spPr>
          <a:xfrm>
            <a:off x="1208880" y="5378674"/>
            <a:ext cx="97732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i="1" strike="noStrike" spc="-1" dirty="0">
                <a:solidFill>
                  <a:srgbClr val="C9C9C9"/>
                </a:solidFill>
                <a:latin typeface="Arial"/>
                <a:ea typeface="DejaVu Sans"/>
              </a:rPr>
              <a:t>Regret and Reward obtained in sliding window advertising with 100 experiments and a window size of 200. </a:t>
            </a:r>
            <a:endParaRPr lang="en-US" sz="1600" b="0" strike="noStrike" spc="-1" dirty="0">
              <a:solidFill>
                <a:srgbClr val="C9C9C9"/>
              </a:solidFill>
              <a:latin typeface="Arial"/>
            </a:endParaRPr>
          </a:p>
        </p:txBody>
      </p:sp>
      <p:sp>
        <p:nvSpPr>
          <p:cNvPr id="127" name="CustomShape 6"/>
          <p:cNvSpPr/>
          <p:nvPr/>
        </p:nvSpPr>
        <p:spPr>
          <a:xfrm>
            <a:off x="5183483" y="1590933"/>
            <a:ext cx="1555200" cy="40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chemeClr val="bg1"/>
                </a:solidFill>
                <a:latin typeface="Arial"/>
                <a:ea typeface="AR PL SungtiL GB"/>
              </a:rPr>
              <a:t>4 * </a:t>
            </a:r>
            <a:r>
              <a:rPr lang="en-US" sz="2000" b="0" strike="noStrike" spc="-1" dirty="0">
                <a:solidFill>
                  <a:schemeClr val="bg1"/>
                </a:solidFill>
                <a:latin typeface="Arial"/>
                <a:ea typeface="Ubuntu"/>
              </a:rPr>
              <a:t>√T wins!</a:t>
            </a:r>
            <a:endParaRPr lang="en-US" sz="2000" b="0" strike="noStrike" spc="-1" dirty="0">
              <a:solidFill>
                <a:schemeClr val="bg1"/>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fill="hold" nodeType="after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additive="repl">
                                        <p:cTn id="7" dur="1000"/>
                                        <p:tgtEl>
                                          <p:spTgt spid="125"/>
                                        </p:tgtEl>
                                      </p:cBhvr>
                                    </p:animEffect>
                                    <p:anim calcmode="lin" valueType="num">
                                      <p:cBhvr additive="repl">
                                        <p:cTn id="8" dur="1000" fill="hold"/>
                                        <p:tgtEl>
                                          <p:spTgt spid="125"/>
                                        </p:tgtEl>
                                        <p:attrNameLst>
                                          <p:attrName>ppt_x</p:attrName>
                                        </p:attrNameLst>
                                      </p:cBhvr>
                                      <p:tavLst>
                                        <p:tav tm="0">
                                          <p:val>
                                            <p:strVal val="#ppt_x"/>
                                          </p:val>
                                        </p:tav>
                                        <p:tav tm="100000">
                                          <p:val>
                                            <p:strVal val="#ppt_x"/>
                                          </p:val>
                                        </p:tav>
                                      </p:tavLst>
                                    </p:anim>
                                    <p:anim calcmode="lin" valueType="num">
                                      <p:cBhvr additive="repl">
                                        <p:cTn id="9" dur="1000" fill="hold"/>
                                        <p:tgtEl>
                                          <p:spTgt spid="125"/>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additive="repl">
                                        <p:cTn id="12" dur="1000"/>
                                        <p:tgtEl>
                                          <p:spTgt spid="124"/>
                                        </p:tgtEl>
                                      </p:cBhvr>
                                    </p:animEffect>
                                    <p:anim calcmode="lin" valueType="num">
                                      <p:cBhvr additive="repl">
                                        <p:cTn id="13" dur="1000" fill="hold"/>
                                        <p:tgtEl>
                                          <p:spTgt spid="124"/>
                                        </p:tgtEl>
                                        <p:attrNameLst>
                                          <p:attrName>ppt_x</p:attrName>
                                        </p:attrNameLst>
                                      </p:cBhvr>
                                      <p:tavLst>
                                        <p:tav tm="0">
                                          <p:val>
                                            <p:strVal val="#ppt_x"/>
                                          </p:val>
                                        </p:tav>
                                        <p:tav tm="100000">
                                          <p:val>
                                            <p:strVal val="#ppt_x"/>
                                          </p:val>
                                        </p:tav>
                                      </p:tavLst>
                                    </p:anim>
                                    <p:anim calcmode="lin" valueType="num">
                                      <p:cBhvr additive="repl">
                                        <p:cTn id="14" dur="1000" fill="hold"/>
                                        <p:tgtEl>
                                          <p:spTgt spid="1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1000"/>
                                        <p:tgtEl>
                                          <p:spTgt spid="127"/>
                                        </p:tgtEl>
                                      </p:cBhvr>
                                    </p:animEffect>
                                    <p:anim calcmode="lin" valueType="num">
                                      <p:cBhvr>
                                        <p:cTn id="18" dur="1000" fill="hold"/>
                                        <p:tgtEl>
                                          <p:spTgt spid="127"/>
                                        </p:tgtEl>
                                        <p:attrNameLst>
                                          <p:attrName>ppt_x</p:attrName>
                                        </p:attrNameLst>
                                      </p:cBhvr>
                                      <p:tavLst>
                                        <p:tav tm="0">
                                          <p:val>
                                            <p:strVal val="#ppt_x"/>
                                          </p:val>
                                        </p:tav>
                                        <p:tav tm="100000">
                                          <p:val>
                                            <p:strVal val="#ppt_x"/>
                                          </p:val>
                                        </p:tav>
                                      </p:tavLst>
                                    </p:anim>
                                    <p:anim calcmode="lin" valueType="num">
                                      <p:cBhvr>
                                        <p:cTn id="19" dur="1000" fill="hold"/>
                                        <p:tgtEl>
                                          <p:spTgt spid="1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fill="hold"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additive="repl">
                                        <p:cTn id="28" dur="1000"/>
                                        <p:tgtEl>
                                          <p:spTgt spid="126"/>
                                        </p:tgtEl>
                                      </p:cBhvr>
                                    </p:animEffect>
                                    <p:anim calcmode="lin" valueType="num">
                                      <p:cBhvr additive="repl">
                                        <p:cTn id="29" dur="1000" fill="hold"/>
                                        <p:tgtEl>
                                          <p:spTgt spid="126"/>
                                        </p:tgtEl>
                                        <p:attrNameLst>
                                          <p:attrName>ppt_x</p:attrName>
                                        </p:attrNameLst>
                                      </p:cBhvr>
                                      <p:tavLst>
                                        <p:tav tm="0">
                                          <p:val>
                                            <p:strVal val="#ppt_x"/>
                                          </p:val>
                                        </p:tav>
                                        <p:tav tm="100000">
                                          <p:val>
                                            <p:strVal val="#ppt_x"/>
                                          </p:val>
                                        </p:tav>
                                      </p:tavLst>
                                    </p:anim>
                                    <p:anim calcmode="lin" valueType="num">
                                      <p:cBhvr additive="repl">
                                        <p:cTn id="30"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Index</a:t>
            </a:r>
            <a:endParaRPr lang="en-US" sz="3200" b="0" strike="noStrike" spc="-1">
              <a:latin typeface="Arial"/>
            </a:endParaRPr>
          </a:p>
        </p:txBody>
      </p:sp>
      <p:sp>
        <p:nvSpPr>
          <p:cNvPr id="129" name="CustomShape 2"/>
          <p:cNvSpPr/>
          <p:nvPr/>
        </p:nvSpPr>
        <p:spPr>
          <a:xfrm>
            <a:off x="532800" y="1377360"/>
            <a:ext cx="1117800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90000"/>
              </a:lnSpc>
              <a:spcBef>
                <a:spcPts val="1001"/>
              </a:spcBef>
            </a:pPr>
            <a:r>
              <a:rPr lang="en-US" sz="3200" b="0" strike="noStrike" spc="-1">
                <a:solidFill>
                  <a:srgbClr val="2E75B6"/>
                </a:solidFill>
                <a:latin typeface="Arial"/>
              </a:rPr>
              <a:t> </a:t>
            </a:r>
            <a:r>
              <a:rPr lang="en-US" sz="3200" b="0" strike="noStrike" spc="-1">
                <a:solidFill>
                  <a:srgbClr val="C9C9C9"/>
                </a:solidFill>
                <a:latin typeface="Arial"/>
              </a:rPr>
              <a:t>1) Problem description</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2) Our setting</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3) Single-phase budget allocation</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4) Multi-phase budget allocation</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a:t>
            </a:r>
            <a:r>
              <a:rPr lang="en-US" sz="3200" b="0" strike="noStrike" spc="-1">
                <a:solidFill>
                  <a:srgbClr val="2E75B6"/>
                </a:solidFill>
                <a:latin typeface="Arial"/>
              </a:rPr>
              <a:t>5) Learning algorithm for pricing</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6) Context generation algorithm</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7) Budget and pricing optimization (multiple prices)</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8) Budget and pricing optimization (single price)</a:t>
            </a:r>
            <a:endParaRPr lang="en-US" sz="3200" b="0" strike="noStrike" spc="-1">
              <a:latin typeface="Arial"/>
            </a:endParaRPr>
          </a:p>
          <a:p>
            <a:pPr>
              <a:lnSpc>
                <a:spcPct val="90000"/>
              </a:lnSpc>
              <a:spcBef>
                <a:spcPts val="1001"/>
              </a:spcBef>
            </a:pPr>
            <a:endParaRPr lang="en-US" sz="3200" b="0" strike="noStrike" spc="-1">
              <a:latin typeface="Arial"/>
            </a:endParaRPr>
          </a:p>
        </p:txBody>
      </p:sp>
      <p:sp>
        <p:nvSpPr>
          <p:cNvPr id="130" name="CustomShape 3"/>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dirty="0">
                <a:solidFill>
                  <a:srgbClr val="FFFFFF"/>
                </a:solidFill>
                <a:latin typeface="Arial"/>
              </a:rPr>
              <a:t>Data </a:t>
            </a:r>
            <a:r>
              <a:rPr lang="en-US" sz="1100" b="0" strike="noStrike" spc="-1" dirty="0" err="1">
                <a:solidFill>
                  <a:srgbClr val="FFFFFF"/>
                </a:solidFill>
                <a:latin typeface="Arial"/>
              </a:rPr>
              <a:t>Intellicence</a:t>
            </a:r>
            <a:r>
              <a:rPr lang="en-US" sz="1100" b="0" strike="noStrike" spc="-1" dirty="0">
                <a:solidFill>
                  <a:srgbClr val="FFFFFF"/>
                </a:solidFill>
                <a:latin typeface="Arial"/>
              </a:rPr>
              <a:t> Applications</a:t>
            </a:r>
            <a:endParaRPr lang="en-US" sz="1100" b="0" strike="noStrike" spc="-1" dirty="0">
              <a:latin typeface="Arial"/>
            </a:endParaRPr>
          </a:p>
        </p:txBody>
      </p:sp>
      <p:sp>
        <p:nvSpPr>
          <p:cNvPr id="131" name="CustomShape 4"/>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dirty="0">
                <a:solidFill>
                  <a:srgbClr val="FFFFFF"/>
                </a:solidFill>
                <a:latin typeface="Arial"/>
              </a:rPr>
              <a:t>Pricing &amp; Advertising</a:t>
            </a:r>
            <a:endParaRPr lang="en-US" sz="1100" b="0" strike="noStrike" spc="-1" dirty="0">
              <a:latin typeface="Arial"/>
            </a:endParaRPr>
          </a:p>
        </p:txBody>
      </p:sp>
      <p:sp>
        <p:nvSpPr>
          <p:cNvPr id="132" name="CustomShape 5"/>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2815EBC7-3F65-40E6-9C31-922E46010C3B}" type="slidenum">
              <a:rPr lang="en-US" sz="1100" b="0" strike="noStrike" spc="-1">
                <a:solidFill>
                  <a:srgbClr val="FFFFFF"/>
                </a:solidFill>
                <a:latin typeface="Arial"/>
              </a:rPr>
              <a:t>19</a:t>
            </a:fld>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7F5EA-7569-4A81-B57C-5B81A147362D}"/>
              </a:ext>
            </a:extLst>
          </p:cNvPr>
          <p:cNvSpPr>
            <a:spLocks noGrp="1"/>
          </p:cNvSpPr>
          <p:nvPr>
            <p:ph type="title"/>
          </p:nvPr>
        </p:nvSpPr>
        <p:spPr/>
        <p:txBody>
          <a:bodyPr>
            <a:normAutofit/>
          </a:bodyPr>
          <a:lstStyle/>
          <a:p>
            <a:r>
              <a:rPr lang="it-IT" dirty="0"/>
              <a:t>Index</a:t>
            </a:r>
          </a:p>
        </p:txBody>
      </p:sp>
      <p:sp>
        <p:nvSpPr>
          <p:cNvPr id="3" name="Segnaposto contenuto 2">
            <a:extLst>
              <a:ext uri="{FF2B5EF4-FFF2-40B4-BE49-F238E27FC236}">
                <a16:creationId xmlns:a16="http://schemas.microsoft.com/office/drawing/2014/main" id="{4529429E-1C46-45C1-9731-E7B7AA60848F}"/>
              </a:ext>
            </a:extLst>
          </p:cNvPr>
          <p:cNvSpPr>
            <a:spLocks noGrp="1"/>
          </p:cNvSpPr>
          <p:nvPr>
            <p:ph idx="1"/>
          </p:nvPr>
        </p:nvSpPr>
        <p:spPr/>
        <p:txBody>
          <a:bodyPr>
            <a:normAutofit lnSpcReduction="10000"/>
          </a:bodyPr>
          <a:lstStyle/>
          <a:p>
            <a:pPr marL="0" indent="0">
              <a:buClr>
                <a:schemeClr val="accent5"/>
              </a:buClr>
              <a:buNone/>
            </a:pPr>
            <a:r>
              <a:rPr lang="it-IT" sz="3200" dirty="0">
                <a:solidFill>
                  <a:srgbClr val="2E75B6"/>
                </a:solidFill>
                <a:latin typeface="Arial" panose="020B0604020202020204" pitchFamily="34" charset="0"/>
                <a:cs typeface="Arial" panose="020B0604020202020204" pitchFamily="34" charset="0"/>
              </a:rPr>
              <a:t> 1) </a:t>
            </a:r>
            <a:r>
              <a:rPr lang="it-IT" sz="3200" dirty="0" err="1">
                <a:solidFill>
                  <a:srgbClr val="2E75B6"/>
                </a:solidFill>
                <a:latin typeface="Arial" panose="020B0604020202020204" pitchFamily="34" charset="0"/>
                <a:cs typeface="Arial" panose="020B0604020202020204" pitchFamily="34" charset="0"/>
              </a:rPr>
              <a:t>Problem</a:t>
            </a:r>
            <a:r>
              <a:rPr lang="it-IT" sz="3200" dirty="0">
                <a:solidFill>
                  <a:srgbClr val="2E75B6"/>
                </a:solidFill>
                <a:latin typeface="Arial" panose="020B0604020202020204" pitchFamily="34" charset="0"/>
                <a:cs typeface="Arial" panose="020B0604020202020204" pitchFamily="34" charset="0"/>
              </a:rPr>
              <a:t> </a:t>
            </a:r>
            <a:r>
              <a:rPr lang="it-IT" sz="3200" dirty="0" err="1">
                <a:solidFill>
                  <a:srgbClr val="2E75B6"/>
                </a:solidFill>
                <a:latin typeface="Arial" panose="020B0604020202020204" pitchFamily="34" charset="0"/>
                <a:cs typeface="Arial" panose="020B0604020202020204" pitchFamily="34" charset="0"/>
              </a:rPr>
              <a:t>description</a:t>
            </a:r>
            <a:endParaRPr lang="it-IT" sz="3200" dirty="0">
              <a:solidFill>
                <a:srgbClr val="2E75B6"/>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2) </a:t>
            </a:r>
            <a:r>
              <a:rPr lang="it-IT" sz="3200" dirty="0" err="1">
                <a:solidFill>
                  <a:schemeClr val="accent3">
                    <a:lumMod val="60000"/>
                    <a:lumOff val="40000"/>
                  </a:schemeClr>
                </a:solidFill>
                <a:latin typeface="Arial" panose="020B0604020202020204" pitchFamily="34" charset="0"/>
                <a:cs typeface="Arial" panose="020B0604020202020204" pitchFamily="34" charset="0"/>
              </a:rPr>
              <a:t>Our</a:t>
            </a:r>
            <a:r>
              <a:rPr lang="it-IT" sz="3200" dirty="0">
                <a:solidFill>
                  <a:schemeClr val="accent3">
                    <a:lumMod val="60000"/>
                    <a:lumOff val="40000"/>
                  </a:schemeClr>
                </a:solidFill>
                <a:latin typeface="Arial" panose="020B0604020202020204" pitchFamily="34" charset="0"/>
                <a:cs typeface="Arial" panose="020B0604020202020204" pitchFamily="34" charset="0"/>
              </a:rPr>
              <a:t> setting</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3) Single-</a:t>
            </a:r>
            <a:r>
              <a:rPr lang="it-IT" sz="3200" dirty="0" err="1">
                <a:solidFill>
                  <a:schemeClr val="accent3">
                    <a:lumMod val="60000"/>
                    <a:lumOff val="40000"/>
                  </a:schemeClr>
                </a:solidFill>
                <a:latin typeface="Arial" panose="020B0604020202020204" pitchFamily="34" charset="0"/>
                <a:cs typeface="Arial" panose="020B0604020202020204" pitchFamily="34" charset="0"/>
              </a:rPr>
              <a:t>phase</a:t>
            </a:r>
            <a:r>
              <a:rPr lang="it-IT" sz="3200" dirty="0">
                <a:solidFill>
                  <a:schemeClr val="accent3">
                    <a:lumMod val="60000"/>
                    <a:lumOff val="40000"/>
                  </a:schemeClr>
                </a:solidFill>
                <a:latin typeface="Arial" panose="020B0604020202020204" pitchFamily="34" charset="0"/>
                <a:cs typeface="Arial" panose="020B0604020202020204" pitchFamily="34" charset="0"/>
              </a:rPr>
              <a:t> budget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allocation</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4) Multi-</a:t>
            </a:r>
            <a:r>
              <a:rPr lang="it-IT" sz="3200" dirty="0" err="1">
                <a:solidFill>
                  <a:schemeClr val="accent3">
                    <a:lumMod val="60000"/>
                    <a:lumOff val="40000"/>
                  </a:schemeClr>
                </a:solidFill>
                <a:latin typeface="Arial" panose="020B0604020202020204" pitchFamily="34" charset="0"/>
                <a:cs typeface="Arial" panose="020B0604020202020204" pitchFamily="34" charset="0"/>
              </a:rPr>
              <a:t>phase</a:t>
            </a:r>
            <a:r>
              <a:rPr lang="it-IT" sz="3200" dirty="0">
                <a:solidFill>
                  <a:schemeClr val="accent3">
                    <a:lumMod val="60000"/>
                    <a:lumOff val="40000"/>
                  </a:schemeClr>
                </a:solidFill>
                <a:latin typeface="Arial" panose="020B0604020202020204" pitchFamily="34" charset="0"/>
                <a:cs typeface="Arial" panose="020B0604020202020204" pitchFamily="34" charset="0"/>
              </a:rPr>
              <a:t> budget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allocation</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5) Learning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algorithm</a:t>
            </a:r>
            <a:r>
              <a:rPr lang="it-IT" sz="3200" dirty="0">
                <a:solidFill>
                  <a:schemeClr val="accent3">
                    <a:lumMod val="60000"/>
                    <a:lumOff val="40000"/>
                  </a:schemeClr>
                </a:solidFill>
                <a:latin typeface="Arial" panose="020B0604020202020204" pitchFamily="34" charset="0"/>
                <a:cs typeface="Arial" panose="020B0604020202020204" pitchFamily="34" charset="0"/>
              </a:rPr>
              <a:t> for pricing</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6) </a:t>
            </a:r>
            <a:r>
              <a:rPr lang="it-IT" sz="3200" dirty="0" err="1">
                <a:solidFill>
                  <a:schemeClr val="accent3">
                    <a:lumMod val="60000"/>
                    <a:lumOff val="40000"/>
                  </a:schemeClr>
                </a:solidFill>
                <a:latin typeface="Arial" panose="020B0604020202020204" pitchFamily="34" charset="0"/>
                <a:cs typeface="Arial" panose="020B0604020202020204" pitchFamily="34" charset="0"/>
              </a:rPr>
              <a:t>Context</a:t>
            </a:r>
            <a:r>
              <a:rPr lang="it-IT" sz="3200" dirty="0">
                <a:solidFill>
                  <a:schemeClr val="accent3">
                    <a:lumMod val="60000"/>
                    <a:lumOff val="40000"/>
                  </a:schemeClr>
                </a:solidFill>
                <a:latin typeface="Arial" panose="020B0604020202020204" pitchFamily="34" charset="0"/>
                <a:cs typeface="Arial" panose="020B0604020202020204" pitchFamily="34" charset="0"/>
              </a:rPr>
              <a:t> generation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algorithm</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7) Budget and pricing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optimization</a:t>
            </a:r>
            <a:r>
              <a:rPr lang="it-IT" sz="3200" dirty="0">
                <a:solidFill>
                  <a:schemeClr val="accent3">
                    <a:lumMod val="60000"/>
                    <a:lumOff val="40000"/>
                  </a:schemeClr>
                </a:solidFill>
                <a:latin typeface="Arial" panose="020B0604020202020204" pitchFamily="34" charset="0"/>
                <a:cs typeface="Arial" panose="020B0604020202020204" pitchFamily="34" charset="0"/>
              </a:rPr>
              <a:t> (multiple prices)</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8) Budget and pricing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optimization</a:t>
            </a:r>
            <a:r>
              <a:rPr lang="it-IT" sz="3200" dirty="0">
                <a:solidFill>
                  <a:schemeClr val="accent3">
                    <a:lumMod val="60000"/>
                    <a:lumOff val="40000"/>
                  </a:schemeClr>
                </a:solidFill>
                <a:latin typeface="Arial" panose="020B0604020202020204" pitchFamily="34" charset="0"/>
                <a:cs typeface="Arial" panose="020B0604020202020204" pitchFamily="34" charset="0"/>
              </a:rPr>
              <a:t> (single price)</a:t>
            </a:r>
          </a:p>
          <a:p>
            <a:pPr marL="0" indent="0">
              <a:buClr>
                <a:schemeClr val="accent5"/>
              </a:buClr>
              <a:buNone/>
            </a:pP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Segnaposto data 3">
            <a:extLst>
              <a:ext uri="{FF2B5EF4-FFF2-40B4-BE49-F238E27FC236}">
                <a16:creationId xmlns:a16="http://schemas.microsoft.com/office/drawing/2014/main" id="{B89AFA7B-1933-4BC9-8BF3-EB02442F14DC}"/>
              </a:ext>
            </a:extLst>
          </p:cNvPr>
          <p:cNvSpPr>
            <a:spLocks noGrp="1"/>
          </p:cNvSpPr>
          <p:nvPr>
            <p:ph type="dt" sz="half" idx="10"/>
          </p:nvPr>
        </p:nvSpPr>
        <p:spPr/>
        <p:txBody>
          <a:bodyPr/>
          <a:lstStyle/>
          <a:p>
            <a:r>
              <a:rPr lang="it-IT"/>
              <a:t>Data Intellicence Applications</a:t>
            </a:r>
            <a:endParaRPr lang="it-IT" dirty="0"/>
          </a:p>
        </p:txBody>
      </p:sp>
      <p:sp>
        <p:nvSpPr>
          <p:cNvPr id="5" name="Segnaposto piè di pagina 4">
            <a:extLst>
              <a:ext uri="{FF2B5EF4-FFF2-40B4-BE49-F238E27FC236}">
                <a16:creationId xmlns:a16="http://schemas.microsoft.com/office/drawing/2014/main" id="{8D65E206-5CF6-445D-B0A8-237E32A111A9}"/>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CAEDBA6A-07E1-438F-8222-FBC4FB71C6D0}"/>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2</a:t>
            </a:fld>
            <a:endParaRPr lang="it-IT" dirty="0"/>
          </a:p>
        </p:txBody>
      </p:sp>
    </p:spTree>
    <p:extLst>
      <p:ext uri="{BB962C8B-B14F-4D97-AF65-F5344CB8AC3E}">
        <p14:creationId xmlns:p14="http://schemas.microsoft.com/office/powerpoint/2010/main" val="3741948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Learning algorithm for pricing</a:t>
            </a:r>
            <a:endParaRPr lang="en-US" sz="3200" b="0" strike="noStrike" spc="-1">
              <a:latin typeface="Arial"/>
            </a:endParaRPr>
          </a:p>
        </p:txBody>
      </p:sp>
      <p:sp>
        <p:nvSpPr>
          <p:cNvPr id="134" name="CustomShape 2"/>
          <p:cNvSpPr/>
          <p:nvPr/>
        </p:nvSpPr>
        <p:spPr>
          <a:xfrm>
            <a:off x="365760" y="5209920"/>
            <a:ext cx="2742480" cy="53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135" name="CustomShape 3"/>
          <p:cNvSpPr/>
          <p:nvPr/>
        </p:nvSpPr>
        <p:spPr>
          <a:xfrm>
            <a:off x="3871440" y="5203440"/>
            <a:ext cx="4114080" cy="54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136" name="CustomShape 4"/>
          <p:cNvSpPr/>
          <p:nvPr/>
        </p:nvSpPr>
        <p:spPr>
          <a:xfrm>
            <a:off x="8815680" y="5213160"/>
            <a:ext cx="2742480" cy="54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C8E2956F-D253-41A5-BA56-1E9645F1318A}" type="slidenum">
              <a:rPr lang="en-US" sz="1100" b="0" strike="noStrike" spc="-1">
                <a:solidFill>
                  <a:srgbClr val="FFFFFF"/>
                </a:solidFill>
                <a:latin typeface="Arial"/>
              </a:rPr>
              <a:t>20</a:t>
            </a:fld>
            <a:endParaRPr lang="en-US" sz="1100" b="0" strike="noStrike" spc="-1">
              <a:latin typeface="Arial"/>
            </a:endParaRPr>
          </a:p>
        </p:txBody>
      </p:sp>
      <p:sp>
        <p:nvSpPr>
          <p:cNvPr id="137" name="CustomShape 5"/>
          <p:cNvSpPr/>
          <p:nvPr/>
        </p:nvSpPr>
        <p:spPr>
          <a:xfrm>
            <a:off x="579180" y="1184853"/>
            <a:ext cx="11033640" cy="660600"/>
          </a:xfrm>
          <a:custGeom>
            <a:avLst/>
            <a:gdLst/>
            <a:ahLst/>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solidFill>
            <a:srgbClr val="4472C4"/>
          </a:solidFill>
          <a:ln w="12600">
            <a:solidFill>
              <a:srgbClr val="4472C4"/>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138" name="CustomShape 6"/>
          <p:cNvSpPr/>
          <p:nvPr/>
        </p:nvSpPr>
        <p:spPr>
          <a:xfrm>
            <a:off x="579180" y="1845813"/>
            <a:ext cx="11033640" cy="2726188"/>
          </a:xfrm>
          <a:custGeom>
            <a:avLst/>
            <a:gdLst/>
            <a:ahLst/>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ln w="12600">
            <a:solidFill>
              <a:srgbClr val="325490"/>
            </a:solidFill>
            <a:miter/>
          </a:ln>
          <a:effectLst>
            <a:outerShdw blurRad="241300" dist="88586" dir="2700000">
              <a:srgbClr val="000000">
                <a:alpha val="40000"/>
              </a:srgbClr>
            </a:outerShdw>
          </a:effectLst>
        </p:spPr>
        <p:style>
          <a:lnRef idx="0">
            <a:scrgbClr r="0" g="0" b="0"/>
          </a:lnRef>
          <a:fillRef idx="0">
            <a:scrgbClr r="0" g="0" b="0"/>
          </a:fillRef>
          <a:effectRef idx="0">
            <a:scrgbClr r="0" g="0" b="0"/>
          </a:effectRef>
          <a:fontRef idx="minor"/>
        </p:style>
      </p:sp>
      <p:sp>
        <p:nvSpPr>
          <p:cNvPr id="139" name="CustomShape 7"/>
          <p:cNvSpPr/>
          <p:nvPr/>
        </p:nvSpPr>
        <p:spPr>
          <a:xfrm>
            <a:off x="773580" y="2121213"/>
            <a:ext cx="1064448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000" b="0" strike="noStrike" spc="-1" dirty="0">
                <a:solidFill>
                  <a:srgbClr val="000000"/>
                </a:solidFill>
                <a:latin typeface="Arial"/>
                <a:ea typeface="DejaVu Sans"/>
              </a:rPr>
              <a:t>The environment is defined by the different conversion rate curves, one for each type of user. </a:t>
            </a:r>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solidFill>
                  <a:srgbClr val="000000"/>
                </a:solidFill>
                <a:latin typeface="Arial"/>
                <a:ea typeface="DejaVu Sans"/>
              </a:rPr>
              <a:t>The number of users is defined by the daily number of clicks, generated by the advertising environment with a fixed budget allocation.</a:t>
            </a:r>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solidFill>
                  <a:srgbClr val="000000"/>
                </a:solidFill>
                <a:latin typeface="Arial"/>
                <a:ea typeface="DejaVu Sans"/>
              </a:rPr>
              <a:t>In this scenario the seller can not perform pricing discrimination therefore has to sell to the same price to all the users.</a:t>
            </a:r>
            <a:endParaRPr lang="en-US" sz="2000" b="0" strike="noStrike" spc="-1" dirty="0">
              <a:latin typeface="Arial"/>
            </a:endParaRPr>
          </a:p>
          <a:p>
            <a:pPr marL="216000" indent="-216000">
              <a:buClr>
                <a:srgbClr val="000000"/>
              </a:buClr>
              <a:buSzPct val="45000"/>
              <a:buFont typeface="Wingdings" charset="2"/>
              <a:buChar char=""/>
            </a:pPr>
            <a:r>
              <a:rPr lang="en-US" sz="2000" b="0" strike="noStrike" spc="-1" dirty="0">
                <a:solidFill>
                  <a:srgbClr val="000000"/>
                </a:solidFill>
                <a:latin typeface="Arial"/>
                <a:ea typeface="DejaVu Sans"/>
              </a:rPr>
              <a:t>The  clairvoyant is defined as the best price in the aggregate conversion rate curve.</a:t>
            </a:r>
            <a:endParaRPr lang="en-US" sz="2000" b="0" strike="noStrike" spc="-1" dirty="0">
              <a:latin typeface="Arial"/>
            </a:endParaRPr>
          </a:p>
          <a:p>
            <a:pPr marL="216000" indent="-216000">
              <a:buClr>
                <a:srgbClr val="000000"/>
              </a:buClr>
              <a:buSzPct val="45000"/>
              <a:buFont typeface="Wingdings" charset="2"/>
              <a:buChar char=""/>
            </a:pPr>
            <a:endParaRPr lang="en-US" sz="2200" b="0" strike="noStrike" spc="-1" dirty="0">
              <a:latin typeface="Arial"/>
            </a:endParaRPr>
          </a:p>
          <a:p>
            <a:endParaRPr lang="en-US" sz="2200" b="0" strike="noStrike" spc="-1" dirty="0">
              <a:latin typeface="Arial"/>
            </a:endParaRPr>
          </a:p>
          <a:p>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endParaRPr lang="en-US" sz="2200" b="0" strike="noStrike" spc="-1" dirty="0">
              <a:latin typeface="Arial"/>
            </a:endParaRPr>
          </a:p>
        </p:txBody>
      </p:sp>
      <p:sp>
        <p:nvSpPr>
          <p:cNvPr id="140" name="CustomShape 8"/>
          <p:cNvSpPr/>
          <p:nvPr/>
        </p:nvSpPr>
        <p:spPr>
          <a:xfrm>
            <a:off x="763500" y="1314813"/>
            <a:ext cx="711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a:solidFill>
                  <a:srgbClr val="FFFFFF"/>
                </a:solidFill>
                <a:latin typeface="Arial"/>
                <a:ea typeface="DejaVu Sans"/>
              </a:rPr>
              <a:t>Found the optimal price</a:t>
            </a:r>
            <a:endParaRPr lang="en-US" b="0" strike="noStrike" spc="-1" dirty="0">
              <a:latin typeface="Arial"/>
            </a:endParaRPr>
          </a:p>
        </p:txBody>
      </p:sp>
      <p:sp>
        <p:nvSpPr>
          <p:cNvPr id="2" name="CustomShape 3">
            <a:extLst>
              <a:ext uri="{FF2B5EF4-FFF2-40B4-BE49-F238E27FC236}">
                <a16:creationId xmlns:a16="http://schemas.microsoft.com/office/drawing/2014/main" id="{24C3318A-517D-4E7B-A540-DB244DE3854C}"/>
              </a:ext>
            </a:extLst>
          </p:cNvPr>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dirty="0">
                <a:solidFill>
                  <a:srgbClr val="FFFFFF"/>
                </a:solidFill>
                <a:latin typeface="Arial"/>
              </a:rPr>
              <a:t>Data </a:t>
            </a:r>
            <a:r>
              <a:rPr lang="en-US" sz="1100" b="0" strike="noStrike" spc="-1" dirty="0" err="1">
                <a:solidFill>
                  <a:srgbClr val="FFFFFF"/>
                </a:solidFill>
                <a:latin typeface="Arial"/>
              </a:rPr>
              <a:t>Intellicence</a:t>
            </a:r>
            <a:r>
              <a:rPr lang="en-US" sz="1100" b="0" strike="noStrike" spc="-1" dirty="0">
                <a:solidFill>
                  <a:srgbClr val="FFFFFF"/>
                </a:solidFill>
                <a:latin typeface="Arial"/>
              </a:rPr>
              <a:t> Applications</a:t>
            </a:r>
            <a:endParaRPr lang="en-US" sz="1100" b="0" strike="noStrike" spc="-1" dirty="0">
              <a:latin typeface="Arial"/>
            </a:endParaRPr>
          </a:p>
        </p:txBody>
      </p:sp>
      <p:sp>
        <p:nvSpPr>
          <p:cNvPr id="3" name="CustomShape 4">
            <a:extLst>
              <a:ext uri="{FF2B5EF4-FFF2-40B4-BE49-F238E27FC236}">
                <a16:creationId xmlns:a16="http://schemas.microsoft.com/office/drawing/2014/main" id="{D24F6AD7-208E-4B87-B56D-4375F3B27E8F}"/>
              </a:ext>
            </a:extLst>
          </p:cNvPr>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dirty="0">
                <a:solidFill>
                  <a:srgbClr val="FFFFFF"/>
                </a:solidFill>
                <a:latin typeface="Arial"/>
              </a:rPr>
              <a:t>Pricing &amp; Advertising</a:t>
            </a:r>
            <a:endParaRPr lang="en-US" sz="1100" b="0" strike="noStrike" spc="-1" dirty="0">
              <a:latin typeface="Arial"/>
            </a:endParaRPr>
          </a:p>
        </p:txBody>
      </p:sp>
      <p:sp>
        <p:nvSpPr>
          <p:cNvPr id="4" name="CustomShape 5">
            <a:extLst>
              <a:ext uri="{FF2B5EF4-FFF2-40B4-BE49-F238E27FC236}">
                <a16:creationId xmlns:a16="http://schemas.microsoft.com/office/drawing/2014/main" id="{77B0C60C-7B87-4F60-B4DE-C43BA795B418}"/>
              </a:ext>
            </a:extLst>
          </p:cNvPr>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2815EBC7-3F65-40E6-9C31-922E46010C3B}" type="slidenum">
              <a:rPr lang="en-US" sz="1100" b="0" strike="noStrike" spc="-1">
                <a:solidFill>
                  <a:srgbClr val="FFFFFF"/>
                </a:solidFill>
                <a:latin typeface="Arial"/>
              </a:rPr>
              <a:t>20</a:t>
            </a:fld>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fill="hold"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additive="repl">
                                        <p:cTn id="7" dur="1000"/>
                                        <p:tgtEl>
                                          <p:spTgt spid="137"/>
                                        </p:tgtEl>
                                      </p:cBhvr>
                                    </p:animEffect>
                                    <p:anim calcmode="lin" valueType="num">
                                      <p:cBhvr additive="repl">
                                        <p:cTn id="8" dur="1000" fill="hold"/>
                                        <p:tgtEl>
                                          <p:spTgt spid="137"/>
                                        </p:tgtEl>
                                        <p:attrNameLst>
                                          <p:attrName>ppt_x</p:attrName>
                                        </p:attrNameLst>
                                      </p:cBhvr>
                                      <p:tavLst>
                                        <p:tav tm="0">
                                          <p:val>
                                            <p:strVal val="#ppt_x"/>
                                          </p:val>
                                        </p:tav>
                                        <p:tav tm="100000">
                                          <p:val>
                                            <p:strVal val="#ppt_x"/>
                                          </p:val>
                                        </p:tav>
                                      </p:tavLst>
                                    </p:anim>
                                    <p:anim calcmode="lin" valueType="num">
                                      <p:cBhvr additive="repl">
                                        <p:cTn id="9" dur="1000" fill="hold"/>
                                        <p:tgtEl>
                                          <p:spTgt spid="137"/>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additive="repl">
                                        <p:cTn id="12" dur="1000"/>
                                        <p:tgtEl>
                                          <p:spTgt spid="138"/>
                                        </p:tgtEl>
                                      </p:cBhvr>
                                    </p:animEffect>
                                    <p:anim calcmode="lin" valueType="num">
                                      <p:cBhvr additive="repl">
                                        <p:cTn id="13" dur="1000" fill="hold"/>
                                        <p:tgtEl>
                                          <p:spTgt spid="138"/>
                                        </p:tgtEl>
                                        <p:attrNameLst>
                                          <p:attrName>ppt_x</p:attrName>
                                        </p:attrNameLst>
                                      </p:cBhvr>
                                      <p:tavLst>
                                        <p:tav tm="0">
                                          <p:val>
                                            <p:strVal val="#ppt_x"/>
                                          </p:val>
                                        </p:tav>
                                        <p:tav tm="100000">
                                          <p:val>
                                            <p:strVal val="#ppt_x"/>
                                          </p:val>
                                        </p:tav>
                                      </p:tavLst>
                                    </p:anim>
                                    <p:anim calcmode="lin" valueType="num">
                                      <p:cBhvr additive="repl">
                                        <p:cTn id="14" dur="1000" fill="hold"/>
                                        <p:tgtEl>
                                          <p:spTgt spid="138"/>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fade">
                                      <p:cBhvr additive="repl">
                                        <p:cTn id="17" dur="1000"/>
                                        <p:tgtEl>
                                          <p:spTgt spid="139"/>
                                        </p:tgtEl>
                                      </p:cBhvr>
                                    </p:animEffect>
                                    <p:anim calcmode="lin" valueType="num">
                                      <p:cBhvr additive="repl">
                                        <p:cTn id="18" dur="1000" fill="hold"/>
                                        <p:tgtEl>
                                          <p:spTgt spid="139"/>
                                        </p:tgtEl>
                                        <p:attrNameLst>
                                          <p:attrName>ppt_x</p:attrName>
                                        </p:attrNameLst>
                                      </p:cBhvr>
                                      <p:tavLst>
                                        <p:tav tm="0">
                                          <p:val>
                                            <p:strVal val="#ppt_x"/>
                                          </p:val>
                                        </p:tav>
                                        <p:tav tm="100000">
                                          <p:val>
                                            <p:strVal val="#ppt_x"/>
                                          </p:val>
                                        </p:tav>
                                      </p:tavLst>
                                    </p:anim>
                                    <p:anim calcmode="lin" valueType="num">
                                      <p:cBhvr additive="repl">
                                        <p:cTn id="19" dur="1000" fill="hold"/>
                                        <p:tgtEl>
                                          <p:spTgt spid="139"/>
                                        </p:tgtEl>
                                        <p:attrNameLst>
                                          <p:attrName>ppt_y</p:attrName>
                                        </p:attrNameLst>
                                      </p:cBhvr>
                                      <p:tavLst>
                                        <p:tav tm="0">
                                          <p:val>
                                            <p:strVal val="#ppt_y+.1"/>
                                          </p:val>
                                        </p:tav>
                                        <p:tav tm="100000">
                                          <p:val>
                                            <p:strVal val="#ppt_y"/>
                                          </p:val>
                                        </p:tav>
                                      </p:tavLst>
                                    </p:anim>
                                  </p:childTnLst>
                                </p:cTn>
                              </p:par>
                              <p:par>
                                <p:cTn id="20" presetID="42" presetClass="entr" fill="hold" nodeType="with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fade">
                                      <p:cBhvr additive="repl">
                                        <p:cTn id="22" dur="1000"/>
                                        <p:tgtEl>
                                          <p:spTgt spid="140"/>
                                        </p:tgtEl>
                                      </p:cBhvr>
                                    </p:animEffect>
                                    <p:anim calcmode="lin" valueType="num">
                                      <p:cBhvr additive="repl">
                                        <p:cTn id="23" dur="1000" fill="hold"/>
                                        <p:tgtEl>
                                          <p:spTgt spid="140"/>
                                        </p:tgtEl>
                                        <p:attrNameLst>
                                          <p:attrName>ppt_x</p:attrName>
                                        </p:attrNameLst>
                                      </p:cBhvr>
                                      <p:tavLst>
                                        <p:tav tm="0">
                                          <p:val>
                                            <p:strVal val="#ppt_x"/>
                                          </p:val>
                                        </p:tav>
                                        <p:tav tm="100000">
                                          <p:val>
                                            <p:strVal val="#ppt_x"/>
                                          </p:val>
                                        </p:tav>
                                      </p:tavLst>
                                    </p:anim>
                                    <p:anim calcmode="lin" valueType="num">
                                      <p:cBhvr additive="repl">
                                        <p:cTn id="24"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578880" y="1258560"/>
            <a:ext cx="11033640" cy="477000"/>
          </a:xfrm>
          <a:custGeom>
            <a:avLst/>
            <a:gdLst/>
            <a:ahLst/>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solidFill>
            <a:srgbClr val="4472C4"/>
          </a:solidFill>
          <a:ln w="12600">
            <a:solidFill>
              <a:srgbClr val="4472C4"/>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142" name="CustomShape 2"/>
          <p:cNvSpPr/>
          <p:nvPr/>
        </p:nvSpPr>
        <p:spPr>
          <a:xfrm>
            <a:off x="578880" y="1712880"/>
            <a:ext cx="11033640" cy="3635297"/>
          </a:xfrm>
          <a:custGeom>
            <a:avLst/>
            <a:gdLst/>
            <a:ahLst/>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ln w="12600">
            <a:solidFill>
              <a:srgbClr val="325490"/>
            </a:solidFill>
            <a:miter/>
          </a:ln>
          <a:effectLst>
            <a:outerShdw blurRad="254000" dist="88586" dir="2700000">
              <a:srgbClr val="000000">
                <a:alpha val="40000"/>
              </a:srgbClr>
            </a:outerShdw>
          </a:effectLst>
        </p:spPr>
        <p:style>
          <a:lnRef idx="0">
            <a:scrgbClr r="0" g="0" b="0"/>
          </a:lnRef>
          <a:fillRef idx="0">
            <a:scrgbClr r="0" g="0" b="0"/>
          </a:fillRef>
          <a:effectRef idx="0">
            <a:scrgbClr r="0" g="0" b="0"/>
          </a:effectRef>
          <a:fontRef idx="minor"/>
        </p:style>
      </p:sp>
      <p:sp>
        <p:nvSpPr>
          <p:cNvPr id="143" name="CustomShape 3"/>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Learning algorithm for pricing</a:t>
            </a:r>
            <a:endParaRPr lang="en-US" sz="3200" b="0" strike="noStrike" spc="-1">
              <a:latin typeface="Arial"/>
            </a:endParaRPr>
          </a:p>
        </p:txBody>
      </p:sp>
      <p:sp>
        <p:nvSpPr>
          <p:cNvPr id="144" name="CustomShape 4"/>
          <p:cNvSpPr/>
          <p:nvPr/>
        </p:nvSpPr>
        <p:spPr>
          <a:xfrm>
            <a:off x="775800" y="1862280"/>
            <a:ext cx="10644480" cy="37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900" b="0" strike="noStrike" spc="-1" dirty="0">
                <a:solidFill>
                  <a:srgbClr val="000000"/>
                </a:solidFill>
                <a:latin typeface="Arial"/>
                <a:ea typeface="DejaVu Sans"/>
              </a:rPr>
              <a:t>To solve this Multi Armed Bandit Problem, and found the optimal price, we use </a:t>
            </a:r>
            <a:r>
              <a:rPr lang="en-US" sz="1900" b="0" strike="noStrike" spc="-1" dirty="0" err="1">
                <a:solidFill>
                  <a:srgbClr val="000000"/>
                </a:solidFill>
                <a:latin typeface="Arial"/>
                <a:ea typeface="DejaVu Sans"/>
              </a:rPr>
              <a:t>Thomspon</a:t>
            </a:r>
            <a:r>
              <a:rPr lang="en-US" sz="1900" b="0" strike="noStrike" spc="-1" dirty="0">
                <a:solidFill>
                  <a:srgbClr val="000000"/>
                </a:solidFill>
                <a:latin typeface="Arial"/>
                <a:ea typeface="DejaVu Sans"/>
              </a:rPr>
              <a:t> Sampling Algorithm.</a:t>
            </a:r>
            <a:endParaRPr lang="en-US" sz="1900" b="0" strike="noStrike" spc="-1" dirty="0">
              <a:latin typeface="Arial"/>
            </a:endParaRPr>
          </a:p>
          <a:p>
            <a:pPr>
              <a:lnSpc>
                <a:spcPct val="100000"/>
              </a:lnSpc>
            </a:pPr>
            <a:endParaRPr lang="en-US" sz="1900" b="0" strike="noStrike" spc="-1" dirty="0">
              <a:latin typeface="Arial"/>
            </a:endParaRPr>
          </a:p>
          <a:p>
            <a:pPr marL="216000" indent="-215640">
              <a:lnSpc>
                <a:spcPct val="100000"/>
              </a:lnSpc>
              <a:buClr>
                <a:srgbClr val="000000"/>
              </a:buClr>
              <a:buSzPct val="45000"/>
              <a:buFont typeface="Wingdings" charset="2"/>
              <a:buChar char=""/>
            </a:pPr>
            <a:r>
              <a:rPr lang="en-US" sz="1900" b="0" strike="noStrike" spc="-1" dirty="0">
                <a:solidFill>
                  <a:srgbClr val="000000"/>
                </a:solidFill>
                <a:latin typeface="Arial"/>
                <a:ea typeface="DejaVu Sans"/>
              </a:rPr>
              <a:t>The random variable is the conversion rate of each arm, so what we can observe is a </a:t>
            </a:r>
            <a:r>
              <a:rPr lang="en-US" sz="1900" b="0" strike="noStrike" spc="-1" dirty="0" err="1">
                <a:solidFill>
                  <a:srgbClr val="000000"/>
                </a:solidFill>
                <a:latin typeface="Arial"/>
                <a:ea typeface="DejaVu Sans"/>
              </a:rPr>
              <a:t>Bernulli</a:t>
            </a:r>
            <a:r>
              <a:rPr lang="en-US" sz="1900" b="0" strike="noStrike" spc="-1" dirty="0">
                <a:solidFill>
                  <a:srgbClr val="000000"/>
                </a:solidFill>
                <a:latin typeface="Arial"/>
                <a:ea typeface="DejaVu Sans"/>
              </a:rPr>
              <a:t> reward, for this reason we use a Beta distribution as prior.</a:t>
            </a:r>
            <a:endParaRPr lang="en-US" sz="1900" b="0" strike="noStrike" spc="-1" dirty="0">
              <a:latin typeface="Arial"/>
            </a:endParaRPr>
          </a:p>
          <a:p>
            <a:pPr>
              <a:lnSpc>
                <a:spcPct val="100000"/>
              </a:lnSpc>
            </a:pPr>
            <a:endParaRPr lang="en-US" sz="1900" b="0" strike="noStrike" spc="-1" dirty="0">
              <a:latin typeface="Arial"/>
            </a:endParaRPr>
          </a:p>
          <a:p>
            <a:pPr marL="216000" indent="-215640">
              <a:lnSpc>
                <a:spcPct val="100000"/>
              </a:lnSpc>
              <a:buClr>
                <a:srgbClr val="000000"/>
              </a:buClr>
              <a:buSzPct val="45000"/>
              <a:buFont typeface="Wingdings" charset="2"/>
              <a:buChar char=""/>
            </a:pPr>
            <a:r>
              <a:rPr lang="en-US" sz="1900" b="0" strike="noStrike" spc="-1" dirty="0">
                <a:solidFill>
                  <a:srgbClr val="000000"/>
                </a:solidFill>
                <a:latin typeface="Arial"/>
                <a:ea typeface="DejaVu Sans"/>
              </a:rPr>
              <a:t>The expected reward of an arm is represented by the product between the conversion rate and the price itself.</a:t>
            </a:r>
            <a:endParaRPr lang="en-US" sz="1900" b="0" strike="noStrike" spc="-1" dirty="0">
              <a:latin typeface="Arial"/>
            </a:endParaRPr>
          </a:p>
          <a:p>
            <a:pPr marL="216000" indent="-215640">
              <a:lnSpc>
                <a:spcPct val="100000"/>
              </a:lnSpc>
              <a:buClr>
                <a:srgbClr val="000000"/>
              </a:buClr>
              <a:buSzPct val="45000"/>
              <a:buFont typeface="Wingdings" charset="2"/>
              <a:buChar char=""/>
            </a:pPr>
            <a:endParaRPr lang="en-US" sz="1900" b="0" strike="noStrike" spc="-1" dirty="0">
              <a:latin typeface="Arial"/>
            </a:endParaRPr>
          </a:p>
          <a:p>
            <a:pPr marL="216000" indent="-215640">
              <a:lnSpc>
                <a:spcPct val="100000"/>
              </a:lnSpc>
              <a:buClr>
                <a:srgbClr val="000000"/>
              </a:buClr>
              <a:buSzPct val="45000"/>
              <a:buFont typeface="Wingdings" charset="2"/>
              <a:buChar char=""/>
            </a:pPr>
            <a:r>
              <a:rPr lang="en-US" sz="1900" b="0" strike="noStrike" spc="-1" dirty="0">
                <a:solidFill>
                  <a:srgbClr val="000000"/>
                </a:solidFill>
                <a:latin typeface="Arial"/>
                <a:ea typeface="DejaVu Sans"/>
              </a:rPr>
              <a:t>For each user we choose the price sampling the beta distribution and getting the one with highest reward. We observe the realization and then we update the distribution.</a:t>
            </a:r>
            <a:endParaRPr lang="en-US" sz="1900" b="0" strike="noStrike" spc="-1" dirty="0">
              <a:latin typeface="Arial"/>
            </a:endParaRPr>
          </a:p>
        </p:txBody>
      </p:sp>
      <p:sp>
        <p:nvSpPr>
          <p:cNvPr id="145" name="CustomShape 5"/>
          <p:cNvSpPr/>
          <p:nvPr/>
        </p:nvSpPr>
        <p:spPr>
          <a:xfrm>
            <a:off x="775800" y="1313640"/>
            <a:ext cx="7116480" cy="4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a:solidFill>
                  <a:srgbClr val="FFFFFF"/>
                </a:solidFill>
                <a:latin typeface="Arial"/>
                <a:ea typeface="DejaVu Sans"/>
              </a:rPr>
              <a:t>Thompson Sampling Algorithm </a:t>
            </a:r>
            <a:endParaRPr lang="en-US" b="0" strike="noStrike" spc="-1" dirty="0">
              <a:latin typeface="Arial"/>
            </a:endParaRPr>
          </a:p>
        </p:txBody>
      </p:sp>
      <p:sp>
        <p:nvSpPr>
          <p:cNvPr id="2" name="CustomShape 3">
            <a:extLst>
              <a:ext uri="{FF2B5EF4-FFF2-40B4-BE49-F238E27FC236}">
                <a16:creationId xmlns:a16="http://schemas.microsoft.com/office/drawing/2014/main" id="{B74797DC-8E80-4820-81F6-CA78D904A7B4}"/>
              </a:ext>
            </a:extLst>
          </p:cNvPr>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dirty="0">
                <a:solidFill>
                  <a:srgbClr val="FFFFFF"/>
                </a:solidFill>
                <a:latin typeface="Arial"/>
              </a:rPr>
              <a:t>Data </a:t>
            </a:r>
            <a:r>
              <a:rPr lang="en-US" sz="1100" b="0" strike="noStrike" spc="-1" dirty="0" err="1">
                <a:solidFill>
                  <a:srgbClr val="FFFFFF"/>
                </a:solidFill>
                <a:latin typeface="Arial"/>
              </a:rPr>
              <a:t>Intellicence</a:t>
            </a:r>
            <a:r>
              <a:rPr lang="en-US" sz="1100" b="0" strike="noStrike" spc="-1" dirty="0">
                <a:solidFill>
                  <a:srgbClr val="FFFFFF"/>
                </a:solidFill>
                <a:latin typeface="Arial"/>
              </a:rPr>
              <a:t> Applications</a:t>
            </a:r>
            <a:endParaRPr lang="en-US" sz="1100" b="0" strike="noStrike" spc="-1" dirty="0">
              <a:latin typeface="Arial"/>
            </a:endParaRPr>
          </a:p>
        </p:txBody>
      </p:sp>
      <p:sp>
        <p:nvSpPr>
          <p:cNvPr id="3" name="CustomShape 4">
            <a:extLst>
              <a:ext uri="{FF2B5EF4-FFF2-40B4-BE49-F238E27FC236}">
                <a16:creationId xmlns:a16="http://schemas.microsoft.com/office/drawing/2014/main" id="{D7EDBF70-E990-47B5-95A9-2C04B00C7E42}"/>
              </a:ext>
            </a:extLst>
          </p:cNvPr>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dirty="0">
                <a:solidFill>
                  <a:srgbClr val="FFFFFF"/>
                </a:solidFill>
                <a:latin typeface="Arial"/>
              </a:rPr>
              <a:t>Pricing &amp; Advertising</a:t>
            </a:r>
            <a:endParaRPr lang="en-US" sz="1100" b="0" strike="noStrike" spc="-1" dirty="0">
              <a:latin typeface="Arial"/>
            </a:endParaRPr>
          </a:p>
        </p:txBody>
      </p:sp>
      <p:sp>
        <p:nvSpPr>
          <p:cNvPr id="4" name="CustomShape 5">
            <a:extLst>
              <a:ext uri="{FF2B5EF4-FFF2-40B4-BE49-F238E27FC236}">
                <a16:creationId xmlns:a16="http://schemas.microsoft.com/office/drawing/2014/main" id="{02F1E46D-0E59-4DFF-8C05-268C2D42A532}"/>
              </a:ext>
            </a:extLst>
          </p:cNvPr>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2815EBC7-3F65-40E6-9C31-922E46010C3B}" type="slidenum">
              <a:rPr lang="en-US" sz="1100" b="0" strike="noStrike" spc="-1">
                <a:solidFill>
                  <a:srgbClr val="FFFFFF"/>
                </a:solidFill>
                <a:latin typeface="Arial"/>
              </a:rPr>
              <a:t>21</a:t>
            </a:fld>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fill="hold" nodeType="with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additive="repl">
                                        <p:cTn id="7" dur="1000"/>
                                        <p:tgtEl>
                                          <p:spTgt spid="141"/>
                                        </p:tgtEl>
                                      </p:cBhvr>
                                    </p:animEffect>
                                    <p:anim calcmode="lin" valueType="num">
                                      <p:cBhvr additive="repl">
                                        <p:cTn id="8" dur="1000" fill="hold"/>
                                        <p:tgtEl>
                                          <p:spTgt spid="141"/>
                                        </p:tgtEl>
                                        <p:attrNameLst>
                                          <p:attrName>ppt_x</p:attrName>
                                        </p:attrNameLst>
                                      </p:cBhvr>
                                      <p:tavLst>
                                        <p:tav tm="0">
                                          <p:val>
                                            <p:strVal val="#ppt_x"/>
                                          </p:val>
                                        </p:tav>
                                        <p:tav tm="100000">
                                          <p:val>
                                            <p:strVal val="#ppt_x"/>
                                          </p:val>
                                        </p:tav>
                                      </p:tavLst>
                                    </p:anim>
                                    <p:anim calcmode="lin" valueType="num">
                                      <p:cBhvr additive="repl">
                                        <p:cTn id="9" dur="1000" fill="hold"/>
                                        <p:tgtEl>
                                          <p:spTgt spid="141"/>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fade">
                                      <p:cBhvr additive="repl">
                                        <p:cTn id="12" dur="1000"/>
                                        <p:tgtEl>
                                          <p:spTgt spid="142"/>
                                        </p:tgtEl>
                                      </p:cBhvr>
                                    </p:animEffect>
                                    <p:anim calcmode="lin" valueType="num">
                                      <p:cBhvr additive="repl">
                                        <p:cTn id="13" dur="1000" fill="hold"/>
                                        <p:tgtEl>
                                          <p:spTgt spid="142"/>
                                        </p:tgtEl>
                                        <p:attrNameLst>
                                          <p:attrName>ppt_x</p:attrName>
                                        </p:attrNameLst>
                                      </p:cBhvr>
                                      <p:tavLst>
                                        <p:tav tm="0">
                                          <p:val>
                                            <p:strVal val="#ppt_x"/>
                                          </p:val>
                                        </p:tav>
                                        <p:tav tm="100000">
                                          <p:val>
                                            <p:strVal val="#ppt_x"/>
                                          </p:val>
                                        </p:tav>
                                      </p:tavLst>
                                    </p:anim>
                                    <p:anim calcmode="lin" valueType="num">
                                      <p:cBhvr additive="repl">
                                        <p:cTn id="14" dur="1000" fill="hold"/>
                                        <p:tgtEl>
                                          <p:spTgt spid="142"/>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fade">
                                      <p:cBhvr additive="repl">
                                        <p:cTn id="17" dur="1000"/>
                                        <p:tgtEl>
                                          <p:spTgt spid="144"/>
                                        </p:tgtEl>
                                      </p:cBhvr>
                                    </p:animEffect>
                                    <p:anim calcmode="lin" valueType="num">
                                      <p:cBhvr additive="repl">
                                        <p:cTn id="18" dur="1000" fill="hold"/>
                                        <p:tgtEl>
                                          <p:spTgt spid="144"/>
                                        </p:tgtEl>
                                        <p:attrNameLst>
                                          <p:attrName>ppt_x</p:attrName>
                                        </p:attrNameLst>
                                      </p:cBhvr>
                                      <p:tavLst>
                                        <p:tav tm="0">
                                          <p:val>
                                            <p:strVal val="#ppt_x"/>
                                          </p:val>
                                        </p:tav>
                                        <p:tav tm="100000">
                                          <p:val>
                                            <p:strVal val="#ppt_x"/>
                                          </p:val>
                                        </p:tav>
                                      </p:tavLst>
                                    </p:anim>
                                    <p:anim calcmode="lin" valueType="num">
                                      <p:cBhvr additive="repl">
                                        <p:cTn id="19" dur="1000" fill="hold"/>
                                        <p:tgtEl>
                                          <p:spTgt spid="144"/>
                                        </p:tgtEl>
                                        <p:attrNameLst>
                                          <p:attrName>ppt_y</p:attrName>
                                        </p:attrNameLst>
                                      </p:cBhvr>
                                      <p:tavLst>
                                        <p:tav tm="0">
                                          <p:val>
                                            <p:strVal val="#ppt_y+.1"/>
                                          </p:val>
                                        </p:tav>
                                        <p:tav tm="100000">
                                          <p:val>
                                            <p:strVal val="#ppt_y"/>
                                          </p:val>
                                        </p:tav>
                                      </p:tavLst>
                                    </p:anim>
                                  </p:childTnLst>
                                </p:cTn>
                              </p:par>
                              <p:par>
                                <p:cTn id="20" presetID="42" presetClass="entr" fill="hold" nodeType="with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fade">
                                      <p:cBhvr additive="repl">
                                        <p:cTn id="22" dur="1000"/>
                                        <p:tgtEl>
                                          <p:spTgt spid="145"/>
                                        </p:tgtEl>
                                      </p:cBhvr>
                                    </p:animEffect>
                                    <p:anim calcmode="lin" valueType="num">
                                      <p:cBhvr additive="repl">
                                        <p:cTn id="23" dur="1000" fill="hold"/>
                                        <p:tgtEl>
                                          <p:spTgt spid="145"/>
                                        </p:tgtEl>
                                        <p:attrNameLst>
                                          <p:attrName>ppt_x</p:attrName>
                                        </p:attrNameLst>
                                      </p:cBhvr>
                                      <p:tavLst>
                                        <p:tav tm="0">
                                          <p:val>
                                            <p:strVal val="#ppt_x"/>
                                          </p:val>
                                        </p:tav>
                                        <p:tav tm="100000">
                                          <p:val>
                                            <p:strVal val="#ppt_x"/>
                                          </p:val>
                                        </p:tav>
                                      </p:tavLst>
                                    </p:anim>
                                    <p:anim calcmode="lin" valueType="num">
                                      <p:cBhvr additive="repl">
                                        <p:cTn id="24"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578880" y="1155600"/>
            <a:ext cx="11033640" cy="477000"/>
          </a:xfrm>
          <a:custGeom>
            <a:avLst/>
            <a:gdLst/>
            <a:ahLst/>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solidFill>
            <a:srgbClr val="4472C4"/>
          </a:solidFill>
          <a:ln w="12600">
            <a:solidFill>
              <a:srgbClr val="4472C4"/>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147" name="CustomShape 2"/>
          <p:cNvSpPr/>
          <p:nvPr/>
        </p:nvSpPr>
        <p:spPr>
          <a:xfrm>
            <a:off x="578880" y="1609920"/>
            <a:ext cx="11033640" cy="951840"/>
          </a:xfrm>
          <a:custGeom>
            <a:avLst/>
            <a:gdLst/>
            <a:ahLst/>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ln w="12600">
            <a:solidFill>
              <a:srgbClr val="325490"/>
            </a:solidFill>
            <a:miter/>
          </a:ln>
          <a:effectLst>
            <a:outerShdw blurRad="215900" dist="88586" dir="2700000">
              <a:srgbClr val="000000">
                <a:alpha val="40000"/>
              </a:srgbClr>
            </a:outerShdw>
          </a:effectLst>
        </p:spPr>
        <p:style>
          <a:lnRef idx="0">
            <a:scrgbClr r="0" g="0" b="0"/>
          </a:lnRef>
          <a:fillRef idx="0">
            <a:scrgbClr r="0" g="0" b="0"/>
          </a:fillRef>
          <a:effectRef idx="0">
            <a:scrgbClr r="0" g="0" b="0"/>
          </a:effectRef>
          <a:fontRef idx="minor"/>
        </p:style>
      </p:sp>
      <p:sp>
        <p:nvSpPr>
          <p:cNvPr id="148" name="CustomShape 3"/>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Learning algorithm for pricing</a:t>
            </a:r>
            <a:endParaRPr lang="en-US" sz="3200" b="0" strike="noStrike" spc="-1">
              <a:latin typeface="Arial"/>
            </a:endParaRPr>
          </a:p>
        </p:txBody>
      </p:sp>
      <p:sp>
        <p:nvSpPr>
          <p:cNvPr id="149" name="CustomShape 4"/>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150" name="CustomShape 5"/>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151" name="CustomShape 6"/>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D3D05D2B-14EE-4D8D-B67A-2B4DCF5BB127}" type="slidenum">
              <a:rPr lang="en-US" sz="1100" b="0" strike="noStrike" spc="-1">
                <a:solidFill>
                  <a:srgbClr val="FFFFFF"/>
                </a:solidFill>
                <a:latin typeface="Arial"/>
              </a:rPr>
              <a:t>22</a:t>
            </a:fld>
            <a:endParaRPr lang="en-US" sz="1100" b="0" strike="noStrike" spc="-1">
              <a:latin typeface="Arial"/>
            </a:endParaRPr>
          </a:p>
        </p:txBody>
      </p:sp>
      <p:sp>
        <p:nvSpPr>
          <p:cNvPr id="152" name="CustomShape 7"/>
          <p:cNvSpPr/>
          <p:nvPr/>
        </p:nvSpPr>
        <p:spPr>
          <a:xfrm>
            <a:off x="773280" y="1784520"/>
            <a:ext cx="106444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In the few days, since we interact with a huge number of users in a day, we are able to get the optimal price.  </a:t>
            </a:r>
            <a:endParaRPr lang="en-US" sz="1800" b="0" strike="noStrike" spc="-1" dirty="0">
              <a:latin typeface="Arial"/>
            </a:endParaRPr>
          </a:p>
        </p:txBody>
      </p:sp>
      <p:sp>
        <p:nvSpPr>
          <p:cNvPr id="153" name="CustomShape 8"/>
          <p:cNvSpPr/>
          <p:nvPr/>
        </p:nvSpPr>
        <p:spPr>
          <a:xfrm>
            <a:off x="763200" y="1214280"/>
            <a:ext cx="711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FFFFFF"/>
                </a:solidFill>
                <a:latin typeface="Arial"/>
                <a:ea typeface="DejaVu Sans"/>
              </a:rPr>
              <a:t>Results</a:t>
            </a:r>
            <a:endParaRPr lang="en-US" sz="1800" b="0" strike="noStrike" spc="-1">
              <a:latin typeface="Arial"/>
            </a:endParaRPr>
          </a:p>
        </p:txBody>
      </p:sp>
      <p:pic>
        <p:nvPicPr>
          <p:cNvPr id="154" name="Immagine 6"/>
          <p:cNvPicPr/>
          <p:nvPr/>
        </p:nvPicPr>
        <p:blipFill>
          <a:blip r:embed="rId3"/>
          <a:stretch/>
        </p:blipFill>
        <p:spPr>
          <a:xfrm>
            <a:off x="6426720" y="2765520"/>
            <a:ext cx="3926880" cy="2945160"/>
          </a:xfrm>
          <a:prstGeom prst="rect">
            <a:avLst/>
          </a:prstGeom>
          <a:ln>
            <a:noFill/>
          </a:ln>
        </p:spPr>
      </p:pic>
      <p:pic>
        <p:nvPicPr>
          <p:cNvPr id="155" name="Immagine 8"/>
          <p:cNvPicPr/>
          <p:nvPr/>
        </p:nvPicPr>
        <p:blipFill>
          <a:blip r:embed="rId4"/>
          <a:stretch/>
        </p:blipFill>
        <p:spPr>
          <a:xfrm>
            <a:off x="1837800" y="2765520"/>
            <a:ext cx="3926880" cy="2945160"/>
          </a:xfrm>
          <a:prstGeom prst="rect">
            <a:avLst/>
          </a:prstGeom>
          <a:ln>
            <a:noFill/>
          </a:ln>
        </p:spPr>
      </p:pic>
      <p:sp>
        <p:nvSpPr>
          <p:cNvPr id="156" name="CustomShape 9"/>
          <p:cNvSpPr/>
          <p:nvPr/>
        </p:nvSpPr>
        <p:spPr>
          <a:xfrm>
            <a:off x="3276000" y="5693400"/>
            <a:ext cx="60901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i="1" strike="noStrike" spc="-1" dirty="0">
                <a:solidFill>
                  <a:srgbClr val="C9C9C9"/>
                </a:solidFill>
                <a:latin typeface="Arial"/>
                <a:ea typeface="DejaVu Sans"/>
              </a:rPr>
              <a:t>Regret and Reward obtained in pricing with 10000 experiments and 14 days as T horizon</a:t>
            </a:r>
            <a:endParaRPr lang="en-US" sz="1600" b="0" strike="noStrike" spc="-1" dirty="0">
              <a:solidFill>
                <a:srgbClr val="C9C9C9"/>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additive="repl">
                                        <p:cTn id="7" dur="1000"/>
                                        <p:tgtEl>
                                          <p:spTgt spid="146"/>
                                        </p:tgtEl>
                                      </p:cBhvr>
                                    </p:animEffect>
                                    <p:anim calcmode="lin" valueType="num">
                                      <p:cBhvr additive="repl">
                                        <p:cTn id="8" dur="1000" fill="hold"/>
                                        <p:tgtEl>
                                          <p:spTgt spid="146"/>
                                        </p:tgtEl>
                                        <p:attrNameLst>
                                          <p:attrName>ppt_x</p:attrName>
                                        </p:attrNameLst>
                                      </p:cBhvr>
                                      <p:tavLst>
                                        <p:tav tm="0">
                                          <p:val>
                                            <p:strVal val="#ppt_x"/>
                                          </p:val>
                                        </p:tav>
                                        <p:tav tm="100000">
                                          <p:val>
                                            <p:strVal val="#ppt_x"/>
                                          </p:val>
                                        </p:tav>
                                      </p:tavLst>
                                    </p:anim>
                                    <p:anim calcmode="lin" valueType="num">
                                      <p:cBhvr additive="repl">
                                        <p:cTn id="9" dur="1000" fill="hold"/>
                                        <p:tgtEl>
                                          <p:spTgt spid="146"/>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additive="repl">
                                        <p:cTn id="12" dur="1000"/>
                                        <p:tgtEl>
                                          <p:spTgt spid="147"/>
                                        </p:tgtEl>
                                      </p:cBhvr>
                                    </p:animEffect>
                                    <p:anim calcmode="lin" valueType="num">
                                      <p:cBhvr additive="repl">
                                        <p:cTn id="13" dur="1000" fill="hold"/>
                                        <p:tgtEl>
                                          <p:spTgt spid="147"/>
                                        </p:tgtEl>
                                        <p:attrNameLst>
                                          <p:attrName>ppt_x</p:attrName>
                                        </p:attrNameLst>
                                      </p:cBhvr>
                                      <p:tavLst>
                                        <p:tav tm="0">
                                          <p:val>
                                            <p:strVal val="#ppt_x"/>
                                          </p:val>
                                        </p:tav>
                                        <p:tav tm="100000">
                                          <p:val>
                                            <p:strVal val="#ppt_x"/>
                                          </p:val>
                                        </p:tav>
                                      </p:tavLst>
                                    </p:anim>
                                    <p:anim calcmode="lin" valueType="num">
                                      <p:cBhvr additive="repl">
                                        <p:cTn id="14" dur="1000" fill="hold"/>
                                        <p:tgtEl>
                                          <p:spTgt spid="147"/>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fade">
                                      <p:cBhvr additive="repl">
                                        <p:cTn id="17" dur="1000"/>
                                        <p:tgtEl>
                                          <p:spTgt spid="152"/>
                                        </p:tgtEl>
                                      </p:cBhvr>
                                    </p:animEffect>
                                    <p:anim calcmode="lin" valueType="num">
                                      <p:cBhvr additive="repl">
                                        <p:cTn id="18" dur="1000" fill="hold"/>
                                        <p:tgtEl>
                                          <p:spTgt spid="152"/>
                                        </p:tgtEl>
                                        <p:attrNameLst>
                                          <p:attrName>ppt_x</p:attrName>
                                        </p:attrNameLst>
                                      </p:cBhvr>
                                      <p:tavLst>
                                        <p:tav tm="0">
                                          <p:val>
                                            <p:strVal val="#ppt_x"/>
                                          </p:val>
                                        </p:tav>
                                        <p:tav tm="100000">
                                          <p:val>
                                            <p:strVal val="#ppt_x"/>
                                          </p:val>
                                        </p:tav>
                                      </p:tavLst>
                                    </p:anim>
                                    <p:anim calcmode="lin" valueType="num">
                                      <p:cBhvr additive="repl">
                                        <p:cTn id="19" dur="1000" fill="hold"/>
                                        <p:tgtEl>
                                          <p:spTgt spid="152"/>
                                        </p:tgtEl>
                                        <p:attrNameLst>
                                          <p:attrName>ppt_y</p:attrName>
                                        </p:attrNameLst>
                                      </p:cBhvr>
                                      <p:tavLst>
                                        <p:tav tm="0">
                                          <p:val>
                                            <p:strVal val="#ppt_y+.1"/>
                                          </p:val>
                                        </p:tav>
                                        <p:tav tm="100000">
                                          <p:val>
                                            <p:strVal val="#ppt_y"/>
                                          </p:val>
                                        </p:tav>
                                      </p:tavLst>
                                    </p:anim>
                                  </p:childTnLst>
                                </p:cTn>
                              </p:par>
                              <p:par>
                                <p:cTn id="20" presetID="42" presetClass="entr" fill="hold" nodeType="withEffect">
                                  <p:stCondLst>
                                    <p:cond delay="0"/>
                                  </p:stCondLst>
                                  <p:childTnLst>
                                    <p:set>
                                      <p:cBhvr>
                                        <p:cTn id="21" dur="1" fill="hold">
                                          <p:stCondLst>
                                            <p:cond delay="0"/>
                                          </p:stCondLst>
                                        </p:cTn>
                                        <p:tgtEl>
                                          <p:spTgt spid="153"/>
                                        </p:tgtEl>
                                        <p:attrNameLst>
                                          <p:attrName>style.visibility</p:attrName>
                                        </p:attrNameLst>
                                      </p:cBhvr>
                                      <p:to>
                                        <p:strVal val="visible"/>
                                      </p:to>
                                    </p:set>
                                    <p:animEffect transition="in" filter="fade">
                                      <p:cBhvr additive="repl">
                                        <p:cTn id="22" dur="1000"/>
                                        <p:tgtEl>
                                          <p:spTgt spid="153"/>
                                        </p:tgtEl>
                                      </p:cBhvr>
                                    </p:animEffect>
                                    <p:anim calcmode="lin" valueType="num">
                                      <p:cBhvr additive="repl">
                                        <p:cTn id="23" dur="1000" fill="hold"/>
                                        <p:tgtEl>
                                          <p:spTgt spid="153"/>
                                        </p:tgtEl>
                                        <p:attrNameLst>
                                          <p:attrName>ppt_x</p:attrName>
                                        </p:attrNameLst>
                                      </p:cBhvr>
                                      <p:tavLst>
                                        <p:tav tm="0">
                                          <p:val>
                                            <p:strVal val="#ppt_x"/>
                                          </p:val>
                                        </p:tav>
                                        <p:tav tm="100000">
                                          <p:val>
                                            <p:strVal val="#ppt_x"/>
                                          </p:val>
                                        </p:tav>
                                      </p:tavLst>
                                    </p:anim>
                                    <p:anim calcmode="lin" valueType="num">
                                      <p:cBhvr additive="repl">
                                        <p:cTn id="24" dur="1000" fill="hold"/>
                                        <p:tgtEl>
                                          <p:spTgt spid="15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fill="hold" nodeType="clickEffect">
                                  <p:stCondLst>
                                    <p:cond delay="0"/>
                                  </p:stCondLst>
                                  <p:childTnLst>
                                    <p:set>
                                      <p:cBhvr>
                                        <p:cTn id="28" dur="1" fill="hold">
                                          <p:stCondLst>
                                            <p:cond delay="0"/>
                                          </p:stCondLst>
                                        </p:cTn>
                                        <p:tgtEl>
                                          <p:spTgt spid="155"/>
                                        </p:tgtEl>
                                        <p:attrNameLst>
                                          <p:attrName>style.visibility</p:attrName>
                                        </p:attrNameLst>
                                      </p:cBhvr>
                                      <p:to>
                                        <p:strVal val="visible"/>
                                      </p:to>
                                    </p:set>
                                    <p:animEffect transition="in" filter="fade">
                                      <p:cBhvr additive="repl">
                                        <p:cTn id="29" dur="1000"/>
                                        <p:tgtEl>
                                          <p:spTgt spid="155"/>
                                        </p:tgtEl>
                                      </p:cBhvr>
                                    </p:animEffect>
                                    <p:anim calcmode="lin" valueType="num">
                                      <p:cBhvr additive="repl">
                                        <p:cTn id="30" dur="1000" fill="hold"/>
                                        <p:tgtEl>
                                          <p:spTgt spid="155"/>
                                        </p:tgtEl>
                                        <p:attrNameLst>
                                          <p:attrName>ppt_x</p:attrName>
                                        </p:attrNameLst>
                                      </p:cBhvr>
                                      <p:tavLst>
                                        <p:tav tm="0">
                                          <p:val>
                                            <p:strVal val="#ppt_x"/>
                                          </p:val>
                                        </p:tav>
                                        <p:tav tm="100000">
                                          <p:val>
                                            <p:strVal val="#ppt_x"/>
                                          </p:val>
                                        </p:tav>
                                      </p:tavLst>
                                    </p:anim>
                                    <p:anim calcmode="lin" valueType="num">
                                      <p:cBhvr additive="repl">
                                        <p:cTn id="31" dur="1000" fill="hold"/>
                                        <p:tgtEl>
                                          <p:spTgt spid="155"/>
                                        </p:tgtEl>
                                        <p:attrNameLst>
                                          <p:attrName>ppt_y</p:attrName>
                                        </p:attrNameLst>
                                      </p:cBhvr>
                                      <p:tavLst>
                                        <p:tav tm="0">
                                          <p:val>
                                            <p:strVal val="#ppt_y+.1"/>
                                          </p:val>
                                        </p:tav>
                                        <p:tav tm="100000">
                                          <p:val>
                                            <p:strVal val="#ppt_y"/>
                                          </p:val>
                                        </p:tav>
                                      </p:tavLst>
                                    </p:anim>
                                  </p:childTnLst>
                                </p:cTn>
                              </p:par>
                              <p:par>
                                <p:cTn id="32" presetID="42" presetClass="entr" fill="hold" nodeType="withEffect">
                                  <p:stCondLst>
                                    <p:cond delay="0"/>
                                  </p:stCondLst>
                                  <p:childTnLst>
                                    <p:set>
                                      <p:cBhvr>
                                        <p:cTn id="33" dur="1" fill="hold">
                                          <p:stCondLst>
                                            <p:cond delay="0"/>
                                          </p:stCondLst>
                                        </p:cTn>
                                        <p:tgtEl>
                                          <p:spTgt spid="154"/>
                                        </p:tgtEl>
                                        <p:attrNameLst>
                                          <p:attrName>style.visibility</p:attrName>
                                        </p:attrNameLst>
                                      </p:cBhvr>
                                      <p:to>
                                        <p:strVal val="visible"/>
                                      </p:to>
                                    </p:set>
                                    <p:animEffect transition="in" filter="fade">
                                      <p:cBhvr additive="repl">
                                        <p:cTn id="34" dur="1000"/>
                                        <p:tgtEl>
                                          <p:spTgt spid="154"/>
                                        </p:tgtEl>
                                      </p:cBhvr>
                                    </p:animEffect>
                                    <p:anim calcmode="lin" valueType="num">
                                      <p:cBhvr additive="repl">
                                        <p:cTn id="35" dur="1000" fill="hold"/>
                                        <p:tgtEl>
                                          <p:spTgt spid="154"/>
                                        </p:tgtEl>
                                        <p:attrNameLst>
                                          <p:attrName>ppt_x</p:attrName>
                                        </p:attrNameLst>
                                      </p:cBhvr>
                                      <p:tavLst>
                                        <p:tav tm="0">
                                          <p:val>
                                            <p:strVal val="#ppt_x"/>
                                          </p:val>
                                        </p:tav>
                                        <p:tav tm="100000">
                                          <p:val>
                                            <p:strVal val="#ppt_x"/>
                                          </p:val>
                                        </p:tav>
                                      </p:tavLst>
                                    </p:anim>
                                    <p:anim calcmode="lin" valueType="num">
                                      <p:cBhvr additive="repl">
                                        <p:cTn id="36" dur="1000" fill="hold"/>
                                        <p:tgtEl>
                                          <p:spTgt spid="154"/>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fill="hold" nodeType="afterEffect">
                                  <p:stCondLst>
                                    <p:cond delay="0"/>
                                  </p:stCondLst>
                                  <p:childTnLst>
                                    <p:set>
                                      <p:cBhvr>
                                        <p:cTn id="39" dur="1" fill="hold">
                                          <p:stCondLst>
                                            <p:cond delay="0"/>
                                          </p:stCondLst>
                                        </p:cTn>
                                        <p:tgtEl>
                                          <p:spTgt spid="156"/>
                                        </p:tgtEl>
                                        <p:attrNameLst>
                                          <p:attrName>style.visibility</p:attrName>
                                        </p:attrNameLst>
                                      </p:cBhvr>
                                      <p:to>
                                        <p:strVal val="visible"/>
                                      </p:to>
                                    </p:set>
                                    <p:animEffect transition="in" filter="fade">
                                      <p:cBhvr additive="repl">
                                        <p:cTn id="40" dur="1000"/>
                                        <p:tgtEl>
                                          <p:spTgt spid="156"/>
                                        </p:tgtEl>
                                      </p:cBhvr>
                                    </p:animEffect>
                                    <p:anim calcmode="lin" valueType="num">
                                      <p:cBhvr additive="repl">
                                        <p:cTn id="41" dur="1000" fill="hold"/>
                                        <p:tgtEl>
                                          <p:spTgt spid="156"/>
                                        </p:tgtEl>
                                        <p:attrNameLst>
                                          <p:attrName>ppt_x</p:attrName>
                                        </p:attrNameLst>
                                      </p:cBhvr>
                                      <p:tavLst>
                                        <p:tav tm="0">
                                          <p:val>
                                            <p:strVal val="#ppt_x"/>
                                          </p:val>
                                        </p:tav>
                                        <p:tav tm="100000">
                                          <p:val>
                                            <p:strVal val="#ppt_x"/>
                                          </p:val>
                                        </p:tav>
                                      </p:tavLst>
                                    </p:anim>
                                    <p:anim calcmode="lin" valueType="num">
                                      <p:cBhvr additive="repl">
                                        <p:cTn id="42" dur="1000" fill="hold"/>
                                        <p:tgtEl>
                                          <p:spTgt spid="1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7F5EA-7569-4A81-B57C-5B81A147362D}"/>
              </a:ext>
            </a:extLst>
          </p:cNvPr>
          <p:cNvSpPr>
            <a:spLocks noGrp="1"/>
          </p:cNvSpPr>
          <p:nvPr>
            <p:ph type="title"/>
          </p:nvPr>
        </p:nvSpPr>
        <p:spPr/>
        <p:txBody>
          <a:bodyPr>
            <a:normAutofit/>
          </a:bodyPr>
          <a:lstStyle/>
          <a:p>
            <a:r>
              <a:rPr lang="it-IT" dirty="0"/>
              <a:t>Index</a:t>
            </a:r>
          </a:p>
        </p:txBody>
      </p:sp>
      <p:sp>
        <p:nvSpPr>
          <p:cNvPr id="3" name="Segnaposto contenuto 2">
            <a:extLst>
              <a:ext uri="{FF2B5EF4-FFF2-40B4-BE49-F238E27FC236}">
                <a16:creationId xmlns:a16="http://schemas.microsoft.com/office/drawing/2014/main" id="{4529429E-1C46-45C1-9731-E7B7AA60848F}"/>
              </a:ext>
            </a:extLst>
          </p:cNvPr>
          <p:cNvSpPr>
            <a:spLocks noGrp="1"/>
          </p:cNvSpPr>
          <p:nvPr>
            <p:ph idx="1"/>
          </p:nvPr>
        </p:nvSpPr>
        <p:spPr/>
        <p:txBody>
          <a:bodyPr>
            <a:normAutofit lnSpcReduction="10000"/>
          </a:bodyPr>
          <a:lstStyle/>
          <a:p>
            <a:pPr marL="0" indent="0">
              <a:buClr>
                <a:schemeClr val="accent5"/>
              </a:buClr>
              <a:buNone/>
            </a:pPr>
            <a:r>
              <a:rPr lang="it-IT" sz="3200" dirty="0">
                <a:solidFill>
                  <a:srgbClr val="2E75B6"/>
                </a:solidFill>
                <a:latin typeface="Arial" panose="020B0604020202020204" pitchFamily="34" charset="0"/>
                <a:cs typeface="Arial" panose="020B0604020202020204" pitchFamily="34" charset="0"/>
              </a:rPr>
              <a:t> </a:t>
            </a:r>
            <a:r>
              <a:rPr lang="it-IT" sz="3200" dirty="0">
                <a:solidFill>
                  <a:srgbClr val="C9C9C9"/>
                </a:solidFill>
                <a:latin typeface="Arial" panose="020B0604020202020204" pitchFamily="34" charset="0"/>
                <a:cs typeface="Arial" panose="020B0604020202020204" pitchFamily="34" charset="0"/>
              </a:rPr>
              <a:t>1) </a:t>
            </a:r>
            <a:r>
              <a:rPr lang="it-IT" sz="3200" dirty="0" err="1">
                <a:solidFill>
                  <a:srgbClr val="C9C9C9"/>
                </a:solidFill>
                <a:latin typeface="Arial" panose="020B0604020202020204" pitchFamily="34" charset="0"/>
                <a:cs typeface="Arial" panose="020B0604020202020204" pitchFamily="34" charset="0"/>
              </a:rPr>
              <a:t>Problem</a:t>
            </a:r>
            <a:r>
              <a:rPr lang="it-IT" sz="3200" dirty="0">
                <a:solidFill>
                  <a:srgbClr val="C9C9C9"/>
                </a:solidFill>
                <a:latin typeface="Arial" panose="020B0604020202020204" pitchFamily="34" charset="0"/>
                <a:cs typeface="Arial" panose="020B0604020202020204" pitchFamily="34" charset="0"/>
              </a:rPr>
              <a:t> </a:t>
            </a:r>
            <a:r>
              <a:rPr lang="it-IT" sz="3200" dirty="0" err="1">
                <a:solidFill>
                  <a:srgbClr val="C9C9C9"/>
                </a:solidFill>
                <a:latin typeface="Arial" panose="020B0604020202020204" pitchFamily="34" charset="0"/>
                <a:cs typeface="Arial" panose="020B0604020202020204" pitchFamily="34" charset="0"/>
              </a:rPr>
              <a:t>description</a:t>
            </a:r>
            <a:endParaRPr lang="it-IT" sz="3200" dirty="0">
              <a:solidFill>
                <a:srgbClr val="C9C9C9"/>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a:t>
            </a:r>
            <a:r>
              <a:rPr lang="it-IT" sz="3200" dirty="0">
                <a:solidFill>
                  <a:srgbClr val="C9C9C9"/>
                </a:solidFill>
                <a:latin typeface="Arial" panose="020B0604020202020204" pitchFamily="34" charset="0"/>
                <a:cs typeface="Arial" panose="020B0604020202020204" pitchFamily="34" charset="0"/>
              </a:rPr>
              <a:t>2) </a:t>
            </a:r>
            <a:r>
              <a:rPr lang="it-IT" sz="3200" dirty="0" err="1">
                <a:solidFill>
                  <a:srgbClr val="C9C9C9"/>
                </a:solidFill>
                <a:latin typeface="Arial" panose="020B0604020202020204" pitchFamily="34" charset="0"/>
                <a:cs typeface="Arial" panose="020B0604020202020204" pitchFamily="34" charset="0"/>
              </a:rPr>
              <a:t>Our</a:t>
            </a:r>
            <a:r>
              <a:rPr lang="it-IT" sz="3200" dirty="0">
                <a:solidFill>
                  <a:srgbClr val="C9C9C9"/>
                </a:solidFill>
                <a:latin typeface="Arial" panose="020B0604020202020204" pitchFamily="34" charset="0"/>
                <a:cs typeface="Arial" panose="020B0604020202020204" pitchFamily="34" charset="0"/>
              </a:rPr>
              <a:t> setting</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a:t>
            </a:r>
            <a:r>
              <a:rPr lang="it-IT" sz="3200" dirty="0">
                <a:solidFill>
                  <a:srgbClr val="C9C9C9"/>
                </a:solidFill>
                <a:latin typeface="Arial" panose="020B0604020202020204" pitchFamily="34" charset="0"/>
                <a:cs typeface="Arial" panose="020B0604020202020204" pitchFamily="34" charset="0"/>
              </a:rPr>
              <a:t>3) Single-</a:t>
            </a:r>
            <a:r>
              <a:rPr lang="it-IT" sz="3200" dirty="0" err="1">
                <a:solidFill>
                  <a:srgbClr val="C9C9C9"/>
                </a:solidFill>
                <a:latin typeface="Arial" panose="020B0604020202020204" pitchFamily="34" charset="0"/>
                <a:cs typeface="Arial" panose="020B0604020202020204" pitchFamily="34" charset="0"/>
              </a:rPr>
              <a:t>phase</a:t>
            </a:r>
            <a:r>
              <a:rPr lang="it-IT" sz="3200" dirty="0">
                <a:solidFill>
                  <a:srgbClr val="C9C9C9"/>
                </a:solidFill>
                <a:latin typeface="Arial" panose="020B0604020202020204" pitchFamily="34" charset="0"/>
                <a:cs typeface="Arial" panose="020B0604020202020204" pitchFamily="34" charset="0"/>
              </a:rPr>
              <a:t> budget </a:t>
            </a:r>
            <a:r>
              <a:rPr lang="it-IT" sz="3200" dirty="0" err="1">
                <a:solidFill>
                  <a:srgbClr val="C9C9C9"/>
                </a:solidFill>
                <a:latin typeface="Arial" panose="020B0604020202020204" pitchFamily="34" charset="0"/>
                <a:cs typeface="Arial" panose="020B0604020202020204" pitchFamily="34" charset="0"/>
              </a:rPr>
              <a:t>allocation</a:t>
            </a:r>
            <a:endParaRPr lang="it-IT" sz="3200" dirty="0">
              <a:solidFill>
                <a:srgbClr val="C9C9C9"/>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4) Multi-</a:t>
            </a:r>
            <a:r>
              <a:rPr lang="it-IT" sz="3200" dirty="0" err="1">
                <a:solidFill>
                  <a:schemeClr val="accent3">
                    <a:lumMod val="60000"/>
                    <a:lumOff val="40000"/>
                  </a:schemeClr>
                </a:solidFill>
                <a:latin typeface="Arial" panose="020B0604020202020204" pitchFamily="34" charset="0"/>
                <a:cs typeface="Arial" panose="020B0604020202020204" pitchFamily="34" charset="0"/>
              </a:rPr>
              <a:t>phase</a:t>
            </a:r>
            <a:r>
              <a:rPr lang="it-IT" sz="3200" dirty="0">
                <a:solidFill>
                  <a:schemeClr val="accent3">
                    <a:lumMod val="60000"/>
                    <a:lumOff val="40000"/>
                  </a:schemeClr>
                </a:solidFill>
                <a:latin typeface="Arial" panose="020B0604020202020204" pitchFamily="34" charset="0"/>
                <a:cs typeface="Arial" panose="020B0604020202020204" pitchFamily="34" charset="0"/>
              </a:rPr>
              <a:t> budget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allocation</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5) Learning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algorithm</a:t>
            </a:r>
            <a:r>
              <a:rPr lang="it-IT" sz="3200" dirty="0">
                <a:solidFill>
                  <a:schemeClr val="accent3">
                    <a:lumMod val="60000"/>
                    <a:lumOff val="40000"/>
                  </a:schemeClr>
                </a:solidFill>
                <a:latin typeface="Arial" panose="020B0604020202020204" pitchFamily="34" charset="0"/>
                <a:cs typeface="Arial" panose="020B0604020202020204" pitchFamily="34" charset="0"/>
              </a:rPr>
              <a:t> for pricing</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a:t>
            </a:r>
            <a:r>
              <a:rPr lang="it-IT" sz="3200" dirty="0">
                <a:solidFill>
                  <a:srgbClr val="2E75B6"/>
                </a:solidFill>
                <a:latin typeface="Arial" panose="020B0604020202020204" pitchFamily="34" charset="0"/>
                <a:cs typeface="Arial" panose="020B0604020202020204" pitchFamily="34" charset="0"/>
              </a:rPr>
              <a:t>6) </a:t>
            </a:r>
            <a:r>
              <a:rPr lang="it-IT" sz="3200" dirty="0" err="1">
                <a:solidFill>
                  <a:srgbClr val="2E75B6"/>
                </a:solidFill>
                <a:latin typeface="Arial" panose="020B0604020202020204" pitchFamily="34" charset="0"/>
                <a:cs typeface="Arial" panose="020B0604020202020204" pitchFamily="34" charset="0"/>
              </a:rPr>
              <a:t>Context</a:t>
            </a:r>
            <a:r>
              <a:rPr lang="it-IT" sz="3200" dirty="0">
                <a:solidFill>
                  <a:srgbClr val="2E75B6"/>
                </a:solidFill>
                <a:latin typeface="Arial" panose="020B0604020202020204" pitchFamily="34" charset="0"/>
                <a:cs typeface="Arial" panose="020B0604020202020204" pitchFamily="34" charset="0"/>
              </a:rPr>
              <a:t> generation </a:t>
            </a:r>
            <a:r>
              <a:rPr lang="it-IT" sz="3200" dirty="0" err="1">
                <a:solidFill>
                  <a:srgbClr val="2E75B6"/>
                </a:solidFill>
                <a:latin typeface="Arial" panose="020B0604020202020204" pitchFamily="34" charset="0"/>
                <a:cs typeface="Arial" panose="020B0604020202020204" pitchFamily="34" charset="0"/>
              </a:rPr>
              <a:t>algorithm</a:t>
            </a:r>
            <a:endParaRPr lang="it-IT" sz="3200" dirty="0">
              <a:solidFill>
                <a:srgbClr val="2E75B6"/>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7) Budget and pricing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optimization</a:t>
            </a:r>
            <a:r>
              <a:rPr lang="it-IT" sz="3200" dirty="0">
                <a:solidFill>
                  <a:schemeClr val="accent3">
                    <a:lumMod val="60000"/>
                    <a:lumOff val="40000"/>
                  </a:schemeClr>
                </a:solidFill>
                <a:latin typeface="Arial" panose="020B0604020202020204" pitchFamily="34" charset="0"/>
                <a:cs typeface="Arial" panose="020B0604020202020204" pitchFamily="34" charset="0"/>
              </a:rPr>
              <a:t> (multiple prices)</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8) Budget and pricing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optimization</a:t>
            </a:r>
            <a:r>
              <a:rPr lang="it-IT" sz="3200" dirty="0">
                <a:solidFill>
                  <a:schemeClr val="accent3">
                    <a:lumMod val="60000"/>
                    <a:lumOff val="40000"/>
                  </a:schemeClr>
                </a:solidFill>
                <a:latin typeface="Arial" panose="020B0604020202020204" pitchFamily="34" charset="0"/>
                <a:cs typeface="Arial" panose="020B0604020202020204" pitchFamily="34" charset="0"/>
              </a:rPr>
              <a:t> (single price)</a:t>
            </a:r>
          </a:p>
          <a:p>
            <a:pPr marL="0" indent="0">
              <a:buClr>
                <a:schemeClr val="accent5"/>
              </a:buClr>
              <a:buNone/>
            </a:pP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Segnaposto data 3">
            <a:extLst>
              <a:ext uri="{FF2B5EF4-FFF2-40B4-BE49-F238E27FC236}">
                <a16:creationId xmlns:a16="http://schemas.microsoft.com/office/drawing/2014/main" id="{B89AFA7B-1933-4BC9-8BF3-EB02442F14DC}"/>
              </a:ext>
            </a:extLst>
          </p:cNvPr>
          <p:cNvSpPr>
            <a:spLocks noGrp="1"/>
          </p:cNvSpPr>
          <p:nvPr>
            <p:ph type="dt" sz="half" idx="10"/>
          </p:nvPr>
        </p:nvSpPr>
        <p:spPr/>
        <p:txBody>
          <a:bodyPr/>
          <a:lstStyle/>
          <a:p>
            <a:r>
              <a:rPr lang="it-IT"/>
              <a:t>Data Intellicence Applications</a:t>
            </a:r>
            <a:endParaRPr lang="it-IT" dirty="0"/>
          </a:p>
        </p:txBody>
      </p:sp>
      <p:sp>
        <p:nvSpPr>
          <p:cNvPr id="5" name="Segnaposto piè di pagina 4">
            <a:extLst>
              <a:ext uri="{FF2B5EF4-FFF2-40B4-BE49-F238E27FC236}">
                <a16:creationId xmlns:a16="http://schemas.microsoft.com/office/drawing/2014/main" id="{8D65E206-5CF6-445D-B0A8-237E32A111A9}"/>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CAEDBA6A-07E1-438F-8222-FBC4FB71C6D0}"/>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23</a:t>
            </a:fld>
            <a:endParaRPr lang="it-IT" dirty="0"/>
          </a:p>
        </p:txBody>
      </p:sp>
    </p:spTree>
    <p:extLst>
      <p:ext uri="{BB962C8B-B14F-4D97-AF65-F5344CB8AC3E}">
        <p14:creationId xmlns:p14="http://schemas.microsoft.com/office/powerpoint/2010/main" val="108515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258689"/>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712912"/>
            <a:ext cx="11034215" cy="3199330"/>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Context</a:t>
            </a:r>
            <a:r>
              <a:rPr lang="it-IT" dirty="0"/>
              <a:t> generation </a:t>
            </a:r>
            <a:r>
              <a:rPr lang="it-IT" dirty="0" err="1"/>
              <a:t>algorithm</a:t>
            </a:r>
            <a:endParaRPr lang="it-IT" dirty="0"/>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24</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887469"/>
            <a:ext cx="10645253"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For each context inside the  partitions,  generated by the three sub campaigns we have considered in the advertising problem, we have created  a learner which, by  applying the Thompson Sampling algorithm, estimates the expected reward, that is the profit, associated to each price for that specific context.</a:t>
            </a:r>
          </a:p>
          <a:p>
            <a:endParaRPr lang="it-IT"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setting we have used is the following:</a:t>
            </a:r>
            <a:endParaRPr lang="it-IT"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daily number of users is generated according to the advertising problem and  the proportion of the users is respected too.</a:t>
            </a:r>
            <a:endParaRPr lang="it-IT"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experiments last 10 weeks.</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317426"/>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Our</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approach</a:t>
            </a:r>
            <a:endParaRPr lang="it-IT"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6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258689"/>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712911"/>
            <a:ext cx="11034215" cy="3252493"/>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Context</a:t>
            </a:r>
            <a:r>
              <a:rPr lang="it-IT" dirty="0"/>
              <a:t> generation </a:t>
            </a:r>
            <a:r>
              <a:rPr lang="it-IT" dirty="0" err="1"/>
              <a:t>algorithm</a:t>
            </a:r>
            <a:endParaRPr lang="it-IT" dirty="0"/>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25</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887469"/>
            <a:ext cx="1064525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in expectation the daily number of users, divided in proportion to the probability of their context, is slightly lower than 500, we have observed that after one week, thanks to the huge number of samples observed, performing price discrimination on the three targets of the sub campaigns is , with good probability, identified as the best possible choice since we usually reach a very good approximation of the best expected reward for each target.   </a:t>
            </a:r>
            <a:endParaRPr lang="it-IT"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problem is that observing this huge amount of sample ruins the performance of the algorithm in later weeks: the bounds are ruined and so the algorithm tends to choose the action of re-aggregation as a plausible option. Our solution to this issue was to use a stopping criterion: once the algorithm chooses to disaggregate, it can only choose as active partition, a partition with a cardinality strictly larger than the currently active one.</a:t>
            </a:r>
            <a:endParaRPr lang="it-IT"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317426"/>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Considerations</a:t>
            </a:r>
            <a:r>
              <a:rPr lang="it-IT" dirty="0">
                <a:solidFill>
                  <a:schemeClr val="bg1"/>
                </a:solidFill>
                <a:latin typeface="Arial" panose="020B0604020202020204" pitchFamily="34" charset="0"/>
                <a:cs typeface="Arial" panose="020B0604020202020204" pitchFamily="34" charset="0"/>
              </a:rPr>
              <a:t> (first </a:t>
            </a:r>
            <a:r>
              <a:rPr lang="it-IT" dirty="0" err="1">
                <a:solidFill>
                  <a:schemeClr val="bg1"/>
                </a:solidFill>
                <a:latin typeface="Arial" panose="020B0604020202020204" pitchFamily="34" charset="0"/>
                <a:cs typeface="Arial" panose="020B0604020202020204" pitchFamily="34" charset="0"/>
              </a:rPr>
              <a:t>algorithm</a:t>
            </a:r>
            <a:r>
              <a:rPr lang="it-IT"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0004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155608"/>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609832"/>
            <a:ext cx="11034215" cy="793126"/>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Context</a:t>
            </a:r>
            <a:r>
              <a:rPr lang="it-IT" dirty="0"/>
              <a:t> generation </a:t>
            </a:r>
            <a:r>
              <a:rPr lang="it-IT" dirty="0" err="1"/>
              <a:t>algorithm</a:t>
            </a:r>
            <a:endParaRPr lang="it-IT" dirty="0"/>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26</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784388"/>
            <a:ext cx="1064525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 we can see the regret of the first approach.</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214345"/>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Results</a:t>
            </a:r>
            <a:endParaRPr lang="it-IT" dirty="0">
              <a:solidFill>
                <a:schemeClr val="bg1"/>
              </a:solidFill>
              <a:latin typeface="Arial" panose="020B0604020202020204" pitchFamily="34" charset="0"/>
              <a:cs typeface="Arial" panose="020B0604020202020204" pitchFamily="34" charset="0"/>
            </a:endParaRPr>
          </a:p>
        </p:txBody>
      </p:sp>
      <p:pic>
        <p:nvPicPr>
          <p:cNvPr id="7" name="Immagine 6" descr="Immagine che contiene screenshot&#10;&#10;Descrizione generata automaticamente">
            <a:extLst>
              <a:ext uri="{FF2B5EF4-FFF2-40B4-BE49-F238E27FC236}">
                <a16:creationId xmlns:a16="http://schemas.microsoft.com/office/drawing/2014/main" id="{B451F923-78E4-4CC9-9FE5-E72BBE1A7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490" y="2554067"/>
            <a:ext cx="3883016" cy="2912262"/>
          </a:xfrm>
          <a:prstGeom prst="rect">
            <a:avLst/>
          </a:prstGeom>
        </p:spPr>
      </p:pic>
      <p:sp>
        <p:nvSpPr>
          <p:cNvPr id="12" name="CasellaDiTesto 11">
            <a:extLst>
              <a:ext uri="{FF2B5EF4-FFF2-40B4-BE49-F238E27FC236}">
                <a16:creationId xmlns:a16="http://schemas.microsoft.com/office/drawing/2014/main" id="{5E61AB1A-5FAE-4E7E-8267-A38B1599C853}"/>
              </a:ext>
            </a:extLst>
          </p:cNvPr>
          <p:cNvSpPr txBox="1"/>
          <p:nvPr/>
        </p:nvSpPr>
        <p:spPr>
          <a:xfrm>
            <a:off x="3276095" y="5490935"/>
            <a:ext cx="6090682" cy="338554"/>
          </a:xfrm>
          <a:prstGeom prst="rect">
            <a:avLst/>
          </a:prstGeom>
          <a:noFill/>
        </p:spPr>
        <p:txBody>
          <a:bodyPr wrap="square" rtlCol="0">
            <a:spAutoFit/>
          </a:bodyPr>
          <a:lstStyle/>
          <a:p>
            <a:r>
              <a:rPr lang="it-IT" sz="1600" i="1" dirty="0" err="1">
                <a:solidFill>
                  <a:schemeClr val="bg2">
                    <a:lumMod val="75000"/>
                  </a:schemeClr>
                </a:solidFill>
                <a:latin typeface="Arial" panose="020B0604020202020204" pitchFamily="34" charset="0"/>
                <a:cs typeface="Arial" panose="020B0604020202020204" pitchFamily="34" charset="0"/>
              </a:rPr>
              <a:t>Regret</a:t>
            </a:r>
            <a:r>
              <a:rPr lang="it-IT" sz="1600" i="1" dirty="0">
                <a:solidFill>
                  <a:schemeClr val="bg2">
                    <a:lumMod val="75000"/>
                  </a:schemeClr>
                </a:solidFill>
                <a:latin typeface="Arial" panose="020B0604020202020204" pitchFamily="34" charset="0"/>
                <a:cs typeface="Arial" panose="020B0604020202020204" pitchFamily="34" charset="0"/>
              </a:rPr>
              <a:t> of first </a:t>
            </a:r>
            <a:r>
              <a:rPr lang="it-IT" sz="1600" i="1" dirty="0" err="1">
                <a:solidFill>
                  <a:schemeClr val="bg2">
                    <a:lumMod val="75000"/>
                  </a:schemeClr>
                </a:solidFill>
                <a:latin typeface="Arial" panose="020B0604020202020204" pitchFamily="34" charset="0"/>
                <a:cs typeface="Arial" panose="020B0604020202020204" pitchFamily="34" charset="0"/>
              </a:rPr>
              <a:t>context</a:t>
            </a:r>
            <a:r>
              <a:rPr lang="it-IT" sz="1600" i="1" dirty="0">
                <a:solidFill>
                  <a:schemeClr val="bg2">
                    <a:lumMod val="75000"/>
                  </a:schemeClr>
                </a:solidFill>
                <a:latin typeface="Arial" panose="020B0604020202020204" pitchFamily="34" charset="0"/>
                <a:cs typeface="Arial" panose="020B0604020202020204" pitchFamily="34" charset="0"/>
              </a:rPr>
              <a:t> generation </a:t>
            </a:r>
            <a:r>
              <a:rPr lang="it-IT" sz="1600" i="1" dirty="0" err="1">
                <a:solidFill>
                  <a:schemeClr val="bg2">
                    <a:lumMod val="75000"/>
                  </a:schemeClr>
                </a:solidFill>
                <a:latin typeface="Arial" panose="020B0604020202020204" pitchFamily="34" charset="0"/>
                <a:cs typeface="Arial" panose="020B0604020202020204" pitchFamily="34" charset="0"/>
              </a:rPr>
              <a:t>algorith</a:t>
            </a:r>
            <a:r>
              <a:rPr lang="it-IT" sz="1600" i="1" dirty="0">
                <a:solidFill>
                  <a:schemeClr val="bg2">
                    <a:lumMod val="75000"/>
                  </a:schemeClr>
                </a:solidFill>
                <a:latin typeface="Arial" panose="020B0604020202020204" pitchFamily="34" charset="0"/>
                <a:cs typeface="Arial" panose="020B0604020202020204" pitchFamily="34" charset="0"/>
              </a:rPr>
              <a:t> with 150 </a:t>
            </a:r>
            <a:r>
              <a:rPr lang="it-IT" sz="1600" i="1" dirty="0" err="1">
                <a:solidFill>
                  <a:schemeClr val="bg2">
                    <a:lumMod val="75000"/>
                  </a:schemeClr>
                </a:solidFill>
                <a:latin typeface="Arial" panose="020B0604020202020204" pitchFamily="34" charset="0"/>
                <a:cs typeface="Arial" panose="020B0604020202020204" pitchFamily="34" charset="0"/>
              </a:rPr>
              <a:t>experiments</a:t>
            </a:r>
            <a:r>
              <a:rPr lang="it-IT" sz="1600" i="1" dirty="0">
                <a:solidFill>
                  <a:schemeClr val="bg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8053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258689"/>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712911"/>
            <a:ext cx="11034215" cy="2729103"/>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Context</a:t>
            </a:r>
            <a:r>
              <a:rPr lang="it-IT" dirty="0"/>
              <a:t> generation </a:t>
            </a:r>
            <a:r>
              <a:rPr lang="it-IT" dirty="0" err="1"/>
              <a:t>algorithm</a:t>
            </a:r>
            <a:endParaRPr lang="it-IT" dirty="0"/>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27</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887469"/>
            <a:ext cx="10645253"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Thanks to the fact that the daily number of samples is consistent, we have implemented a “ sequential” version of the algorithm using Ɛ-greedy exploration:</a:t>
            </a:r>
            <a:endParaRPr lang="it-IT"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it-IT" sz="2000" dirty="0" err="1">
                <a:latin typeface="Arial" panose="020B0604020202020204" pitchFamily="34" charset="0"/>
                <a:cs typeface="Arial" panose="020B0604020202020204" pitchFamily="34" charset="0"/>
              </a:rPr>
              <a:t>Every</a:t>
            </a:r>
            <a:r>
              <a:rPr lang="it-IT" sz="2000" dirty="0">
                <a:latin typeface="Arial" panose="020B0604020202020204" pitchFamily="34" charset="0"/>
                <a:cs typeface="Arial" panose="020B0604020202020204" pitchFamily="34" charset="0"/>
              </a:rPr>
              <a:t> week </a:t>
            </a:r>
            <a:r>
              <a:rPr lang="it-IT" sz="2000" dirty="0" err="1">
                <a:latin typeface="Arial" panose="020B0604020202020204" pitchFamily="34" charset="0"/>
                <a:cs typeface="Arial" panose="020B0604020202020204" pitchFamily="34" charset="0"/>
              </a:rPr>
              <a:t>we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only</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get</a:t>
            </a:r>
            <a:r>
              <a:rPr lang="it-IT" sz="2000" dirty="0">
                <a:latin typeface="Arial" panose="020B0604020202020204" pitchFamily="34" charset="0"/>
                <a:cs typeface="Arial" panose="020B0604020202020204" pitchFamily="34" charset="0"/>
              </a:rPr>
              <a:t> samples relative to the </a:t>
            </a:r>
            <a:r>
              <a:rPr lang="it-IT" sz="2000" dirty="0" err="1">
                <a:latin typeface="Arial" panose="020B0604020202020204" pitchFamily="34" charset="0"/>
                <a:cs typeface="Arial" panose="020B0604020202020204" pitchFamily="34" charset="0"/>
              </a:rPr>
              <a:t>active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context</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represented</a:t>
            </a:r>
            <a:r>
              <a:rPr lang="it-IT" sz="2000" dirty="0">
                <a:latin typeface="Arial" panose="020B0604020202020204" pitchFamily="34" charset="0"/>
                <a:cs typeface="Arial" panose="020B0604020202020204" pitchFamily="34" charset="0"/>
              </a:rPr>
              <a:t> by an aggregate </a:t>
            </a:r>
            <a:r>
              <a:rPr lang="it-IT" sz="2000" dirty="0" err="1">
                <a:latin typeface="Arial" panose="020B0604020202020204" pitchFamily="34" charset="0"/>
                <a:cs typeface="Arial" panose="020B0604020202020204" pitchFamily="34" charset="0"/>
              </a:rPr>
              <a:t>learner</a:t>
            </a:r>
            <a:r>
              <a:rPr lang="it-IT" sz="2000" dirty="0">
                <a:latin typeface="Arial" panose="020B0604020202020204" pitchFamily="34" charset="0"/>
                <a:cs typeface="Arial" panose="020B0604020202020204" pitchFamily="34" charset="0"/>
              </a:rPr>
              <a:t>)</a:t>
            </a:r>
          </a:p>
          <a:p>
            <a:pPr marL="342900" lvl="0" indent="-342900">
              <a:buFont typeface="Arial" panose="020B0604020202020204" pitchFamily="34" charset="0"/>
              <a:buChar char="•"/>
            </a:pPr>
            <a:r>
              <a:rPr lang="it-IT" sz="2000" dirty="0">
                <a:latin typeface="Arial" panose="020B0604020202020204" pitchFamily="34" charset="0"/>
                <a:cs typeface="Arial" panose="020B0604020202020204" pitchFamily="34" charset="0"/>
              </a:rPr>
              <a:t>At the end of </a:t>
            </a:r>
            <a:r>
              <a:rPr lang="it-IT" sz="2000" dirty="0" err="1">
                <a:latin typeface="Arial" panose="020B0604020202020204" pitchFamily="34" charset="0"/>
                <a:cs typeface="Arial" panose="020B0604020202020204" pitchFamily="34" charset="0"/>
              </a:rPr>
              <a:t>every</a:t>
            </a:r>
            <a:r>
              <a:rPr lang="it-IT" sz="2000" dirty="0">
                <a:latin typeface="Arial" panose="020B0604020202020204" pitchFamily="34" charset="0"/>
                <a:cs typeface="Arial" panose="020B0604020202020204" pitchFamily="34" charset="0"/>
              </a:rPr>
              <a:t> week </a:t>
            </a:r>
            <a:r>
              <a:rPr lang="it-IT" sz="2000" dirty="0" err="1">
                <a:latin typeface="Arial" panose="020B0604020202020204" pitchFamily="34" charset="0"/>
                <a:cs typeface="Arial" panose="020B0604020202020204" pitchFamily="34" charset="0"/>
              </a:rPr>
              <a:t>we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choose</a:t>
            </a:r>
            <a:r>
              <a:rPr lang="it-IT" sz="2000" dirty="0">
                <a:latin typeface="Arial" panose="020B0604020202020204" pitchFamily="34" charset="0"/>
                <a:cs typeface="Arial" panose="020B0604020202020204" pitchFamily="34" charset="0"/>
              </a:rPr>
              <a:t> the </a:t>
            </a:r>
            <a:r>
              <a:rPr lang="it-IT" sz="2000" dirty="0" err="1">
                <a:latin typeface="Arial" panose="020B0604020202020204" pitchFamily="34" charset="0"/>
                <a:cs typeface="Arial" panose="020B0604020202020204" pitchFamily="34" charset="0"/>
              </a:rPr>
              <a:t>active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context</a:t>
            </a:r>
            <a:r>
              <a:rPr lang="it-IT" sz="2000" dirty="0">
                <a:latin typeface="Arial" panose="020B0604020202020204" pitchFamily="34" charset="0"/>
                <a:cs typeface="Arial" panose="020B0604020202020204" pitchFamily="34" charset="0"/>
              </a:rPr>
              <a:t> for the </a:t>
            </a:r>
            <a:r>
              <a:rPr lang="it-IT" sz="2000" dirty="0" err="1">
                <a:latin typeface="Arial" panose="020B0604020202020204" pitchFamily="34" charset="0"/>
                <a:cs typeface="Arial" panose="020B0604020202020204" pitchFamily="34" charset="0"/>
              </a:rPr>
              <a:t>next</a:t>
            </a:r>
            <a:r>
              <a:rPr lang="it-IT" sz="2000" dirty="0">
                <a:latin typeface="Arial" panose="020B0604020202020204" pitchFamily="34" charset="0"/>
                <a:cs typeface="Arial" panose="020B0604020202020204" pitchFamily="34" charset="0"/>
              </a:rPr>
              <a:t> one in the following way: random with </a:t>
            </a:r>
            <a:r>
              <a:rPr lang="it-IT" sz="2000" dirty="0" err="1">
                <a:latin typeface="Arial" panose="020B0604020202020204" pitchFamily="34" charset="0"/>
                <a:cs typeface="Arial" panose="020B0604020202020204" pitchFamily="34" charset="0"/>
              </a:rPr>
              <a:t>probability</a:t>
            </a:r>
            <a:r>
              <a:rPr lang="it-IT"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Ɛ, argmax(lower bound) with probability 1 – Ɛ</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Ɛ </a:t>
            </a:r>
            <a:r>
              <a:rPr lang="en-US" sz="2000" dirty="0" err="1">
                <a:latin typeface="Arial" panose="020B0604020202020204" pitchFamily="34" charset="0"/>
                <a:cs typeface="Arial" panose="020B0604020202020204" pitchFamily="34" charset="0"/>
              </a:rPr>
              <a:t>decreseas</a:t>
            </a:r>
            <a:r>
              <a:rPr lang="en-US" sz="2000" dirty="0">
                <a:latin typeface="Arial" panose="020B0604020202020204" pitchFamily="34" charset="0"/>
                <a:cs typeface="Arial" panose="020B0604020202020204" pitchFamily="34" charset="0"/>
              </a:rPr>
              <a:t> as we approach the end of the time horizon T (Ɛ = 1 – t/T)</a:t>
            </a:r>
          </a:p>
          <a:p>
            <a:pPr marL="342900" lvl="0" indent="-342900">
              <a:buFont typeface="Arial" panose="020B0604020202020204" pitchFamily="34" charset="0"/>
              <a:buChar char="•"/>
            </a:pP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317426"/>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Our</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approach</a:t>
            </a:r>
            <a:r>
              <a:rPr lang="it-IT" dirty="0">
                <a:solidFill>
                  <a:schemeClr val="bg1"/>
                </a:solidFill>
                <a:latin typeface="Arial" panose="020B0604020202020204" pitchFamily="34" charset="0"/>
                <a:cs typeface="Arial" panose="020B0604020202020204" pitchFamily="34" charset="0"/>
              </a:rPr>
              <a:t> (second </a:t>
            </a:r>
            <a:r>
              <a:rPr lang="it-IT" dirty="0" err="1">
                <a:solidFill>
                  <a:schemeClr val="bg1"/>
                </a:solidFill>
                <a:latin typeface="Arial" panose="020B0604020202020204" pitchFamily="34" charset="0"/>
                <a:cs typeface="Arial" panose="020B0604020202020204" pitchFamily="34" charset="0"/>
              </a:rPr>
              <a:t>algorithm</a:t>
            </a:r>
            <a:r>
              <a:rPr lang="it-IT"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2727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155608"/>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609832"/>
            <a:ext cx="11034215" cy="793126"/>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Context</a:t>
            </a:r>
            <a:r>
              <a:rPr lang="it-IT" dirty="0"/>
              <a:t> generation </a:t>
            </a:r>
            <a:r>
              <a:rPr lang="it-IT" dirty="0" err="1"/>
              <a:t>algorithm</a:t>
            </a:r>
            <a:endParaRPr lang="it-IT" dirty="0"/>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28</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784388"/>
            <a:ext cx="1064525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 we can see the regret, reward and bounds of the second approach.</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214345"/>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Results</a:t>
            </a:r>
            <a:endParaRPr lang="it-IT" dirty="0">
              <a:solidFill>
                <a:schemeClr val="bg1"/>
              </a:solidFill>
              <a:latin typeface="Arial" panose="020B0604020202020204" pitchFamily="34" charset="0"/>
              <a:cs typeface="Arial" panose="020B0604020202020204" pitchFamily="34" charset="0"/>
            </a:endParaRPr>
          </a:p>
        </p:txBody>
      </p:sp>
      <p:pic>
        <p:nvPicPr>
          <p:cNvPr id="7" name="Immagine 6">
            <a:extLst>
              <a:ext uri="{FF2B5EF4-FFF2-40B4-BE49-F238E27FC236}">
                <a16:creationId xmlns:a16="http://schemas.microsoft.com/office/drawing/2014/main" id="{0DEE41A9-24D0-4EED-BA7A-626CAB12936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83354" y="2554067"/>
            <a:ext cx="3810424" cy="2857818"/>
          </a:xfrm>
          <a:prstGeom prst="rect">
            <a:avLst/>
          </a:prstGeom>
        </p:spPr>
      </p:pic>
      <p:pic>
        <p:nvPicPr>
          <p:cNvPr id="9" name="Immagine 8">
            <a:extLst>
              <a:ext uri="{FF2B5EF4-FFF2-40B4-BE49-F238E27FC236}">
                <a16:creationId xmlns:a16="http://schemas.microsoft.com/office/drawing/2014/main" id="{EE31193E-947E-4D9E-AE78-C143FC09371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059216" y="2563364"/>
            <a:ext cx="3810424" cy="2857818"/>
          </a:xfrm>
          <a:prstGeom prst="rect">
            <a:avLst/>
          </a:prstGeom>
        </p:spPr>
      </p:pic>
      <p:pic>
        <p:nvPicPr>
          <p:cNvPr id="11" name="Immagine 10">
            <a:extLst>
              <a:ext uri="{FF2B5EF4-FFF2-40B4-BE49-F238E27FC236}">
                <a16:creationId xmlns:a16="http://schemas.microsoft.com/office/drawing/2014/main" id="{DB32DA9D-E905-4A26-832E-6A32AE82F18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5078" y="2563364"/>
            <a:ext cx="3810424" cy="2857818"/>
          </a:xfrm>
          <a:prstGeom prst="rect">
            <a:avLst/>
          </a:prstGeom>
        </p:spPr>
      </p:pic>
      <p:sp>
        <p:nvSpPr>
          <p:cNvPr id="16" name="CasellaDiTesto 15">
            <a:extLst>
              <a:ext uri="{FF2B5EF4-FFF2-40B4-BE49-F238E27FC236}">
                <a16:creationId xmlns:a16="http://schemas.microsoft.com/office/drawing/2014/main" id="{F4AD09E7-317E-441F-B450-B352FFEFD9EB}"/>
              </a:ext>
            </a:extLst>
          </p:cNvPr>
          <p:cNvSpPr txBox="1"/>
          <p:nvPr/>
        </p:nvSpPr>
        <p:spPr>
          <a:xfrm>
            <a:off x="3276095" y="5572291"/>
            <a:ext cx="6090682" cy="584775"/>
          </a:xfrm>
          <a:prstGeom prst="rect">
            <a:avLst/>
          </a:prstGeom>
          <a:noFill/>
        </p:spPr>
        <p:txBody>
          <a:bodyPr wrap="square" rtlCol="0">
            <a:spAutoFit/>
          </a:bodyPr>
          <a:lstStyle/>
          <a:p>
            <a:pPr algn="ctr"/>
            <a:r>
              <a:rPr lang="it-IT" sz="1600" i="1" dirty="0" err="1">
                <a:solidFill>
                  <a:schemeClr val="bg2">
                    <a:lumMod val="75000"/>
                  </a:schemeClr>
                </a:solidFill>
                <a:latin typeface="Arial" panose="020B0604020202020204" pitchFamily="34" charset="0"/>
                <a:cs typeface="Arial" panose="020B0604020202020204" pitchFamily="34" charset="0"/>
              </a:rPr>
              <a:t>Regret</a:t>
            </a:r>
            <a:r>
              <a:rPr lang="it-IT" sz="1600" i="1" dirty="0">
                <a:solidFill>
                  <a:schemeClr val="bg2">
                    <a:lumMod val="75000"/>
                  </a:schemeClr>
                </a:solidFill>
                <a:latin typeface="Arial" panose="020B0604020202020204" pitchFamily="34" charset="0"/>
                <a:cs typeface="Arial" panose="020B0604020202020204" pitchFamily="34" charset="0"/>
              </a:rPr>
              <a:t>, </a:t>
            </a:r>
            <a:r>
              <a:rPr lang="it-IT" sz="1600" i="1" dirty="0" err="1">
                <a:solidFill>
                  <a:schemeClr val="bg2">
                    <a:lumMod val="75000"/>
                  </a:schemeClr>
                </a:solidFill>
                <a:latin typeface="Arial" panose="020B0604020202020204" pitchFamily="34" charset="0"/>
                <a:cs typeface="Arial" panose="020B0604020202020204" pitchFamily="34" charset="0"/>
              </a:rPr>
              <a:t>Reward</a:t>
            </a:r>
            <a:r>
              <a:rPr lang="it-IT" sz="1600" i="1" dirty="0">
                <a:solidFill>
                  <a:schemeClr val="bg2">
                    <a:lumMod val="75000"/>
                  </a:schemeClr>
                </a:solidFill>
                <a:latin typeface="Arial" panose="020B0604020202020204" pitchFamily="34" charset="0"/>
                <a:cs typeface="Arial" panose="020B0604020202020204" pitchFamily="34" charset="0"/>
              </a:rPr>
              <a:t> and Bounds </a:t>
            </a:r>
            <a:r>
              <a:rPr lang="it-IT" sz="1600" i="1" dirty="0" err="1">
                <a:solidFill>
                  <a:schemeClr val="bg2">
                    <a:lumMod val="75000"/>
                  </a:schemeClr>
                </a:solidFill>
                <a:latin typeface="Arial" panose="020B0604020202020204" pitchFamily="34" charset="0"/>
                <a:cs typeface="Arial" panose="020B0604020202020204" pitchFamily="34" charset="0"/>
              </a:rPr>
              <a:t>obtained</a:t>
            </a:r>
            <a:r>
              <a:rPr lang="it-IT" sz="1600" i="1" dirty="0">
                <a:solidFill>
                  <a:schemeClr val="bg2">
                    <a:lumMod val="75000"/>
                  </a:schemeClr>
                </a:solidFill>
                <a:latin typeface="Arial" panose="020B0604020202020204" pitchFamily="34" charset="0"/>
                <a:cs typeface="Arial" panose="020B0604020202020204" pitchFamily="34" charset="0"/>
              </a:rPr>
              <a:t> with the second </a:t>
            </a:r>
            <a:r>
              <a:rPr lang="it-IT" sz="1600" i="1" dirty="0" err="1">
                <a:solidFill>
                  <a:schemeClr val="bg2">
                    <a:lumMod val="75000"/>
                  </a:schemeClr>
                </a:solidFill>
                <a:latin typeface="Arial" panose="020B0604020202020204" pitchFamily="34" charset="0"/>
                <a:cs typeface="Arial" panose="020B0604020202020204" pitchFamily="34" charset="0"/>
              </a:rPr>
              <a:t>context</a:t>
            </a:r>
            <a:r>
              <a:rPr lang="it-IT" sz="1600" i="1" dirty="0">
                <a:solidFill>
                  <a:schemeClr val="bg2">
                    <a:lumMod val="75000"/>
                  </a:schemeClr>
                </a:solidFill>
                <a:latin typeface="Arial" panose="020B0604020202020204" pitchFamily="34" charset="0"/>
                <a:cs typeface="Arial" panose="020B0604020202020204" pitchFamily="34" charset="0"/>
              </a:rPr>
              <a:t> generation </a:t>
            </a:r>
            <a:r>
              <a:rPr lang="it-IT" sz="1600" i="1" dirty="0" err="1">
                <a:solidFill>
                  <a:schemeClr val="bg2">
                    <a:lumMod val="75000"/>
                  </a:schemeClr>
                </a:solidFill>
                <a:latin typeface="Arial" panose="020B0604020202020204" pitchFamily="34" charset="0"/>
                <a:cs typeface="Arial" panose="020B0604020202020204" pitchFamily="34" charset="0"/>
              </a:rPr>
              <a:t>algorithm</a:t>
            </a:r>
            <a:r>
              <a:rPr lang="it-IT" sz="1600" i="1" dirty="0">
                <a:solidFill>
                  <a:schemeClr val="bg2">
                    <a:lumMod val="75000"/>
                  </a:schemeClr>
                </a:solidFill>
                <a:latin typeface="Arial" panose="020B0604020202020204" pitchFamily="34" charset="0"/>
                <a:cs typeface="Arial" panose="020B0604020202020204" pitchFamily="34" charset="0"/>
              </a:rPr>
              <a:t> with 150 </a:t>
            </a:r>
            <a:r>
              <a:rPr lang="it-IT" sz="1600" i="1" dirty="0" err="1">
                <a:solidFill>
                  <a:schemeClr val="bg2">
                    <a:lumMod val="75000"/>
                  </a:schemeClr>
                </a:solidFill>
                <a:latin typeface="Arial" panose="020B0604020202020204" pitchFamily="34" charset="0"/>
                <a:cs typeface="Arial" panose="020B0604020202020204" pitchFamily="34" charset="0"/>
              </a:rPr>
              <a:t>experiments</a:t>
            </a:r>
            <a:endParaRPr lang="it-IT" sz="1600" i="1"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64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7F5EA-7569-4A81-B57C-5B81A147362D}"/>
              </a:ext>
            </a:extLst>
          </p:cNvPr>
          <p:cNvSpPr>
            <a:spLocks noGrp="1"/>
          </p:cNvSpPr>
          <p:nvPr>
            <p:ph type="title"/>
          </p:nvPr>
        </p:nvSpPr>
        <p:spPr/>
        <p:txBody>
          <a:bodyPr>
            <a:normAutofit/>
          </a:bodyPr>
          <a:lstStyle/>
          <a:p>
            <a:r>
              <a:rPr lang="it-IT" dirty="0"/>
              <a:t>Index</a:t>
            </a:r>
          </a:p>
        </p:txBody>
      </p:sp>
      <p:sp>
        <p:nvSpPr>
          <p:cNvPr id="3" name="Segnaposto contenuto 2">
            <a:extLst>
              <a:ext uri="{FF2B5EF4-FFF2-40B4-BE49-F238E27FC236}">
                <a16:creationId xmlns:a16="http://schemas.microsoft.com/office/drawing/2014/main" id="{4529429E-1C46-45C1-9731-E7B7AA60848F}"/>
              </a:ext>
            </a:extLst>
          </p:cNvPr>
          <p:cNvSpPr>
            <a:spLocks noGrp="1"/>
          </p:cNvSpPr>
          <p:nvPr>
            <p:ph idx="1"/>
          </p:nvPr>
        </p:nvSpPr>
        <p:spPr/>
        <p:txBody>
          <a:bodyPr>
            <a:normAutofit lnSpcReduction="10000"/>
          </a:bodyPr>
          <a:lstStyle/>
          <a:p>
            <a:pPr marL="0" indent="0">
              <a:buClr>
                <a:schemeClr val="accent5"/>
              </a:buClr>
              <a:buNone/>
            </a:pPr>
            <a:r>
              <a:rPr lang="it-IT" sz="3200" dirty="0">
                <a:solidFill>
                  <a:srgbClr val="2E75B6"/>
                </a:solidFill>
                <a:latin typeface="Arial" panose="020B0604020202020204" pitchFamily="34" charset="0"/>
                <a:cs typeface="Arial" panose="020B0604020202020204" pitchFamily="34" charset="0"/>
              </a:rPr>
              <a:t> </a:t>
            </a:r>
            <a:r>
              <a:rPr lang="it-IT" sz="3200" dirty="0">
                <a:solidFill>
                  <a:srgbClr val="C9C9C9"/>
                </a:solidFill>
                <a:latin typeface="Arial" panose="020B0604020202020204" pitchFamily="34" charset="0"/>
                <a:cs typeface="Arial" panose="020B0604020202020204" pitchFamily="34" charset="0"/>
              </a:rPr>
              <a:t>1) </a:t>
            </a:r>
            <a:r>
              <a:rPr lang="it-IT" sz="3200" dirty="0" err="1">
                <a:solidFill>
                  <a:srgbClr val="C9C9C9"/>
                </a:solidFill>
                <a:latin typeface="Arial" panose="020B0604020202020204" pitchFamily="34" charset="0"/>
                <a:cs typeface="Arial" panose="020B0604020202020204" pitchFamily="34" charset="0"/>
              </a:rPr>
              <a:t>Problem</a:t>
            </a:r>
            <a:r>
              <a:rPr lang="it-IT" sz="3200" dirty="0">
                <a:solidFill>
                  <a:srgbClr val="C9C9C9"/>
                </a:solidFill>
                <a:latin typeface="Arial" panose="020B0604020202020204" pitchFamily="34" charset="0"/>
                <a:cs typeface="Arial" panose="020B0604020202020204" pitchFamily="34" charset="0"/>
              </a:rPr>
              <a:t> </a:t>
            </a:r>
            <a:r>
              <a:rPr lang="it-IT" sz="3200" dirty="0" err="1">
                <a:solidFill>
                  <a:srgbClr val="C9C9C9"/>
                </a:solidFill>
                <a:latin typeface="Arial" panose="020B0604020202020204" pitchFamily="34" charset="0"/>
                <a:cs typeface="Arial" panose="020B0604020202020204" pitchFamily="34" charset="0"/>
              </a:rPr>
              <a:t>description</a:t>
            </a:r>
            <a:endParaRPr lang="it-IT" sz="3200" dirty="0">
              <a:solidFill>
                <a:srgbClr val="C9C9C9"/>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a:t>
            </a:r>
            <a:r>
              <a:rPr lang="it-IT" sz="3200" dirty="0">
                <a:solidFill>
                  <a:srgbClr val="C9C9C9"/>
                </a:solidFill>
                <a:latin typeface="Arial" panose="020B0604020202020204" pitchFamily="34" charset="0"/>
                <a:cs typeface="Arial" panose="020B0604020202020204" pitchFamily="34" charset="0"/>
              </a:rPr>
              <a:t>2) </a:t>
            </a:r>
            <a:r>
              <a:rPr lang="it-IT" sz="3200" dirty="0" err="1">
                <a:solidFill>
                  <a:srgbClr val="C9C9C9"/>
                </a:solidFill>
                <a:latin typeface="Arial" panose="020B0604020202020204" pitchFamily="34" charset="0"/>
                <a:cs typeface="Arial" panose="020B0604020202020204" pitchFamily="34" charset="0"/>
              </a:rPr>
              <a:t>Our</a:t>
            </a:r>
            <a:r>
              <a:rPr lang="it-IT" sz="3200" dirty="0">
                <a:solidFill>
                  <a:srgbClr val="C9C9C9"/>
                </a:solidFill>
                <a:latin typeface="Arial" panose="020B0604020202020204" pitchFamily="34" charset="0"/>
                <a:cs typeface="Arial" panose="020B0604020202020204" pitchFamily="34" charset="0"/>
              </a:rPr>
              <a:t> setting</a:t>
            </a:r>
          </a:p>
          <a:p>
            <a:pPr marL="0" indent="0">
              <a:buClr>
                <a:schemeClr val="accent5"/>
              </a:buClr>
              <a:buNone/>
            </a:pPr>
            <a:r>
              <a:rPr lang="it-IT" sz="3200" dirty="0">
                <a:solidFill>
                  <a:srgbClr val="C9C9C9"/>
                </a:solidFill>
                <a:latin typeface="Arial" panose="020B0604020202020204" pitchFamily="34" charset="0"/>
                <a:cs typeface="Arial" panose="020B0604020202020204" pitchFamily="34" charset="0"/>
              </a:rPr>
              <a:t> 3) Single-</a:t>
            </a:r>
            <a:r>
              <a:rPr lang="it-IT" sz="3200" dirty="0" err="1">
                <a:solidFill>
                  <a:srgbClr val="C9C9C9"/>
                </a:solidFill>
                <a:latin typeface="Arial" panose="020B0604020202020204" pitchFamily="34" charset="0"/>
                <a:cs typeface="Arial" panose="020B0604020202020204" pitchFamily="34" charset="0"/>
              </a:rPr>
              <a:t>phase</a:t>
            </a:r>
            <a:r>
              <a:rPr lang="it-IT" sz="3200" dirty="0">
                <a:solidFill>
                  <a:srgbClr val="C9C9C9"/>
                </a:solidFill>
                <a:latin typeface="Arial" panose="020B0604020202020204" pitchFamily="34" charset="0"/>
                <a:cs typeface="Arial" panose="020B0604020202020204" pitchFamily="34" charset="0"/>
              </a:rPr>
              <a:t> budget </a:t>
            </a:r>
            <a:r>
              <a:rPr lang="it-IT" sz="3200" dirty="0" err="1">
                <a:solidFill>
                  <a:srgbClr val="C9C9C9"/>
                </a:solidFill>
                <a:latin typeface="Arial" panose="020B0604020202020204" pitchFamily="34" charset="0"/>
                <a:cs typeface="Arial" panose="020B0604020202020204" pitchFamily="34" charset="0"/>
              </a:rPr>
              <a:t>allocation</a:t>
            </a:r>
            <a:endParaRPr lang="it-IT" sz="3200" dirty="0">
              <a:solidFill>
                <a:srgbClr val="C9C9C9"/>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4) Multi-</a:t>
            </a:r>
            <a:r>
              <a:rPr lang="it-IT" sz="3200" dirty="0" err="1">
                <a:solidFill>
                  <a:schemeClr val="accent3">
                    <a:lumMod val="60000"/>
                    <a:lumOff val="40000"/>
                  </a:schemeClr>
                </a:solidFill>
                <a:latin typeface="Arial" panose="020B0604020202020204" pitchFamily="34" charset="0"/>
                <a:cs typeface="Arial" panose="020B0604020202020204" pitchFamily="34" charset="0"/>
              </a:rPr>
              <a:t>phase</a:t>
            </a:r>
            <a:r>
              <a:rPr lang="it-IT" sz="3200" dirty="0">
                <a:solidFill>
                  <a:schemeClr val="accent3">
                    <a:lumMod val="60000"/>
                    <a:lumOff val="40000"/>
                  </a:schemeClr>
                </a:solidFill>
                <a:latin typeface="Arial" panose="020B0604020202020204" pitchFamily="34" charset="0"/>
                <a:cs typeface="Arial" panose="020B0604020202020204" pitchFamily="34" charset="0"/>
              </a:rPr>
              <a:t> budget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allocation</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5) Learning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algorithm</a:t>
            </a:r>
            <a:r>
              <a:rPr lang="it-IT" sz="3200" dirty="0">
                <a:solidFill>
                  <a:schemeClr val="accent3">
                    <a:lumMod val="60000"/>
                    <a:lumOff val="40000"/>
                  </a:schemeClr>
                </a:solidFill>
                <a:latin typeface="Arial" panose="020B0604020202020204" pitchFamily="34" charset="0"/>
                <a:cs typeface="Arial" panose="020B0604020202020204" pitchFamily="34" charset="0"/>
              </a:rPr>
              <a:t> for pricing</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6) </a:t>
            </a:r>
            <a:r>
              <a:rPr lang="it-IT" sz="3200" dirty="0" err="1">
                <a:solidFill>
                  <a:schemeClr val="accent3">
                    <a:lumMod val="60000"/>
                    <a:lumOff val="40000"/>
                  </a:schemeClr>
                </a:solidFill>
                <a:latin typeface="Arial" panose="020B0604020202020204" pitchFamily="34" charset="0"/>
                <a:cs typeface="Arial" panose="020B0604020202020204" pitchFamily="34" charset="0"/>
              </a:rPr>
              <a:t>Context</a:t>
            </a:r>
            <a:r>
              <a:rPr lang="it-IT" sz="3200" dirty="0">
                <a:solidFill>
                  <a:schemeClr val="accent3">
                    <a:lumMod val="60000"/>
                    <a:lumOff val="40000"/>
                  </a:schemeClr>
                </a:solidFill>
                <a:latin typeface="Arial" panose="020B0604020202020204" pitchFamily="34" charset="0"/>
                <a:cs typeface="Arial" panose="020B0604020202020204" pitchFamily="34" charset="0"/>
              </a:rPr>
              <a:t> generation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algorithm</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rgbClr val="2E75B6"/>
                </a:solidFill>
                <a:latin typeface="Arial" panose="020B0604020202020204" pitchFamily="34" charset="0"/>
                <a:cs typeface="Arial" panose="020B0604020202020204" pitchFamily="34" charset="0"/>
              </a:rPr>
              <a:t> 7) Budget and pricing </a:t>
            </a:r>
            <a:r>
              <a:rPr lang="it-IT" sz="3200" dirty="0" err="1">
                <a:solidFill>
                  <a:srgbClr val="2E75B6"/>
                </a:solidFill>
                <a:latin typeface="Arial" panose="020B0604020202020204" pitchFamily="34" charset="0"/>
                <a:cs typeface="Arial" panose="020B0604020202020204" pitchFamily="34" charset="0"/>
              </a:rPr>
              <a:t>optimization</a:t>
            </a:r>
            <a:r>
              <a:rPr lang="it-IT" sz="3200" dirty="0">
                <a:solidFill>
                  <a:srgbClr val="2E75B6"/>
                </a:solidFill>
                <a:latin typeface="Arial" panose="020B0604020202020204" pitchFamily="34" charset="0"/>
                <a:cs typeface="Arial" panose="020B0604020202020204" pitchFamily="34" charset="0"/>
              </a:rPr>
              <a:t> (multiple prices)</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8) Budget and pricing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optimization</a:t>
            </a:r>
            <a:r>
              <a:rPr lang="it-IT" sz="3200" dirty="0">
                <a:solidFill>
                  <a:schemeClr val="accent3">
                    <a:lumMod val="60000"/>
                    <a:lumOff val="40000"/>
                  </a:schemeClr>
                </a:solidFill>
                <a:latin typeface="Arial" panose="020B0604020202020204" pitchFamily="34" charset="0"/>
                <a:cs typeface="Arial" panose="020B0604020202020204" pitchFamily="34" charset="0"/>
              </a:rPr>
              <a:t> (single price)</a:t>
            </a:r>
          </a:p>
          <a:p>
            <a:pPr marL="0" indent="0">
              <a:buClr>
                <a:schemeClr val="accent5"/>
              </a:buClr>
              <a:buNone/>
            </a:pP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Segnaposto data 3">
            <a:extLst>
              <a:ext uri="{FF2B5EF4-FFF2-40B4-BE49-F238E27FC236}">
                <a16:creationId xmlns:a16="http://schemas.microsoft.com/office/drawing/2014/main" id="{B89AFA7B-1933-4BC9-8BF3-EB02442F14DC}"/>
              </a:ext>
            </a:extLst>
          </p:cNvPr>
          <p:cNvSpPr>
            <a:spLocks noGrp="1"/>
          </p:cNvSpPr>
          <p:nvPr>
            <p:ph type="dt" sz="half" idx="10"/>
          </p:nvPr>
        </p:nvSpPr>
        <p:spPr/>
        <p:txBody>
          <a:bodyPr/>
          <a:lstStyle/>
          <a:p>
            <a:r>
              <a:rPr lang="it-IT"/>
              <a:t>Data Intellicence Applications</a:t>
            </a:r>
            <a:endParaRPr lang="it-IT" dirty="0"/>
          </a:p>
        </p:txBody>
      </p:sp>
      <p:sp>
        <p:nvSpPr>
          <p:cNvPr id="5" name="Segnaposto piè di pagina 4">
            <a:extLst>
              <a:ext uri="{FF2B5EF4-FFF2-40B4-BE49-F238E27FC236}">
                <a16:creationId xmlns:a16="http://schemas.microsoft.com/office/drawing/2014/main" id="{8D65E206-5CF6-445D-B0A8-237E32A111A9}"/>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CAEDBA6A-07E1-438F-8222-FBC4FB71C6D0}"/>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29</a:t>
            </a:fld>
            <a:endParaRPr lang="it-IT" dirty="0"/>
          </a:p>
        </p:txBody>
      </p:sp>
    </p:spTree>
    <p:extLst>
      <p:ext uri="{BB962C8B-B14F-4D97-AF65-F5344CB8AC3E}">
        <p14:creationId xmlns:p14="http://schemas.microsoft.com/office/powerpoint/2010/main" val="89253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410789"/>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865012"/>
            <a:ext cx="11034215" cy="1412879"/>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Problem</a:t>
            </a:r>
            <a:r>
              <a:rPr lang="it-IT" dirty="0"/>
              <a:t> </a:t>
            </a:r>
            <a:r>
              <a:rPr lang="it-IT" dirty="0" err="1"/>
              <a:t>description</a:t>
            </a:r>
            <a:endParaRPr lang="it-IT" dirty="0"/>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dirty="0"/>
              <a:t>Data </a:t>
            </a:r>
            <a:r>
              <a:rPr lang="it-IT" dirty="0" err="1"/>
              <a:t>Intellicence</a:t>
            </a:r>
            <a:r>
              <a:rPr lang="it-IT" dirty="0"/>
              <a:t>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dirty="0"/>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3</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2039569"/>
            <a:ext cx="10645253"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 have to model a scenario in which a seller exploits advertising tools to attract more and more users to its website, thus increasing the number of possible buyers. The seller needs to learn simultaneously the conversion rate and the number of users the advertising tools can attract.</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469526"/>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Problem</a:t>
            </a:r>
            <a:endParaRPr lang="it-IT"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728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131440"/>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585663"/>
            <a:ext cx="11034215" cy="1374886"/>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en-US" dirty="0"/>
              <a:t>Budget and pricing optimization (multiple prices)</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30</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698936"/>
            <a:ext cx="10645253"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Since each </a:t>
            </a:r>
            <a:r>
              <a:rPr lang="en-US" dirty="0" err="1">
                <a:latin typeface="Arial" panose="020B0604020202020204" pitchFamily="34" charset="0"/>
                <a:cs typeface="Arial" panose="020B0604020202020204" pitchFamily="34" charset="0"/>
              </a:rPr>
              <a:t>subcampaign</a:t>
            </a:r>
            <a:r>
              <a:rPr lang="en-US" dirty="0">
                <a:latin typeface="Arial" panose="020B0604020202020204" pitchFamily="34" charset="0"/>
                <a:cs typeface="Arial" panose="020B0604020202020204" pitchFamily="34" charset="0"/>
              </a:rPr>
              <a:t> targets a single class of users, the two problems, pricing and advertising, can be decomposed. So at every iteration, first we run our pricing algorithm (with the percentage of users belonging to each class depending on the budget allocation) to find the values per click (conversion rates), and then we run our advertising algorithm to improve budget allocation.</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190177"/>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Our</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approach</a:t>
            </a:r>
            <a:endParaRPr lang="it-IT" dirty="0">
              <a:solidFill>
                <a:schemeClr val="bg1"/>
              </a:solidFill>
              <a:latin typeface="Arial" panose="020B0604020202020204" pitchFamily="34" charset="0"/>
              <a:cs typeface="Arial" panose="020B0604020202020204" pitchFamily="34" charset="0"/>
            </a:endParaRPr>
          </a:p>
        </p:txBody>
      </p:sp>
      <p:sp>
        <p:nvSpPr>
          <p:cNvPr id="10" name="Figura a mano libera: forma 9">
            <a:extLst>
              <a:ext uri="{FF2B5EF4-FFF2-40B4-BE49-F238E27FC236}">
                <a16:creationId xmlns:a16="http://schemas.microsoft.com/office/drawing/2014/main" id="{DE87921C-D66A-4106-B6AE-7A4F836A9E6C}"/>
              </a:ext>
            </a:extLst>
          </p:cNvPr>
          <p:cNvSpPr/>
          <p:nvPr/>
        </p:nvSpPr>
        <p:spPr>
          <a:xfrm>
            <a:off x="578892" y="3190164"/>
            <a:ext cx="11034215" cy="576023"/>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Figura a mano libera: forma 10">
            <a:extLst>
              <a:ext uri="{FF2B5EF4-FFF2-40B4-BE49-F238E27FC236}">
                <a16:creationId xmlns:a16="http://schemas.microsoft.com/office/drawing/2014/main" id="{B7D9636E-DFE7-430D-B35B-A574C65CA17D}"/>
              </a:ext>
            </a:extLst>
          </p:cNvPr>
          <p:cNvSpPr/>
          <p:nvPr/>
        </p:nvSpPr>
        <p:spPr>
          <a:xfrm>
            <a:off x="578892" y="3644387"/>
            <a:ext cx="11034215" cy="1756953"/>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72A6C667-6B02-44F7-82FA-D01706D1F610}"/>
              </a:ext>
            </a:extLst>
          </p:cNvPr>
          <p:cNvSpPr txBox="1"/>
          <p:nvPr/>
        </p:nvSpPr>
        <p:spPr>
          <a:xfrm>
            <a:off x="773372" y="3818944"/>
            <a:ext cx="10645253" cy="1477328"/>
          </a:xfrm>
          <a:prstGeom prst="rect">
            <a:avLst/>
          </a:prstGeom>
          <a:noFill/>
        </p:spPr>
        <p:txBody>
          <a:bodyPr wrap="square" rtlCol="0">
            <a:spAutoFit/>
          </a:bodyPr>
          <a:lstStyle/>
          <a:p>
            <a:r>
              <a:rPr lang="it-IT" dirty="0" err="1">
                <a:latin typeface="Arial" panose="020B0604020202020204" pitchFamily="34" charset="0"/>
                <a:cs typeface="Arial" panose="020B0604020202020204" pitchFamily="34" charset="0"/>
              </a:rPr>
              <a:t>We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developed</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two</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versions</a:t>
            </a:r>
            <a:r>
              <a:rPr lang="it-IT" dirty="0">
                <a:latin typeface="Arial" panose="020B0604020202020204" pitchFamily="34" charset="0"/>
                <a:cs typeface="Arial" panose="020B0604020202020204" pitchFamily="34" charset="0"/>
              </a:rPr>
              <a:t> of the </a:t>
            </a:r>
            <a:r>
              <a:rPr lang="it-IT" dirty="0" err="1">
                <a:latin typeface="Arial" panose="020B0604020202020204" pitchFamily="34" charset="0"/>
                <a:cs typeface="Arial" panose="020B0604020202020204" pitchFamily="34" charset="0"/>
              </a:rPr>
              <a:t>algorithm</a:t>
            </a:r>
            <a:r>
              <a:rPr lang="it-IT" dirty="0">
                <a:latin typeface="Arial" panose="020B0604020202020204" pitchFamily="34" charset="0"/>
                <a:cs typeface="Arial" panose="020B0604020202020204" pitchFamily="34" charset="0"/>
              </a:rPr>
              <a:t>: in the first one </a:t>
            </a:r>
            <a:r>
              <a:rPr lang="it-IT" dirty="0" err="1">
                <a:latin typeface="Arial" panose="020B0604020202020204" pitchFamily="34" charset="0"/>
                <a:cs typeface="Arial" panose="020B0604020202020204" pitchFamily="34" charset="0"/>
              </a:rPr>
              <a:t>we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used</a:t>
            </a:r>
            <a:r>
              <a:rPr lang="it-IT" dirty="0">
                <a:latin typeface="Arial" panose="020B0604020202020204" pitchFamily="34" charset="0"/>
                <a:cs typeface="Arial" panose="020B0604020202020204" pitchFamily="34" charset="0"/>
              </a:rPr>
              <a:t> for the </a:t>
            </a:r>
            <a:r>
              <a:rPr lang="it-IT" dirty="0" err="1">
                <a:latin typeface="Arial" panose="020B0604020202020204" pitchFamily="34" charset="0"/>
                <a:cs typeface="Arial" panose="020B0604020202020204" pitchFamily="34" charset="0"/>
              </a:rPr>
              <a:t>next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iteration</a:t>
            </a:r>
            <a:r>
              <a:rPr lang="it-IT" dirty="0">
                <a:latin typeface="Arial" panose="020B0604020202020204" pitchFamily="34" charset="0"/>
                <a:cs typeface="Arial" panose="020B0604020202020204" pitchFamily="34" charset="0"/>
              </a:rPr>
              <a:t> the prices </a:t>
            </a:r>
            <a:r>
              <a:rPr lang="it-IT" dirty="0" err="1">
                <a:latin typeface="Arial" panose="020B0604020202020204" pitchFamily="34" charset="0"/>
                <a:cs typeface="Arial" panose="020B0604020202020204" pitchFamily="34" charset="0"/>
              </a:rPr>
              <a:t>corresponding</a:t>
            </a:r>
            <a:r>
              <a:rPr lang="it-IT" dirty="0">
                <a:latin typeface="Arial" panose="020B0604020202020204" pitchFamily="34" charset="0"/>
                <a:cs typeface="Arial" panose="020B0604020202020204" pitchFamily="34" charset="0"/>
              </a:rPr>
              <a:t> to the best budget </a:t>
            </a:r>
            <a:r>
              <a:rPr lang="it-IT" dirty="0" err="1">
                <a:latin typeface="Arial" panose="020B0604020202020204" pitchFamily="34" charset="0"/>
                <a:cs typeface="Arial" panose="020B0604020202020204" pitchFamily="34" charset="0"/>
              </a:rPr>
              <a:t>allocation</a:t>
            </a:r>
            <a:r>
              <a:rPr lang="it-IT" dirty="0">
                <a:latin typeface="Arial" panose="020B0604020202020204" pitchFamily="34" charset="0"/>
                <a:cs typeface="Arial" panose="020B0604020202020204" pitchFamily="34" charset="0"/>
              </a:rPr>
              <a:t> (the one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maximises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number</a:t>
            </a:r>
            <a:r>
              <a:rPr lang="it-IT" dirty="0">
                <a:latin typeface="Arial" panose="020B0604020202020204" pitchFamily="34" charset="0"/>
                <a:cs typeface="Arial" panose="020B0604020202020204" pitchFamily="34" charset="0"/>
              </a:rPr>
              <a:t> of clicks * </a:t>
            </a:r>
            <a:r>
              <a:rPr lang="it-IT" dirty="0" err="1">
                <a:latin typeface="Arial" panose="020B0604020202020204" pitchFamily="34" charset="0"/>
                <a:cs typeface="Arial" panose="020B0604020202020204" pitchFamily="34" charset="0"/>
              </a:rPr>
              <a:t>value</a:t>
            </a:r>
            <a:r>
              <a:rPr lang="it-IT" dirty="0">
                <a:latin typeface="Arial" panose="020B0604020202020204" pitchFamily="34" charset="0"/>
                <a:cs typeface="Arial" panose="020B0604020202020204" pitchFamily="34" charset="0"/>
              </a:rPr>
              <a:t> per click) </a:t>
            </a:r>
            <a:r>
              <a:rPr lang="it-IT" dirty="0" err="1">
                <a:latin typeface="Arial" panose="020B0604020202020204" pitchFamily="34" charset="0"/>
                <a:cs typeface="Arial" panose="020B0604020202020204" pitchFamily="34" charset="0"/>
              </a:rPr>
              <a:t>found</a:t>
            </a:r>
            <a:r>
              <a:rPr lang="it-IT" dirty="0">
                <a:latin typeface="Arial" panose="020B0604020202020204" pitchFamily="34" charset="0"/>
                <a:cs typeface="Arial" panose="020B0604020202020204" pitchFamily="34" charset="0"/>
              </a:rPr>
              <a:t> in </a:t>
            </a:r>
            <a:r>
              <a:rPr lang="it-IT" dirty="0" err="1">
                <a:latin typeface="Arial" panose="020B0604020202020204" pitchFamily="34" charset="0"/>
                <a:cs typeface="Arial" panose="020B0604020202020204" pitchFamily="34" charset="0"/>
              </a:rPr>
              <a:t>previous</a:t>
            </a:r>
            <a:r>
              <a:rPr lang="it-IT" dirty="0">
                <a:latin typeface="Arial" panose="020B0604020202020204" pitchFamily="34" charset="0"/>
                <a:cs typeface="Arial" panose="020B0604020202020204" pitchFamily="34" charset="0"/>
              </a:rPr>
              <a:t> one; in the second </a:t>
            </a:r>
            <a:r>
              <a:rPr lang="it-IT" dirty="0" err="1">
                <a:latin typeface="Arial" panose="020B0604020202020204" pitchFamily="34" charset="0"/>
                <a:cs typeface="Arial" panose="020B0604020202020204" pitchFamily="34" charset="0"/>
              </a:rPr>
              <a:t>version</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we</a:t>
            </a:r>
            <a:r>
              <a:rPr lang="it-IT" dirty="0">
                <a:latin typeface="Arial" panose="020B0604020202020204" pitchFamily="34" charset="0"/>
                <a:cs typeface="Arial" panose="020B0604020202020204" pitchFamily="34" charset="0"/>
              </a:rPr>
              <a:t> just </a:t>
            </a:r>
            <a:r>
              <a:rPr lang="it-IT" dirty="0" err="1">
                <a:latin typeface="Arial" panose="020B0604020202020204" pitchFamily="34" charset="0"/>
                <a:cs typeface="Arial" panose="020B0604020202020204" pitchFamily="34" charset="0"/>
              </a:rPr>
              <a:t>used</a:t>
            </a:r>
            <a:r>
              <a:rPr lang="it-IT" dirty="0">
                <a:latin typeface="Arial" panose="020B0604020202020204" pitchFamily="34" charset="0"/>
                <a:cs typeface="Arial" panose="020B0604020202020204" pitchFamily="34" charset="0"/>
              </a:rPr>
              <a:t> the best </a:t>
            </a:r>
            <a:r>
              <a:rPr lang="it-IT" dirty="0" err="1">
                <a:latin typeface="Arial" panose="020B0604020202020204" pitchFamily="34" charset="0"/>
                <a:cs typeface="Arial" panose="020B0604020202020204" pitchFamily="34" charset="0"/>
              </a:rPr>
              <a:t>budged</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allocation</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found</a:t>
            </a:r>
            <a:r>
              <a:rPr lang="it-IT" dirty="0">
                <a:latin typeface="Arial" panose="020B0604020202020204" pitchFamily="34" charset="0"/>
                <a:cs typeface="Arial" panose="020B0604020202020204" pitchFamily="34" charset="0"/>
              </a:rPr>
              <a:t> in </a:t>
            </a:r>
            <a:r>
              <a:rPr lang="it-IT" dirty="0" err="1">
                <a:latin typeface="Arial" panose="020B0604020202020204" pitchFamily="34" charset="0"/>
                <a:cs typeface="Arial" panose="020B0604020202020204" pitchFamily="34" charset="0"/>
              </a:rPr>
              <a:t>previous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iteration</a:t>
            </a:r>
            <a:r>
              <a:rPr lang="it-IT" dirty="0">
                <a:latin typeface="Arial" panose="020B0604020202020204" pitchFamily="34" charset="0"/>
                <a:cs typeface="Arial" panose="020B0604020202020204" pitchFamily="34" charset="0"/>
              </a:rPr>
              <a:t> to estimate incoming clicks in the </a:t>
            </a:r>
            <a:r>
              <a:rPr lang="it-IT" dirty="0" err="1">
                <a:latin typeface="Arial" panose="020B0604020202020204" pitchFamily="34" charset="0"/>
                <a:cs typeface="Arial" panose="020B0604020202020204" pitchFamily="34" charset="0"/>
              </a:rPr>
              <a:t>next</a:t>
            </a:r>
            <a:r>
              <a:rPr lang="it-IT" dirty="0">
                <a:latin typeface="Arial" panose="020B0604020202020204" pitchFamily="34" charset="0"/>
                <a:cs typeface="Arial" panose="020B0604020202020204" pitchFamily="34" charset="0"/>
              </a:rPr>
              <a:t> one, </a:t>
            </a:r>
            <a:r>
              <a:rPr lang="it-IT" dirty="0" err="1">
                <a:latin typeface="Arial" panose="020B0604020202020204" pitchFamily="34" charset="0"/>
                <a:cs typeface="Arial" panose="020B0604020202020204" pitchFamily="34" charset="0"/>
              </a:rPr>
              <a:t>but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here</a:t>
            </a:r>
            <a:r>
              <a:rPr lang="it-IT" dirty="0">
                <a:latin typeface="Arial" panose="020B0604020202020204" pitchFamily="34" charset="0"/>
                <a:cs typeface="Arial" panose="020B0604020202020204" pitchFamily="34" charset="0"/>
              </a:rPr>
              <a:t> the new prices </a:t>
            </a:r>
            <a:r>
              <a:rPr lang="it-IT" dirty="0" err="1">
                <a:latin typeface="Arial" panose="020B0604020202020204" pitchFamily="34" charset="0"/>
                <a:cs typeface="Arial" panose="020B0604020202020204" pitchFamily="34" charset="0"/>
              </a:rPr>
              <a:t>don’t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have</a:t>
            </a:r>
            <a:r>
              <a:rPr lang="it-IT" dirty="0">
                <a:latin typeface="Arial" panose="020B0604020202020204" pitchFamily="34" charset="0"/>
                <a:cs typeface="Arial" panose="020B0604020202020204" pitchFamily="34" charset="0"/>
              </a:rPr>
              <a:t> to be the </a:t>
            </a:r>
            <a:r>
              <a:rPr lang="it-IT" dirty="0" err="1">
                <a:latin typeface="Arial" panose="020B0604020202020204" pitchFamily="34" charset="0"/>
                <a:cs typeface="Arial" panose="020B0604020202020204" pitchFamily="34" charset="0"/>
              </a:rPr>
              <a:t>ones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corresponding</a:t>
            </a:r>
            <a:r>
              <a:rPr lang="it-IT" dirty="0">
                <a:latin typeface="Arial" panose="020B0604020202020204" pitchFamily="34" charset="0"/>
                <a:cs typeface="Arial" panose="020B0604020202020204" pitchFamily="34" charset="0"/>
              </a:rPr>
              <a:t> to </a:t>
            </a:r>
            <a:r>
              <a:rPr lang="it-IT" dirty="0" err="1">
                <a:latin typeface="Arial" panose="020B0604020202020204" pitchFamily="34" charset="0"/>
                <a:cs typeface="Arial" panose="020B0604020202020204" pitchFamily="34" charset="0"/>
              </a:rPr>
              <a:t>previous</a:t>
            </a:r>
            <a:r>
              <a:rPr lang="it-IT" dirty="0">
                <a:latin typeface="Arial" panose="020B0604020202020204" pitchFamily="34" charset="0"/>
                <a:cs typeface="Arial" panose="020B0604020202020204" pitchFamily="34" charset="0"/>
              </a:rPr>
              <a:t> best budget </a:t>
            </a:r>
            <a:r>
              <a:rPr lang="it-IT" dirty="0" err="1">
                <a:latin typeface="Arial" panose="020B0604020202020204" pitchFamily="34" charset="0"/>
                <a:cs typeface="Arial" panose="020B0604020202020204" pitchFamily="34" charset="0"/>
              </a:rPr>
              <a:t>allocation</a:t>
            </a:r>
            <a:r>
              <a:rPr lang="it-IT" dirty="0">
                <a:latin typeface="Arial" panose="020B0604020202020204" pitchFamily="34" charset="0"/>
                <a:cs typeface="Arial" panose="020B0604020202020204" pitchFamily="34" charset="0"/>
              </a:rPr>
              <a:t>.</a:t>
            </a:r>
          </a:p>
        </p:txBody>
      </p:sp>
      <p:sp>
        <p:nvSpPr>
          <p:cNvPr id="13" name="CasellaDiTesto 12">
            <a:extLst>
              <a:ext uri="{FF2B5EF4-FFF2-40B4-BE49-F238E27FC236}">
                <a16:creationId xmlns:a16="http://schemas.microsoft.com/office/drawing/2014/main" id="{2C5F5FB7-8F1B-406C-9C9F-441711DC97D9}"/>
              </a:ext>
            </a:extLst>
          </p:cNvPr>
          <p:cNvSpPr txBox="1"/>
          <p:nvPr/>
        </p:nvSpPr>
        <p:spPr>
          <a:xfrm>
            <a:off x="763136" y="3248901"/>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Additional</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comments</a:t>
            </a:r>
            <a:endParaRPr lang="it-IT"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461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P spid="10" grpId="0" animBg="1"/>
      <p:bldP spid="11" grpId="0" animBg="1"/>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095404"/>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549628"/>
            <a:ext cx="11034215" cy="820887"/>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en-US" dirty="0"/>
              <a:t>Budget and pricing optimization (multiple prices)</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31</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676456"/>
            <a:ext cx="1064525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 we can see the regret and the reward of the first implementation, where the price for each context   corresponds to the price which conversion rate guarantees best budget allocation in previous iteration.</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154141"/>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Results</a:t>
            </a:r>
            <a:endParaRPr lang="it-IT" dirty="0">
              <a:solidFill>
                <a:schemeClr val="bg1"/>
              </a:solidFill>
              <a:latin typeface="Arial" panose="020B0604020202020204" pitchFamily="34" charset="0"/>
              <a:cs typeface="Arial" panose="020B0604020202020204" pitchFamily="34" charset="0"/>
            </a:endParaRPr>
          </a:p>
        </p:txBody>
      </p:sp>
      <p:pic>
        <p:nvPicPr>
          <p:cNvPr id="9" name="Immagine 8">
            <a:extLst>
              <a:ext uri="{FF2B5EF4-FFF2-40B4-BE49-F238E27FC236}">
                <a16:creationId xmlns:a16="http://schemas.microsoft.com/office/drawing/2014/main" id="{835F1770-10DE-4EB6-A736-BF320B0AE4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9112" y="2554067"/>
            <a:ext cx="3902172" cy="2926629"/>
          </a:xfrm>
          <a:prstGeom prst="rect">
            <a:avLst/>
          </a:prstGeom>
        </p:spPr>
      </p:pic>
      <p:pic>
        <p:nvPicPr>
          <p:cNvPr id="11" name="Immagine 10">
            <a:extLst>
              <a:ext uri="{FF2B5EF4-FFF2-40B4-BE49-F238E27FC236}">
                <a16:creationId xmlns:a16="http://schemas.microsoft.com/office/drawing/2014/main" id="{47D98EC1-56F8-4230-A613-26BA1D4D55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000715" y="2554066"/>
            <a:ext cx="3902172" cy="2926629"/>
          </a:xfrm>
          <a:prstGeom prst="rect">
            <a:avLst/>
          </a:prstGeom>
        </p:spPr>
      </p:pic>
      <p:sp>
        <p:nvSpPr>
          <p:cNvPr id="16" name="CasellaDiTesto 15">
            <a:extLst>
              <a:ext uri="{FF2B5EF4-FFF2-40B4-BE49-F238E27FC236}">
                <a16:creationId xmlns:a16="http://schemas.microsoft.com/office/drawing/2014/main" id="{0809330A-0FB9-47A6-BD78-BDCAA6542C7E}"/>
              </a:ext>
            </a:extLst>
          </p:cNvPr>
          <p:cNvSpPr txBox="1"/>
          <p:nvPr/>
        </p:nvSpPr>
        <p:spPr>
          <a:xfrm>
            <a:off x="3044868" y="5664246"/>
            <a:ext cx="6488488" cy="338554"/>
          </a:xfrm>
          <a:prstGeom prst="rect">
            <a:avLst/>
          </a:prstGeom>
          <a:noFill/>
        </p:spPr>
        <p:txBody>
          <a:bodyPr wrap="square" rtlCol="0">
            <a:spAutoFit/>
          </a:bodyPr>
          <a:lstStyle/>
          <a:p>
            <a:r>
              <a:rPr lang="it-IT" sz="1600" i="1" dirty="0" err="1">
                <a:solidFill>
                  <a:schemeClr val="bg2">
                    <a:lumMod val="75000"/>
                  </a:schemeClr>
                </a:solidFill>
                <a:latin typeface="Arial" panose="020B0604020202020204" pitchFamily="34" charset="0"/>
                <a:cs typeface="Arial" panose="020B0604020202020204" pitchFamily="34" charset="0"/>
              </a:rPr>
              <a:t>Regret</a:t>
            </a:r>
            <a:r>
              <a:rPr lang="it-IT" sz="1600" i="1" dirty="0">
                <a:solidFill>
                  <a:schemeClr val="bg2">
                    <a:lumMod val="75000"/>
                  </a:schemeClr>
                </a:solidFill>
                <a:latin typeface="Arial" panose="020B0604020202020204" pitchFamily="34" charset="0"/>
                <a:cs typeface="Arial" panose="020B0604020202020204" pitchFamily="34" charset="0"/>
              </a:rPr>
              <a:t> and </a:t>
            </a:r>
            <a:r>
              <a:rPr lang="it-IT" sz="1600" i="1" dirty="0" err="1">
                <a:solidFill>
                  <a:schemeClr val="bg2">
                    <a:lumMod val="75000"/>
                  </a:schemeClr>
                </a:solidFill>
                <a:latin typeface="Arial" panose="020B0604020202020204" pitchFamily="34" charset="0"/>
                <a:cs typeface="Arial" panose="020B0604020202020204" pitchFamily="34" charset="0"/>
              </a:rPr>
              <a:t>Reward</a:t>
            </a:r>
            <a:r>
              <a:rPr lang="it-IT" sz="1600" i="1" dirty="0">
                <a:solidFill>
                  <a:schemeClr val="bg2">
                    <a:lumMod val="75000"/>
                  </a:schemeClr>
                </a:solidFill>
                <a:latin typeface="Arial" panose="020B0604020202020204" pitchFamily="34" charset="0"/>
                <a:cs typeface="Arial" panose="020B0604020202020204" pitchFamily="34" charset="0"/>
              </a:rPr>
              <a:t> </a:t>
            </a:r>
            <a:r>
              <a:rPr lang="it-IT" sz="1600" i="1" dirty="0" err="1">
                <a:solidFill>
                  <a:schemeClr val="bg2">
                    <a:lumMod val="75000"/>
                  </a:schemeClr>
                </a:solidFill>
                <a:latin typeface="Arial" panose="020B0604020202020204" pitchFamily="34" charset="0"/>
                <a:cs typeface="Arial" panose="020B0604020202020204" pitchFamily="34" charset="0"/>
              </a:rPr>
              <a:t>obtained</a:t>
            </a:r>
            <a:r>
              <a:rPr lang="it-IT" sz="1600" i="1" dirty="0">
                <a:solidFill>
                  <a:schemeClr val="bg2">
                    <a:lumMod val="75000"/>
                  </a:schemeClr>
                </a:solidFill>
                <a:latin typeface="Arial" panose="020B0604020202020204" pitchFamily="34" charset="0"/>
                <a:cs typeface="Arial" panose="020B0604020202020204" pitchFamily="34" charset="0"/>
              </a:rPr>
              <a:t> with </a:t>
            </a:r>
            <a:r>
              <a:rPr lang="it-IT" sz="1600" i="1" dirty="0" err="1">
                <a:solidFill>
                  <a:schemeClr val="bg2">
                    <a:lumMod val="75000"/>
                  </a:schemeClr>
                </a:solidFill>
                <a:latin typeface="Arial" panose="020B0604020202020204" pitchFamily="34" charset="0"/>
                <a:cs typeface="Arial" panose="020B0604020202020204" pitchFamily="34" charset="0"/>
              </a:rPr>
              <a:t>fixed</a:t>
            </a:r>
            <a:r>
              <a:rPr lang="it-IT" sz="1600" i="1" dirty="0">
                <a:solidFill>
                  <a:schemeClr val="bg2">
                    <a:lumMod val="75000"/>
                  </a:schemeClr>
                </a:solidFill>
                <a:latin typeface="Arial" panose="020B0604020202020204" pitchFamily="34" charset="0"/>
                <a:cs typeface="Arial" panose="020B0604020202020204" pitchFamily="34" charset="0"/>
              </a:rPr>
              <a:t> price and 100 </a:t>
            </a:r>
            <a:r>
              <a:rPr lang="it-IT" sz="1600" i="1" dirty="0" err="1">
                <a:solidFill>
                  <a:schemeClr val="bg2">
                    <a:lumMod val="75000"/>
                  </a:schemeClr>
                </a:solidFill>
                <a:latin typeface="Arial" panose="020B0604020202020204" pitchFamily="34" charset="0"/>
                <a:cs typeface="Arial" panose="020B0604020202020204" pitchFamily="34" charset="0"/>
              </a:rPr>
              <a:t>experiments</a:t>
            </a:r>
            <a:endParaRPr lang="it-IT" sz="1600" i="1"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90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155608"/>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609832"/>
            <a:ext cx="11034215" cy="944234"/>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en-US" dirty="0"/>
              <a:t>Budget and pricing optimization (multiple prices)</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32</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784388"/>
            <a:ext cx="1064525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 we can see the regret and the reward of the second implementation. The price for each context is chosen during the day according to Thompson sampling learner.</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214345"/>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Results</a:t>
            </a:r>
            <a:endParaRPr lang="it-IT" dirty="0">
              <a:solidFill>
                <a:schemeClr val="bg1"/>
              </a:solidFill>
              <a:latin typeface="Arial" panose="020B0604020202020204" pitchFamily="34" charset="0"/>
              <a:cs typeface="Arial" panose="020B0604020202020204" pitchFamily="34" charset="0"/>
            </a:endParaRPr>
          </a:p>
        </p:txBody>
      </p:sp>
      <p:pic>
        <p:nvPicPr>
          <p:cNvPr id="9" name="Immagine 8">
            <a:extLst>
              <a:ext uri="{FF2B5EF4-FFF2-40B4-BE49-F238E27FC236}">
                <a16:creationId xmlns:a16="http://schemas.microsoft.com/office/drawing/2014/main" id="{835F1770-10DE-4EB6-A736-BF320B0AE4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13547" y="2740717"/>
            <a:ext cx="3653302" cy="2739977"/>
          </a:xfrm>
          <a:prstGeom prst="rect">
            <a:avLst/>
          </a:prstGeom>
        </p:spPr>
      </p:pic>
      <p:pic>
        <p:nvPicPr>
          <p:cNvPr id="11" name="Immagine 10">
            <a:extLst>
              <a:ext uri="{FF2B5EF4-FFF2-40B4-BE49-F238E27FC236}">
                <a16:creationId xmlns:a16="http://schemas.microsoft.com/office/drawing/2014/main" id="{47D98EC1-56F8-4230-A613-26BA1D4D55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125151" y="2740718"/>
            <a:ext cx="3653301" cy="2739976"/>
          </a:xfrm>
          <a:prstGeom prst="rect">
            <a:avLst/>
          </a:prstGeom>
        </p:spPr>
      </p:pic>
      <p:sp>
        <p:nvSpPr>
          <p:cNvPr id="16" name="CasellaDiTesto 15">
            <a:extLst>
              <a:ext uri="{FF2B5EF4-FFF2-40B4-BE49-F238E27FC236}">
                <a16:creationId xmlns:a16="http://schemas.microsoft.com/office/drawing/2014/main" id="{0809330A-0FB9-47A6-BD78-BDCAA6542C7E}"/>
              </a:ext>
            </a:extLst>
          </p:cNvPr>
          <p:cNvSpPr txBox="1"/>
          <p:nvPr/>
        </p:nvSpPr>
        <p:spPr>
          <a:xfrm>
            <a:off x="2823371" y="5678169"/>
            <a:ext cx="6545254" cy="338554"/>
          </a:xfrm>
          <a:prstGeom prst="rect">
            <a:avLst/>
          </a:prstGeom>
          <a:noFill/>
        </p:spPr>
        <p:txBody>
          <a:bodyPr wrap="square" rtlCol="0">
            <a:spAutoFit/>
          </a:bodyPr>
          <a:lstStyle/>
          <a:p>
            <a:r>
              <a:rPr lang="it-IT" sz="1600" i="1" dirty="0" err="1">
                <a:solidFill>
                  <a:schemeClr val="bg2">
                    <a:lumMod val="75000"/>
                  </a:schemeClr>
                </a:solidFill>
                <a:latin typeface="Arial" panose="020B0604020202020204" pitchFamily="34" charset="0"/>
                <a:cs typeface="Arial" panose="020B0604020202020204" pitchFamily="34" charset="0"/>
              </a:rPr>
              <a:t>Regret</a:t>
            </a:r>
            <a:r>
              <a:rPr lang="it-IT" sz="1600" i="1" dirty="0">
                <a:solidFill>
                  <a:schemeClr val="bg2">
                    <a:lumMod val="75000"/>
                  </a:schemeClr>
                </a:solidFill>
                <a:latin typeface="Arial" panose="020B0604020202020204" pitchFamily="34" charset="0"/>
                <a:cs typeface="Arial" panose="020B0604020202020204" pitchFamily="34" charset="0"/>
              </a:rPr>
              <a:t> and </a:t>
            </a:r>
            <a:r>
              <a:rPr lang="it-IT" sz="1600" i="1" dirty="0" err="1">
                <a:solidFill>
                  <a:schemeClr val="bg2">
                    <a:lumMod val="75000"/>
                  </a:schemeClr>
                </a:solidFill>
                <a:latin typeface="Arial" panose="020B0604020202020204" pitchFamily="34" charset="0"/>
                <a:cs typeface="Arial" panose="020B0604020202020204" pitchFamily="34" charset="0"/>
              </a:rPr>
              <a:t>Reward</a:t>
            </a:r>
            <a:r>
              <a:rPr lang="it-IT" sz="1600" i="1" dirty="0">
                <a:solidFill>
                  <a:schemeClr val="bg2">
                    <a:lumMod val="75000"/>
                  </a:schemeClr>
                </a:solidFill>
                <a:latin typeface="Arial" panose="020B0604020202020204" pitchFamily="34" charset="0"/>
                <a:cs typeface="Arial" panose="020B0604020202020204" pitchFamily="34" charset="0"/>
              </a:rPr>
              <a:t> </a:t>
            </a:r>
            <a:r>
              <a:rPr lang="it-IT" sz="1600" i="1" dirty="0" err="1">
                <a:solidFill>
                  <a:schemeClr val="bg2">
                    <a:lumMod val="75000"/>
                  </a:schemeClr>
                </a:solidFill>
                <a:latin typeface="Arial" panose="020B0604020202020204" pitchFamily="34" charset="0"/>
                <a:cs typeface="Arial" panose="020B0604020202020204" pitchFamily="34" charset="0"/>
              </a:rPr>
              <a:t>obtained</a:t>
            </a:r>
            <a:r>
              <a:rPr lang="it-IT" sz="1600" i="1" dirty="0">
                <a:solidFill>
                  <a:schemeClr val="bg2">
                    <a:lumMod val="75000"/>
                  </a:schemeClr>
                </a:solidFill>
                <a:latin typeface="Arial" panose="020B0604020202020204" pitchFamily="34" charset="0"/>
                <a:cs typeface="Arial" panose="020B0604020202020204" pitchFamily="34" charset="0"/>
              </a:rPr>
              <a:t> with non </a:t>
            </a:r>
            <a:r>
              <a:rPr lang="it-IT" sz="1600" i="1" dirty="0" err="1">
                <a:solidFill>
                  <a:schemeClr val="bg2">
                    <a:lumMod val="75000"/>
                  </a:schemeClr>
                </a:solidFill>
                <a:latin typeface="Arial" panose="020B0604020202020204" pitchFamily="34" charset="0"/>
                <a:cs typeface="Arial" panose="020B0604020202020204" pitchFamily="34" charset="0"/>
              </a:rPr>
              <a:t>fixed</a:t>
            </a:r>
            <a:r>
              <a:rPr lang="it-IT" sz="1600" i="1" dirty="0">
                <a:solidFill>
                  <a:schemeClr val="bg2">
                    <a:lumMod val="75000"/>
                  </a:schemeClr>
                </a:solidFill>
                <a:latin typeface="Arial" panose="020B0604020202020204" pitchFamily="34" charset="0"/>
                <a:cs typeface="Arial" panose="020B0604020202020204" pitchFamily="34" charset="0"/>
              </a:rPr>
              <a:t> price and 100 </a:t>
            </a:r>
            <a:r>
              <a:rPr lang="it-IT" sz="1600" i="1" dirty="0" err="1">
                <a:solidFill>
                  <a:schemeClr val="bg2">
                    <a:lumMod val="75000"/>
                  </a:schemeClr>
                </a:solidFill>
                <a:latin typeface="Arial" panose="020B0604020202020204" pitchFamily="34" charset="0"/>
                <a:cs typeface="Arial" panose="020B0604020202020204" pitchFamily="34" charset="0"/>
              </a:rPr>
              <a:t>experiments</a:t>
            </a:r>
            <a:endParaRPr lang="it-IT" sz="1600" i="1"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52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7F5EA-7569-4A81-B57C-5B81A147362D}"/>
              </a:ext>
            </a:extLst>
          </p:cNvPr>
          <p:cNvSpPr>
            <a:spLocks noGrp="1"/>
          </p:cNvSpPr>
          <p:nvPr>
            <p:ph type="title"/>
          </p:nvPr>
        </p:nvSpPr>
        <p:spPr/>
        <p:txBody>
          <a:bodyPr>
            <a:normAutofit/>
          </a:bodyPr>
          <a:lstStyle/>
          <a:p>
            <a:r>
              <a:rPr lang="it-IT" dirty="0"/>
              <a:t>Index</a:t>
            </a:r>
          </a:p>
        </p:txBody>
      </p:sp>
      <p:sp>
        <p:nvSpPr>
          <p:cNvPr id="3" name="Segnaposto contenuto 2">
            <a:extLst>
              <a:ext uri="{FF2B5EF4-FFF2-40B4-BE49-F238E27FC236}">
                <a16:creationId xmlns:a16="http://schemas.microsoft.com/office/drawing/2014/main" id="{4529429E-1C46-45C1-9731-E7B7AA60848F}"/>
              </a:ext>
            </a:extLst>
          </p:cNvPr>
          <p:cNvSpPr>
            <a:spLocks noGrp="1"/>
          </p:cNvSpPr>
          <p:nvPr>
            <p:ph idx="1"/>
          </p:nvPr>
        </p:nvSpPr>
        <p:spPr/>
        <p:txBody>
          <a:bodyPr>
            <a:normAutofit lnSpcReduction="10000"/>
          </a:bodyPr>
          <a:lstStyle/>
          <a:p>
            <a:pPr marL="0" indent="0">
              <a:buClr>
                <a:schemeClr val="accent5"/>
              </a:buClr>
              <a:buNone/>
            </a:pPr>
            <a:r>
              <a:rPr lang="it-IT" sz="3200" dirty="0">
                <a:solidFill>
                  <a:srgbClr val="2E75B6"/>
                </a:solidFill>
                <a:latin typeface="Arial" panose="020B0604020202020204" pitchFamily="34" charset="0"/>
                <a:cs typeface="Arial" panose="020B0604020202020204" pitchFamily="34" charset="0"/>
              </a:rPr>
              <a:t> </a:t>
            </a:r>
            <a:r>
              <a:rPr lang="it-IT" sz="3200" dirty="0">
                <a:solidFill>
                  <a:srgbClr val="C9C9C9"/>
                </a:solidFill>
                <a:latin typeface="Arial" panose="020B0604020202020204" pitchFamily="34" charset="0"/>
                <a:cs typeface="Arial" panose="020B0604020202020204" pitchFamily="34" charset="0"/>
              </a:rPr>
              <a:t>1) </a:t>
            </a:r>
            <a:r>
              <a:rPr lang="it-IT" sz="3200" dirty="0" err="1">
                <a:solidFill>
                  <a:srgbClr val="C9C9C9"/>
                </a:solidFill>
                <a:latin typeface="Arial" panose="020B0604020202020204" pitchFamily="34" charset="0"/>
                <a:cs typeface="Arial" panose="020B0604020202020204" pitchFamily="34" charset="0"/>
              </a:rPr>
              <a:t>Problem</a:t>
            </a:r>
            <a:r>
              <a:rPr lang="it-IT" sz="3200" dirty="0">
                <a:solidFill>
                  <a:srgbClr val="C9C9C9"/>
                </a:solidFill>
                <a:latin typeface="Arial" panose="020B0604020202020204" pitchFamily="34" charset="0"/>
                <a:cs typeface="Arial" panose="020B0604020202020204" pitchFamily="34" charset="0"/>
              </a:rPr>
              <a:t> </a:t>
            </a:r>
            <a:r>
              <a:rPr lang="it-IT" sz="3200" dirty="0" err="1">
                <a:solidFill>
                  <a:srgbClr val="C9C9C9"/>
                </a:solidFill>
                <a:latin typeface="Arial" panose="020B0604020202020204" pitchFamily="34" charset="0"/>
                <a:cs typeface="Arial" panose="020B0604020202020204" pitchFamily="34" charset="0"/>
              </a:rPr>
              <a:t>description</a:t>
            </a:r>
            <a:endParaRPr lang="it-IT" sz="3200" dirty="0">
              <a:solidFill>
                <a:srgbClr val="C9C9C9"/>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a:t>
            </a:r>
            <a:r>
              <a:rPr lang="it-IT" sz="3200" dirty="0">
                <a:solidFill>
                  <a:srgbClr val="C9C9C9"/>
                </a:solidFill>
                <a:latin typeface="Arial" panose="020B0604020202020204" pitchFamily="34" charset="0"/>
                <a:cs typeface="Arial" panose="020B0604020202020204" pitchFamily="34" charset="0"/>
              </a:rPr>
              <a:t>2) </a:t>
            </a:r>
            <a:r>
              <a:rPr lang="it-IT" sz="3200" dirty="0" err="1">
                <a:solidFill>
                  <a:srgbClr val="C9C9C9"/>
                </a:solidFill>
                <a:latin typeface="Arial" panose="020B0604020202020204" pitchFamily="34" charset="0"/>
                <a:cs typeface="Arial" panose="020B0604020202020204" pitchFamily="34" charset="0"/>
              </a:rPr>
              <a:t>Our</a:t>
            </a:r>
            <a:r>
              <a:rPr lang="it-IT" sz="3200" dirty="0">
                <a:solidFill>
                  <a:srgbClr val="C9C9C9"/>
                </a:solidFill>
                <a:latin typeface="Arial" panose="020B0604020202020204" pitchFamily="34" charset="0"/>
                <a:cs typeface="Arial" panose="020B0604020202020204" pitchFamily="34" charset="0"/>
              </a:rPr>
              <a:t> setting</a:t>
            </a:r>
          </a:p>
          <a:p>
            <a:pPr marL="0" indent="0">
              <a:buClr>
                <a:schemeClr val="accent5"/>
              </a:buClr>
              <a:buNone/>
            </a:pPr>
            <a:r>
              <a:rPr lang="it-IT" sz="3200" dirty="0">
                <a:solidFill>
                  <a:srgbClr val="C9C9C9"/>
                </a:solidFill>
                <a:latin typeface="Arial" panose="020B0604020202020204" pitchFamily="34" charset="0"/>
                <a:cs typeface="Arial" panose="020B0604020202020204" pitchFamily="34" charset="0"/>
              </a:rPr>
              <a:t> 3) Single-</a:t>
            </a:r>
            <a:r>
              <a:rPr lang="it-IT" sz="3200" dirty="0" err="1">
                <a:solidFill>
                  <a:srgbClr val="C9C9C9"/>
                </a:solidFill>
                <a:latin typeface="Arial" panose="020B0604020202020204" pitchFamily="34" charset="0"/>
                <a:cs typeface="Arial" panose="020B0604020202020204" pitchFamily="34" charset="0"/>
              </a:rPr>
              <a:t>phase</a:t>
            </a:r>
            <a:r>
              <a:rPr lang="it-IT" sz="3200" dirty="0">
                <a:solidFill>
                  <a:srgbClr val="C9C9C9"/>
                </a:solidFill>
                <a:latin typeface="Arial" panose="020B0604020202020204" pitchFamily="34" charset="0"/>
                <a:cs typeface="Arial" panose="020B0604020202020204" pitchFamily="34" charset="0"/>
              </a:rPr>
              <a:t> budget </a:t>
            </a:r>
            <a:r>
              <a:rPr lang="it-IT" sz="3200" dirty="0" err="1">
                <a:solidFill>
                  <a:srgbClr val="C9C9C9"/>
                </a:solidFill>
                <a:latin typeface="Arial" panose="020B0604020202020204" pitchFamily="34" charset="0"/>
                <a:cs typeface="Arial" panose="020B0604020202020204" pitchFamily="34" charset="0"/>
              </a:rPr>
              <a:t>allocation</a:t>
            </a:r>
            <a:endParaRPr lang="it-IT" sz="3200" dirty="0">
              <a:solidFill>
                <a:srgbClr val="C9C9C9"/>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4) Multi-</a:t>
            </a:r>
            <a:r>
              <a:rPr lang="it-IT" sz="3200" dirty="0" err="1">
                <a:solidFill>
                  <a:schemeClr val="accent3">
                    <a:lumMod val="60000"/>
                    <a:lumOff val="40000"/>
                  </a:schemeClr>
                </a:solidFill>
                <a:latin typeface="Arial" panose="020B0604020202020204" pitchFamily="34" charset="0"/>
                <a:cs typeface="Arial" panose="020B0604020202020204" pitchFamily="34" charset="0"/>
              </a:rPr>
              <a:t>phase</a:t>
            </a:r>
            <a:r>
              <a:rPr lang="it-IT" sz="3200" dirty="0">
                <a:solidFill>
                  <a:schemeClr val="accent3">
                    <a:lumMod val="60000"/>
                    <a:lumOff val="40000"/>
                  </a:schemeClr>
                </a:solidFill>
                <a:latin typeface="Arial" panose="020B0604020202020204" pitchFamily="34" charset="0"/>
                <a:cs typeface="Arial" panose="020B0604020202020204" pitchFamily="34" charset="0"/>
              </a:rPr>
              <a:t> budget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allocation</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5) Learning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algorithm</a:t>
            </a:r>
            <a:r>
              <a:rPr lang="it-IT" sz="3200" dirty="0">
                <a:solidFill>
                  <a:schemeClr val="accent3">
                    <a:lumMod val="60000"/>
                    <a:lumOff val="40000"/>
                  </a:schemeClr>
                </a:solidFill>
                <a:latin typeface="Arial" panose="020B0604020202020204" pitchFamily="34" charset="0"/>
                <a:cs typeface="Arial" panose="020B0604020202020204" pitchFamily="34" charset="0"/>
              </a:rPr>
              <a:t> for pricing</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6) </a:t>
            </a:r>
            <a:r>
              <a:rPr lang="it-IT" sz="3200" dirty="0" err="1">
                <a:solidFill>
                  <a:schemeClr val="accent3">
                    <a:lumMod val="60000"/>
                    <a:lumOff val="40000"/>
                  </a:schemeClr>
                </a:solidFill>
                <a:latin typeface="Arial" panose="020B0604020202020204" pitchFamily="34" charset="0"/>
                <a:cs typeface="Arial" panose="020B0604020202020204" pitchFamily="34" charset="0"/>
              </a:rPr>
              <a:t>Context</a:t>
            </a:r>
            <a:r>
              <a:rPr lang="it-IT" sz="3200" dirty="0">
                <a:solidFill>
                  <a:schemeClr val="accent3">
                    <a:lumMod val="60000"/>
                    <a:lumOff val="40000"/>
                  </a:schemeClr>
                </a:solidFill>
                <a:latin typeface="Arial" panose="020B0604020202020204" pitchFamily="34" charset="0"/>
                <a:cs typeface="Arial" panose="020B0604020202020204" pitchFamily="34" charset="0"/>
              </a:rPr>
              <a:t> generation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algorithm</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7) Budget and pricing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optimization</a:t>
            </a:r>
            <a:r>
              <a:rPr lang="it-IT" sz="3200" dirty="0">
                <a:solidFill>
                  <a:schemeClr val="accent3">
                    <a:lumMod val="60000"/>
                    <a:lumOff val="40000"/>
                  </a:schemeClr>
                </a:solidFill>
                <a:latin typeface="Arial" panose="020B0604020202020204" pitchFamily="34" charset="0"/>
                <a:cs typeface="Arial" panose="020B0604020202020204" pitchFamily="34" charset="0"/>
              </a:rPr>
              <a:t> (multiple prices)</a:t>
            </a:r>
          </a:p>
          <a:p>
            <a:pPr marL="0" indent="0">
              <a:buClr>
                <a:schemeClr val="accent5"/>
              </a:buClr>
              <a:buNone/>
            </a:pPr>
            <a:r>
              <a:rPr lang="it-IT" sz="3200" dirty="0">
                <a:solidFill>
                  <a:srgbClr val="2E75B6"/>
                </a:solidFill>
                <a:latin typeface="Arial" panose="020B0604020202020204" pitchFamily="34" charset="0"/>
                <a:cs typeface="Arial" panose="020B0604020202020204" pitchFamily="34" charset="0"/>
              </a:rPr>
              <a:t> 8) Budget and pricing </a:t>
            </a:r>
            <a:r>
              <a:rPr lang="it-IT" sz="3200" dirty="0" err="1">
                <a:solidFill>
                  <a:srgbClr val="2E75B6"/>
                </a:solidFill>
                <a:latin typeface="Arial" panose="020B0604020202020204" pitchFamily="34" charset="0"/>
                <a:cs typeface="Arial" panose="020B0604020202020204" pitchFamily="34" charset="0"/>
              </a:rPr>
              <a:t>optimization</a:t>
            </a:r>
            <a:r>
              <a:rPr lang="it-IT" sz="3200" dirty="0">
                <a:solidFill>
                  <a:srgbClr val="2E75B6"/>
                </a:solidFill>
                <a:latin typeface="Arial" panose="020B0604020202020204" pitchFamily="34" charset="0"/>
                <a:cs typeface="Arial" panose="020B0604020202020204" pitchFamily="34" charset="0"/>
              </a:rPr>
              <a:t> (single price)</a:t>
            </a:r>
          </a:p>
          <a:p>
            <a:pPr marL="0" indent="0">
              <a:buClr>
                <a:schemeClr val="accent5"/>
              </a:buClr>
              <a:buNone/>
            </a:pP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Segnaposto data 3">
            <a:extLst>
              <a:ext uri="{FF2B5EF4-FFF2-40B4-BE49-F238E27FC236}">
                <a16:creationId xmlns:a16="http://schemas.microsoft.com/office/drawing/2014/main" id="{B89AFA7B-1933-4BC9-8BF3-EB02442F14DC}"/>
              </a:ext>
            </a:extLst>
          </p:cNvPr>
          <p:cNvSpPr>
            <a:spLocks noGrp="1"/>
          </p:cNvSpPr>
          <p:nvPr>
            <p:ph type="dt" sz="half" idx="10"/>
          </p:nvPr>
        </p:nvSpPr>
        <p:spPr/>
        <p:txBody>
          <a:bodyPr/>
          <a:lstStyle/>
          <a:p>
            <a:r>
              <a:rPr lang="it-IT"/>
              <a:t>Data Intellicence Applications</a:t>
            </a:r>
            <a:endParaRPr lang="it-IT" dirty="0"/>
          </a:p>
        </p:txBody>
      </p:sp>
      <p:sp>
        <p:nvSpPr>
          <p:cNvPr id="5" name="Segnaposto piè di pagina 4">
            <a:extLst>
              <a:ext uri="{FF2B5EF4-FFF2-40B4-BE49-F238E27FC236}">
                <a16:creationId xmlns:a16="http://schemas.microsoft.com/office/drawing/2014/main" id="{8D65E206-5CF6-445D-B0A8-237E32A111A9}"/>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CAEDBA6A-07E1-438F-8222-FBC4FB71C6D0}"/>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33</a:t>
            </a:fld>
            <a:endParaRPr lang="it-IT" dirty="0"/>
          </a:p>
        </p:txBody>
      </p:sp>
    </p:spTree>
    <p:extLst>
      <p:ext uri="{BB962C8B-B14F-4D97-AF65-F5344CB8AC3E}">
        <p14:creationId xmlns:p14="http://schemas.microsoft.com/office/powerpoint/2010/main" val="406626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127748"/>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581971"/>
            <a:ext cx="11034215" cy="1374886"/>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en-US" dirty="0"/>
              <a:t>Budget and pricing optimization (single price)</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34</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693796"/>
            <a:ext cx="10645253"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 used the same iterative algorithm seen in previous point, but here, instead of finding the best price for each class of users, we tried all the possible unique prices to charge to all the users without discriminating. We use an aggregate (unique) learner to interact with the environment, and 3 different </a:t>
            </a:r>
            <a:r>
              <a:rPr lang="en-US" dirty="0" err="1">
                <a:latin typeface="Arial" panose="020B0604020202020204" pitchFamily="34" charset="0"/>
                <a:cs typeface="Arial" panose="020B0604020202020204" pitchFamily="34" charset="0"/>
              </a:rPr>
              <a:t>learnes</a:t>
            </a:r>
            <a:r>
              <a:rPr lang="en-US" dirty="0">
                <a:latin typeface="Arial" panose="020B0604020202020204" pitchFamily="34" charset="0"/>
                <a:cs typeface="Arial" panose="020B0604020202020204" pitchFamily="34" charset="0"/>
              </a:rPr>
              <a:t> to estimate the conversion rates (values per click) for each class of users.</a:t>
            </a:r>
            <a:endParaRPr lang="it-IT"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186485"/>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Our</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approach</a:t>
            </a:r>
            <a:endParaRPr lang="it-IT" dirty="0">
              <a:solidFill>
                <a:schemeClr val="bg1"/>
              </a:solidFill>
              <a:latin typeface="Arial" panose="020B0604020202020204" pitchFamily="34" charset="0"/>
              <a:cs typeface="Arial" panose="020B0604020202020204" pitchFamily="34" charset="0"/>
            </a:endParaRPr>
          </a:p>
        </p:txBody>
      </p:sp>
      <p:sp>
        <p:nvSpPr>
          <p:cNvPr id="10" name="Figura a mano libera: forma 9">
            <a:extLst>
              <a:ext uri="{FF2B5EF4-FFF2-40B4-BE49-F238E27FC236}">
                <a16:creationId xmlns:a16="http://schemas.microsoft.com/office/drawing/2014/main" id="{DE87921C-D66A-4106-B6AE-7A4F836A9E6C}"/>
              </a:ext>
            </a:extLst>
          </p:cNvPr>
          <p:cNvSpPr/>
          <p:nvPr/>
        </p:nvSpPr>
        <p:spPr>
          <a:xfrm>
            <a:off x="578892" y="3178436"/>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Figura a mano libera: forma 10">
            <a:extLst>
              <a:ext uri="{FF2B5EF4-FFF2-40B4-BE49-F238E27FC236}">
                <a16:creationId xmlns:a16="http://schemas.microsoft.com/office/drawing/2014/main" id="{B7D9636E-DFE7-430D-B35B-A574C65CA17D}"/>
              </a:ext>
            </a:extLst>
          </p:cNvPr>
          <p:cNvSpPr/>
          <p:nvPr/>
        </p:nvSpPr>
        <p:spPr>
          <a:xfrm>
            <a:off x="578892" y="3632659"/>
            <a:ext cx="11034215" cy="1831042"/>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asellaDiTesto 12">
            <a:extLst>
              <a:ext uri="{FF2B5EF4-FFF2-40B4-BE49-F238E27FC236}">
                <a16:creationId xmlns:a16="http://schemas.microsoft.com/office/drawing/2014/main" id="{2C5F5FB7-8F1B-406C-9C9F-441711DC97D9}"/>
              </a:ext>
            </a:extLst>
          </p:cNvPr>
          <p:cNvSpPr txBox="1"/>
          <p:nvPr/>
        </p:nvSpPr>
        <p:spPr>
          <a:xfrm>
            <a:off x="763136" y="3237173"/>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Additional</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comments</a:t>
            </a:r>
            <a:endParaRPr lang="it-IT" dirty="0">
              <a:solidFill>
                <a:schemeClr val="bg1"/>
              </a:solidFill>
              <a:latin typeface="Arial" panose="020B0604020202020204" pitchFamily="34" charset="0"/>
              <a:cs typeface="Arial" panose="020B0604020202020204" pitchFamily="34" charset="0"/>
            </a:endParaRPr>
          </a:p>
        </p:txBody>
      </p:sp>
      <p:sp>
        <p:nvSpPr>
          <p:cNvPr id="14" name="CasellaDiTesto 13">
            <a:extLst>
              <a:ext uri="{FF2B5EF4-FFF2-40B4-BE49-F238E27FC236}">
                <a16:creationId xmlns:a16="http://schemas.microsoft.com/office/drawing/2014/main" id="{9E4F05FB-433F-477A-8FE5-29E11A9B1408}"/>
              </a:ext>
            </a:extLst>
          </p:cNvPr>
          <p:cNvSpPr txBox="1"/>
          <p:nvPr/>
        </p:nvSpPr>
        <p:spPr>
          <a:xfrm>
            <a:off x="763136" y="3780937"/>
            <a:ext cx="10645253" cy="178510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Having one price for all the users, to find the best budget allocation, we run the knapsack tabular algorithm for each price (each price corresponds to different values per click) to find the budget maximizing number of clicks * value per click. Also here we compared two version of the algorithm, one in which the price corresponding to best budget allocation obtained in previous iteration is used in the next one, and one removing this constraint.</a:t>
            </a:r>
          </a:p>
          <a:p>
            <a:endParaRPr lang="it-I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79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P spid="10" grpId="0" animBg="1"/>
      <p:bldP spid="11" grpId="0" animBg="1"/>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155608"/>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609832"/>
            <a:ext cx="11034215" cy="793126"/>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en-US" dirty="0"/>
              <a:t>Budget and pricing optimization (single price)</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35</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784388"/>
            <a:ext cx="1064525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 we can see the regret and the reward of the first implementation.</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214345"/>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Results</a:t>
            </a:r>
            <a:endParaRPr lang="it-IT" dirty="0">
              <a:solidFill>
                <a:schemeClr val="bg1"/>
              </a:solidFill>
              <a:latin typeface="Arial" panose="020B0604020202020204" pitchFamily="34" charset="0"/>
              <a:cs typeface="Arial" panose="020B0604020202020204" pitchFamily="34" charset="0"/>
            </a:endParaRPr>
          </a:p>
        </p:txBody>
      </p:sp>
      <p:pic>
        <p:nvPicPr>
          <p:cNvPr id="9" name="Immagine 8" descr="Immagine che contiene screenshot&#10;&#10;Descrizione generata automaticamente">
            <a:extLst>
              <a:ext uri="{FF2B5EF4-FFF2-40B4-BE49-F238E27FC236}">
                <a16:creationId xmlns:a16="http://schemas.microsoft.com/office/drawing/2014/main" id="{835F1770-10DE-4EB6-A736-BF320B0AE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155" y="2554067"/>
            <a:ext cx="4228087" cy="2926629"/>
          </a:xfrm>
          <a:prstGeom prst="rect">
            <a:avLst/>
          </a:prstGeom>
        </p:spPr>
      </p:pic>
      <p:pic>
        <p:nvPicPr>
          <p:cNvPr id="11" name="Immagine 10">
            <a:extLst>
              <a:ext uri="{FF2B5EF4-FFF2-40B4-BE49-F238E27FC236}">
                <a16:creationId xmlns:a16="http://schemas.microsoft.com/office/drawing/2014/main" id="{47D98EC1-56F8-4230-A613-26BA1D4D5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8" y="2554066"/>
            <a:ext cx="4228087" cy="2926629"/>
          </a:xfrm>
          <a:prstGeom prst="rect">
            <a:avLst/>
          </a:prstGeom>
        </p:spPr>
      </p:pic>
      <p:sp>
        <p:nvSpPr>
          <p:cNvPr id="16" name="CasellaDiTesto 15">
            <a:extLst>
              <a:ext uri="{FF2B5EF4-FFF2-40B4-BE49-F238E27FC236}">
                <a16:creationId xmlns:a16="http://schemas.microsoft.com/office/drawing/2014/main" id="{0809330A-0FB9-47A6-BD78-BDCAA6542C7E}"/>
              </a:ext>
            </a:extLst>
          </p:cNvPr>
          <p:cNvSpPr txBox="1"/>
          <p:nvPr/>
        </p:nvSpPr>
        <p:spPr>
          <a:xfrm>
            <a:off x="3080814" y="5667347"/>
            <a:ext cx="6090682" cy="338554"/>
          </a:xfrm>
          <a:prstGeom prst="rect">
            <a:avLst/>
          </a:prstGeom>
          <a:noFill/>
        </p:spPr>
        <p:txBody>
          <a:bodyPr wrap="square" rtlCol="0">
            <a:spAutoFit/>
          </a:bodyPr>
          <a:lstStyle/>
          <a:p>
            <a:r>
              <a:rPr lang="it-IT" sz="1600" i="1" dirty="0" err="1">
                <a:solidFill>
                  <a:schemeClr val="bg2">
                    <a:lumMod val="75000"/>
                  </a:schemeClr>
                </a:solidFill>
                <a:latin typeface="Arial" panose="020B0604020202020204" pitchFamily="34" charset="0"/>
                <a:cs typeface="Arial" panose="020B0604020202020204" pitchFamily="34" charset="0"/>
              </a:rPr>
              <a:t>Regret</a:t>
            </a:r>
            <a:r>
              <a:rPr lang="it-IT" sz="1600" i="1" dirty="0">
                <a:solidFill>
                  <a:schemeClr val="bg2">
                    <a:lumMod val="75000"/>
                  </a:schemeClr>
                </a:solidFill>
                <a:latin typeface="Arial" panose="020B0604020202020204" pitchFamily="34" charset="0"/>
                <a:cs typeface="Arial" panose="020B0604020202020204" pitchFamily="34" charset="0"/>
              </a:rPr>
              <a:t> and </a:t>
            </a:r>
            <a:r>
              <a:rPr lang="it-IT" sz="1600" i="1" dirty="0" err="1">
                <a:solidFill>
                  <a:schemeClr val="bg2">
                    <a:lumMod val="75000"/>
                  </a:schemeClr>
                </a:solidFill>
                <a:latin typeface="Arial" panose="020B0604020202020204" pitchFamily="34" charset="0"/>
                <a:cs typeface="Arial" panose="020B0604020202020204" pitchFamily="34" charset="0"/>
              </a:rPr>
              <a:t>Reward</a:t>
            </a:r>
            <a:r>
              <a:rPr lang="it-IT" sz="1600" i="1" dirty="0">
                <a:solidFill>
                  <a:schemeClr val="bg2">
                    <a:lumMod val="75000"/>
                  </a:schemeClr>
                </a:solidFill>
                <a:latin typeface="Arial" panose="020B0604020202020204" pitchFamily="34" charset="0"/>
                <a:cs typeface="Arial" panose="020B0604020202020204" pitchFamily="34" charset="0"/>
              </a:rPr>
              <a:t> </a:t>
            </a:r>
            <a:r>
              <a:rPr lang="it-IT" sz="1600" i="1" dirty="0" err="1">
                <a:solidFill>
                  <a:schemeClr val="bg2">
                    <a:lumMod val="75000"/>
                  </a:schemeClr>
                </a:solidFill>
                <a:latin typeface="Arial" panose="020B0604020202020204" pitchFamily="34" charset="0"/>
                <a:cs typeface="Arial" panose="020B0604020202020204" pitchFamily="34" charset="0"/>
              </a:rPr>
              <a:t>obtained</a:t>
            </a:r>
            <a:r>
              <a:rPr lang="it-IT" sz="1600" i="1" dirty="0">
                <a:solidFill>
                  <a:schemeClr val="bg2">
                    <a:lumMod val="75000"/>
                  </a:schemeClr>
                </a:solidFill>
                <a:latin typeface="Arial" panose="020B0604020202020204" pitchFamily="34" charset="0"/>
                <a:cs typeface="Arial" panose="020B0604020202020204" pitchFamily="34" charset="0"/>
              </a:rPr>
              <a:t> with </a:t>
            </a:r>
            <a:r>
              <a:rPr lang="it-IT" sz="1600" i="1" dirty="0" err="1">
                <a:solidFill>
                  <a:schemeClr val="bg2">
                    <a:lumMod val="75000"/>
                  </a:schemeClr>
                </a:solidFill>
                <a:latin typeface="Arial" panose="020B0604020202020204" pitchFamily="34" charset="0"/>
                <a:cs typeface="Arial" panose="020B0604020202020204" pitchFamily="34" charset="0"/>
              </a:rPr>
              <a:t>fixed</a:t>
            </a:r>
            <a:r>
              <a:rPr lang="it-IT" sz="1600" i="1" dirty="0">
                <a:solidFill>
                  <a:schemeClr val="bg2">
                    <a:lumMod val="75000"/>
                  </a:schemeClr>
                </a:solidFill>
                <a:latin typeface="Arial" panose="020B0604020202020204" pitchFamily="34" charset="0"/>
                <a:cs typeface="Arial" panose="020B0604020202020204" pitchFamily="34" charset="0"/>
              </a:rPr>
              <a:t> price and 75 </a:t>
            </a:r>
            <a:r>
              <a:rPr lang="it-IT" sz="1600" i="1" dirty="0" err="1">
                <a:solidFill>
                  <a:schemeClr val="bg2">
                    <a:lumMod val="75000"/>
                  </a:schemeClr>
                </a:solidFill>
                <a:latin typeface="Arial" panose="020B0604020202020204" pitchFamily="34" charset="0"/>
                <a:cs typeface="Arial" panose="020B0604020202020204" pitchFamily="34" charset="0"/>
              </a:rPr>
              <a:t>experiments</a:t>
            </a:r>
            <a:endParaRPr lang="it-IT" sz="1600" i="1"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3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155608"/>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609832"/>
            <a:ext cx="11034215" cy="793126"/>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en-US" dirty="0"/>
              <a:t>Budget and pricing optimization (single price)</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36</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784388"/>
            <a:ext cx="1064525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 we can see the regret and the reward of the second implementation.</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214345"/>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Results</a:t>
            </a:r>
            <a:endParaRPr lang="it-IT" dirty="0">
              <a:solidFill>
                <a:schemeClr val="bg1"/>
              </a:solidFill>
              <a:latin typeface="Arial" panose="020B0604020202020204" pitchFamily="34" charset="0"/>
              <a:cs typeface="Arial" panose="020B0604020202020204" pitchFamily="34" charset="0"/>
            </a:endParaRPr>
          </a:p>
        </p:txBody>
      </p:sp>
      <p:pic>
        <p:nvPicPr>
          <p:cNvPr id="9" name="Immagine 8">
            <a:extLst>
              <a:ext uri="{FF2B5EF4-FFF2-40B4-BE49-F238E27FC236}">
                <a16:creationId xmlns:a16="http://schemas.microsoft.com/office/drawing/2014/main" id="{835F1770-10DE-4EB6-A736-BF320B0AE4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6155" y="2554067"/>
            <a:ext cx="4228087" cy="2926628"/>
          </a:xfrm>
          <a:prstGeom prst="rect">
            <a:avLst/>
          </a:prstGeom>
        </p:spPr>
      </p:pic>
      <p:pic>
        <p:nvPicPr>
          <p:cNvPr id="11" name="Immagine 10">
            <a:extLst>
              <a:ext uri="{FF2B5EF4-FFF2-40B4-BE49-F238E27FC236}">
                <a16:creationId xmlns:a16="http://schemas.microsoft.com/office/drawing/2014/main" id="{47D98EC1-56F8-4230-A613-26BA1D4D55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37758" y="2554066"/>
            <a:ext cx="4228087" cy="2926628"/>
          </a:xfrm>
          <a:prstGeom prst="rect">
            <a:avLst/>
          </a:prstGeom>
        </p:spPr>
      </p:pic>
      <p:sp>
        <p:nvSpPr>
          <p:cNvPr id="16" name="CasellaDiTesto 15">
            <a:extLst>
              <a:ext uri="{FF2B5EF4-FFF2-40B4-BE49-F238E27FC236}">
                <a16:creationId xmlns:a16="http://schemas.microsoft.com/office/drawing/2014/main" id="{0809330A-0FB9-47A6-BD78-BDCAA6542C7E}"/>
              </a:ext>
            </a:extLst>
          </p:cNvPr>
          <p:cNvSpPr txBox="1"/>
          <p:nvPr/>
        </p:nvSpPr>
        <p:spPr>
          <a:xfrm>
            <a:off x="2793218" y="5667347"/>
            <a:ext cx="6545254" cy="338554"/>
          </a:xfrm>
          <a:prstGeom prst="rect">
            <a:avLst/>
          </a:prstGeom>
          <a:noFill/>
        </p:spPr>
        <p:txBody>
          <a:bodyPr wrap="square" rtlCol="0">
            <a:spAutoFit/>
          </a:bodyPr>
          <a:lstStyle/>
          <a:p>
            <a:r>
              <a:rPr lang="it-IT" sz="1600" i="1" dirty="0" err="1">
                <a:solidFill>
                  <a:schemeClr val="bg2">
                    <a:lumMod val="75000"/>
                  </a:schemeClr>
                </a:solidFill>
                <a:latin typeface="Arial" panose="020B0604020202020204" pitchFamily="34" charset="0"/>
                <a:cs typeface="Arial" panose="020B0604020202020204" pitchFamily="34" charset="0"/>
              </a:rPr>
              <a:t>Regret</a:t>
            </a:r>
            <a:r>
              <a:rPr lang="it-IT" sz="1600" i="1" dirty="0">
                <a:solidFill>
                  <a:schemeClr val="bg2">
                    <a:lumMod val="75000"/>
                  </a:schemeClr>
                </a:solidFill>
                <a:latin typeface="Arial" panose="020B0604020202020204" pitchFamily="34" charset="0"/>
                <a:cs typeface="Arial" panose="020B0604020202020204" pitchFamily="34" charset="0"/>
              </a:rPr>
              <a:t> and </a:t>
            </a:r>
            <a:r>
              <a:rPr lang="it-IT" sz="1600" i="1" dirty="0" err="1">
                <a:solidFill>
                  <a:schemeClr val="bg2">
                    <a:lumMod val="75000"/>
                  </a:schemeClr>
                </a:solidFill>
                <a:latin typeface="Arial" panose="020B0604020202020204" pitchFamily="34" charset="0"/>
                <a:cs typeface="Arial" panose="020B0604020202020204" pitchFamily="34" charset="0"/>
              </a:rPr>
              <a:t>Reward</a:t>
            </a:r>
            <a:r>
              <a:rPr lang="it-IT" sz="1600" i="1" dirty="0">
                <a:solidFill>
                  <a:schemeClr val="bg2">
                    <a:lumMod val="75000"/>
                  </a:schemeClr>
                </a:solidFill>
                <a:latin typeface="Arial" panose="020B0604020202020204" pitchFamily="34" charset="0"/>
                <a:cs typeface="Arial" panose="020B0604020202020204" pitchFamily="34" charset="0"/>
              </a:rPr>
              <a:t> </a:t>
            </a:r>
            <a:r>
              <a:rPr lang="it-IT" sz="1600" i="1" dirty="0" err="1">
                <a:solidFill>
                  <a:schemeClr val="bg2">
                    <a:lumMod val="75000"/>
                  </a:schemeClr>
                </a:solidFill>
                <a:latin typeface="Arial" panose="020B0604020202020204" pitchFamily="34" charset="0"/>
                <a:cs typeface="Arial" panose="020B0604020202020204" pitchFamily="34" charset="0"/>
              </a:rPr>
              <a:t>obtained</a:t>
            </a:r>
            <a:r>
              <a:rPr lang="it-IT" sz="1600" i="1" dirty="0">
                <a:solidFill>
                  <a:schemeClr val="bg2">
                    <a:lumMod val="75000"/>
                  </a:schemeClr>
                </a:solidFill>
                <a:latin typeface="Arial" panose="020B0604020202020204" pitchFamily="34" charset="0"/>
                <a:cs typeface="Arial" panose="020B0604020202020204" pitchFamily="34" charset="0"/>
              </a:rPr>
              <a:t> with non </a:t>
            </a:r>
            <a:r>
              <a:rPr lang="it-IT" sz="1600" i="1" dirty="0" err="1">
                <a:solidFill>
                  <a:schemeClr val="bg2">
                    <a:lumMod val="75000"/>
                  </a:schemeClr>
                </a:solidFill>
                <a:latin typeface="Arial" panose="020B0604020202020204" pitchFamily="34" charset="0"/>
                <a:cs typeface="Arial" panose="020B0604020202020204" pitchFamily="34" charset="0"/>
              </a:rPr>
              <a:t>fixed</a:t>
            </a:r>
            <a:r>
              <a:rPr lang="it-IT" sz="1600" i="1" dirty="0">
                <a:solidFill>
                  <a:schemeClr val="bg2">
                    <a:lumMod val="75000"/>
                  </a:schemeClr>
                </a:solidFill>
                <a:latin typeface="Arial" panose="020B0604020202020204" pitchFamily="34" charset="0"/>
                <a:cs typeface="Arial" panose="020B0604020202020204" pitchFamily="34" charset="0"/>
              </a:rPr>
              <a:t> price and 75 </a:t>
            </a:r>
            <a:r>
              <a:rPr lang="it-IT" sz="1600" i="1" dirty="0" err="1">
                <a:solidFill>
                  <a:schemeClr val="bg2">
                    <a:lumMod val="75000"/>
                  </a:schemeClr>
                </a:solidFill>
                <a:latin typeface="Arial" panose="020B0604020202020204" pitchFamily="34" charset="0"/>
                <a:cs typeface="Arial" panose="020B0604020202020204" pitchFamily="34" charset="0"/>
              </a:rPr>
              <a:t>experiments</a:t>
            </a:r>
            <a:endParaRPr lang="it-IT" sz="1600" i="1"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85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37</a:t>
            </a:fld>
            <a:endParaRPr lang="it-IT" dirty="0"/>
          </a:p>
        </p:txBody>
      </p:sp>
      <p:sp>
        <p:nvSpPr>
          <p:cNvPr id="3" name="CasellaDiTesto 2">
            <a:extLst>
              <a:ext uri="{FF2B5EF4-FFF2-40B4-BE49-F238E27FC236}">
                <a16:creationId xmlns:a16="http://schemas.microsoft.com/office/drawing/2014/main" id="{126654CC-EF93-47BF-A150-45EF2D5709B2}"/>
              </a:ext>
            </a:extLst>
          </p:cNvPr>
          <p:cNvSpPr txBox="1"/>
          <p:nvPr/>
        </p:nvSpPr>
        <p:spPr>
          <a:xfrm>
            <a:off x="281617" y="2767280"/>
            <a:ext cx="11820865" cy="1323439"/>
          </a:xfrm>
          <a:prstGeom prst="rect">
            <a:avLst/>
          </a:prstGeom>
          <a:noFill/>
        </p:spPr>
        <p:txBody>
          <a:bodyPr wrap="none" rtlCol="0">
            <a:spAutoFit/>
          </a:bodyPr>
          <a:lstStyle/>
          <a:p>
            <a:r>
              <a:rPr lang="it-IT" sz="8000" dirty="0">
                <a:solidFill>
                  <a:srgbClr val="2E75B6"/>
                </a:solidFill>
                <a:latin typeface="Arial" panose="020B0604020202020204" pitchFamily="34" charset="0"/>
                <a:cs typeface="Arial" panose="020B0604020202020204" pitchFamily="34" charset="0"/>
              </a:rPr>
              <a:t>Thanks for </a:t>
            </a:r>
            <a:r>
              <a:rPr lang="it-IT" sz="8000" dirty="0" err="1">
                <a:solidFill>
                  <a:srgbClr val="2E75B6"/>
                </a:solidFill>
                <a:latin typeface="Arial" panose="020B0604020202020204" pitchFamily="34" charset="0"/>
                <a:cs typeface="Arial" panose="020B0604020202020204" pitchFamily="34" charset="0"/>
              </a:rPr>
              <a:t>your</a:t>
            </a:r>
            <a:r>
              <a:rPr lang="it-IT" sz="8000" dirty="0">
                <a:solidFill>
                  <a:srgbClr val="2E75B6"/>
                </a:solidFill>
                <a:latin typeface="Arial" panose="020B0604020202020204" pitchFamily="34" charset="0"/>
                <a:cs typeface="Arial" panose="020B0604020202020204" pitchFamily="34" charset="0"/>
              </a:rPr>
              <a:t> </a:t>
            </a:r>
            <a:r>
              <a:rPr lang="it-IT" sz="8000" dirty="0" err="1">
                <a:solidFill>
                  <a:srgbClr val="2E75B6"/>
                </a:solidFill>
                <a:latin typeface="Arial" panose="020B0604020202020204" pitchFamily="34" charset="0"/>
                <a:cs typeface="Arial" panose="020B0604020202020204" pitchFamily="34" charset="0"/>
              </a:rPr>
              <a:t>attention</a:t>
            </a:r>
            <a:r>
              <a:rPr lang="it-IT" sz="8000" dirty="0">
                <a:solidFill>
                  <a:srgbClr val="2E75B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7874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7F5EA-7569-4A81-B57C-5B81A147362D}"/>
              </a:ext>
            </a:extLst>
          </p:cNvPr>
          <p:cNvSpPr>
            <a:spLocks noGrp="1"/>
          </p:cNvSpPr>
          <p:nvPr>
            <p:ph type="title"/>
          </p:nvPr>
        </p:nvSpPr>
        <p:spPr/>
        <p:txBody>
          <a:bodyPr>
            <a:normAutofit/>
          </a:bodyPr>
          <a:lstStyle/>
          <a:p>
            <a:r>
              <a:rPr lang="it-IT" dirty="0"/>
              <a:t>Index</a:t>
            </a:r>
          </a:p>
        </p:txBody>
      </p:sp>
      <p:sp>
        <p:nvSpPr>
          <p:cNvPr id="3" name="Segnaposto contenuto 2">
            <a:extLst>
              <a:ext uri="{FF2B5EF4-FFF2-40B4-BE49-F238E27FC236}">
                <a16:creationId xmlns:a16="http://schemas.microsoft.com/office/drawing/2014/main" id="{4529429E-1C46-45C1-9731-E7B7AA60848F}"/>
              </a:ext>
            </a:extLst>
          </p:cNvPr>
          <p:cNvSpPr>
            <a:spLocks noGrp="1"/>
          </p:cNvSpPr>
          <p:nvPr>
            <p:ph idx="1"/>
          </p:nvPr>
        </p:nvSpPr>
        <p:spPr/>
        <p:txBody>
          <a:bodyPr>
            <a:normAutofit lnSpcReduction="10000"/>
          </a:bodyPr>
          <a:lstStyle/>
          <a:p>
            <a:pPr marL="0" indent="0">
              <a:buClr>
                <a:schemeClr val="accent5"/>
              </a:buClr>
              <a:buNone/>
            </a:pPr>
            <a:r>
              <a:rPr lang="it-IT" sz="3200" dirty="0">
                <a:solidFill>
                  <a:srgbClr val="2E75B6"/>
                </a:solidFill>
                <a:latin typeface="Arial" panose="020B0604020202020204" pitchFamily="34" charset="0"/>
                <a:cs typeface="Arial" panose="020B0604020202020204" pitchFamily="34" charset="0"/>
              </a:rPr>
              <a:t> </a:t>
            </a:r>
            <a:r>
              <a:rPr lang="it-IT" sz="3200" dirty="0">
                <a:solidFill>
                  <a:srgbClr val="C9C9C9"/>
                </a:solidFill>
                <a:latin typeface="Arial" panose="020B0604020202020204" pitchFamily="34" charset="0"/>
                <a:cs typeface="Arial" panose="020B0604020202020204" pitchFamily="34" charset="0"/>
              </a:rPr>
              <a:t>1) </a:t>
            </a:r>
            <a:r>
              <a:rPr lang="it-IT" sz="3200" dirty="0" err="1">
                <a:solidFill>
                  <a:srgbClr val="C9C9C9"/>
                </a:solidFill>
                <a:latin typeface="Arial" panose="020B0604020202020204" pitchFamily="34" charset="0"/>
                <a:cs typeface="Arial" panose="020B0604020202020204" pitchFamily="34" charset="0"/>
              </a:rPr>
              <a:t>Problem</a:t>
            </a:r>
            <a:r>
              <a:rPr lang="it-IT" sz="3200" dirty="0">
                <a:solidFill>
                  <a:srgbClr val="C9C9C9"/>
                </a:solidFill>
                <a:latin typeface="Arial" panose="020B0604020202020204" pitchFamily="34" charset="0"/>
                <a:cs typeface="Arial" panose="020B0604020202020204" pitchFamily="34" charset="0"/>
              </a:rPr>
              <a:t> </a:t>
            </a:r>
            <a:r>
              <a:rPr lang="it-IT" sz="3200" dirty="0" err="1">
                <a:solidFill>
                  <a:srgbClr val="C9C9C9"/>
                </a:solidFill>
                <a:latin typeface="Arial" panose="020B0604020202020204" pitchFamily="34" charset="0"/>
                <a:cs typeface="Arial" panose="020B0604020202020204" pitchFamily="34" charset="0"/>
              </a:rPr>
              <a:t>description</a:t>
            </a:r>
            <a:endParaRPr lang="it-IT" sz="3200" dirty="0">
              <a:solidFill>
                <a:srgbClr val="C9C9C9"/>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a:t>
            </a:r>
            <a:r>
              <a:rPr lang="it-IT" sz="3200" dirty="0">
                <a:solidFill>
                  <a:srgbClr val="2E75B6"/>
                </a:solidFill>
                <a:latin typeface="Arial" panose="020B0604020202020204" pitchFamily="34" charset="0"/>
                <a:cs typeface="Arial" panose="020B0604020202020204" pitchFamily="34" charset="0"/>
              </a:rPr>
              <a:t>2) </a:t>
            </a:r>
            <a:r>
              <a:rPr lang="it-IT" sz="3200" dirty="0" err="1">
                <a:solidFill>
                  <a:srgbClr val="2E75B6"/>
                </a:solidFill>
                <a:latin typeface="Arial" panose="020B0604020202020204" pitchFamily="34" charset="0"/>
                <a:cs typeface="Arial" panose="020B0604020202020204" pitchFamily="34" charset="0"/>
              </a:rPr>
              <a:t>Our</a:t>
            </a:r>
            <a:r>
              <a:rPr lang="it-IT" sz="3200" dirty="0">
                <a:solidFill>
                  <a:srgbClr val="2E75B6"/>
                </a:solidFill>
                <a:latin typeface="Arial" panose="020B0604020202020204" pitchFamily="34" charset="0"/>
                <a:cs typeface="Arial" panose="020B0604020202020204" pitchFamily="34" charset="0"/>
              </a:rPr>
              <a:t> setting</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3) Single-</a:t>
            </a:r>
            <a:r>
              <a:rPr lang="it-IT" sz="3200" dirty="0" err="1">
                <a:solidFill>
                  <a:schemeClr val="accent3">
                    <a:lumMod val="60000"/>
                    <a:lumOff val="40000"/>
                  </a:schemeClr>
                </a:solidFill>
                <a:latin typeface="Arial" panose="020B0604020202020204" pitchFamily="34" charset="0"/>
                <a:cs typeface="Arial" panose="020B0604020202020204" pitchFamily="34" charset="0"/>
              </a:rPr>
              <a:t>phase</a:t>
            </a:r>
            <a:r>
              <a:rPr lang="it-IT" sz="3200" dirty="0">
                <a:solidFill>
                  <a:schemeClr val="accent3">
                    <a:lumMod val="60000"/>
                    <a:lumOff val="40000"/>
                  </a:schemeClr>
                </a:solidFill>
                <a:latin typeface="Arial" panose="020B0604020202020204" pitchFamily="34" charset="0"/>
                <a:cs typeface="Arial" panose="020B0604020202020204" pitchFamily="34" charset="0"/>
              </a:rPr>
              <a:t> budget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allocation</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4) Multi-</a:t>
            </a:r>
            <a:r>
              <a:rPr lang="it-IT" sz="3200" dirty="0" err="1">
                <a:solidFill>
                  <a:schemeClr val="accent3">
                    <a:lumMod val="60000"/>
                    <a:lumOff val="40000"/>
                  </a:schemeClr>
                </a:solidFill>
                <a:latin typeface="Arial" panose="020B0604020202020204" pitchFamily="34" charset="0"/>
                <a:cs typeface="Arial" panose="020B0604020202020204" pitchFamily="34" charset="0"/>
              </a:rPr>
              <a:t>phase</a:t>
            </a:r>
            <a:r>
              <a:rPr lang="it-IT" sz="3200" dirty="0">
                <a:solidFill>
                  <a:schemeClr val="accent3">
                    <a:lumMod val="60000"/>
                    <a:lumOff val="40000"/>
                  </a:schemeClr>
                </a:solidFill>
                <a:latin typeface="Arial" panose="020B0604020202020204" pitchFamily="34" charset="0"/>
                <a:cs typeface="Arial" panose="020B0604020202020204" pitchFamily="34" charset="0"/>
              </a:rPr>
              <a:t> budget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allocation</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5) Learning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algorithm</a:t>
            </a:r>
            <a:r>
              <a:rPr lang="it-IT" sz="3200" dirty="0">
                <a:solidFill>
                  <a:schemeClr val="accent3">
                    <a:lumMod val="60000"/>
                    <a:lumOff val="40000"/>
                  </a:schemeClr>
                </a:solidFill>
                <a:latin typeface="Arial" panose="020B0604020202020204" pitchFamily="34" charset="0"/>
                <a:cs typeface="Arial" panose="020B0604020202020204" pitchFamily="34" charset="0"/>
              </a:rPr>
              <a:t> for pricing</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6) </a:t>
            </a:r>
            <a:r>
              <a:rPr lang="it-IT" sz="3200" dirty="0" err="1">
                <a:solidFill>
                  <a:schemeClr val="accent3">
                    <a:lumMod val="60000"/>
                    <a:lumOff val="40000"/>
                  </a:schemeClr>
                </a:solidFill>
                <a:latin typeface="Arial" panose="020B0604020202020204" pitchFamily="34" charset="0"/>
                <a:cs typeface="Arial" panose="020B0604020202020204" pitchFamily="34" charset="0"/>
              </a:rPr>
              <a:t>Context</a:t>
            </a:r>
            <a:r>
              <a:rPr lang="it-IT" sz="3200" dirty="0">
                <a:solidFill>
                  <a:schemeClr val="accent3">
                    <a:lumMod val="60000"/>
                    <a:lumOff val="40000"/>
                  </a:schemeClr>
                </a:solidFill>
                <a:latin typeface="Arial" panose="020B0604020202020204" pitchFamily="34" charset="0"/>
                <a:cs typeface="Arial" panose="020B0604020202020204" pitchFamily="34" charset="0"/>
              </a:rPr>
              <a:t> generation </a:t>
            </a:r>
            <a:r>
              <a:rPr lang="it-IT" sz="3200" dirty="0" err="1">
                <a:solidFill>
                  <a:schemeClr val="accent3">
                    <a:lumMod val="60000"/>
                    <a:lumOff val="40000"/>
                  </a:schemeClr>
                </a:solidFill>
                <a:latin typeface="Arial" panose="020B0604020202020204" pitchFamily="34" charset="0"/>
                <a:cs typeface="Arial" panose="020B0604020202020204" pitchFamily="34" charset="0"/>
              </a:rPr>
              <a:t>algorithm</a:t>
            </a: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7) Budget and pricing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optimization</a:t>
            </a:r>
            <a:r>
              <a:rPr lang="it-IT" sz="3200" dirty="0">
                <a:solidFill>
                  <a:schemeClr val="accent3">
                    <a:lumMod val="60000"/>
                    <a:lumOff val="40000"/>
                  </a:schemeClr>
                </a:solidFill>
                <a:latin typeface="Arial" panose="020B0604020202020204" pitchFamily="34" charset="0"/>
                <a:cs typeface="Arial" panose="020B0604020202020204" pitchFamily="34" charset="0"/>
              </a:rPr>
              <a:t> (multiple prices)</a:t>
            </a:r>
          </a:p>
          <a:p>
            <a:pPr marL="0" indent="0">
              <a:buClr>
                <a:schemeClr val="accent5"/>
              </a:buClr>
              <a:buNone/>
            </a:pPr>
            <a:r>
              <a:rPr lang="it-IT" sz="3200" dirty="0">
                <a:solidFill>
                  <a:schemeClr val="accent3">
                    <a:lumMod val="60000"/>
                    <a:lumOff val="40000"/>
                  </a:schemeClr>
                </a:solidFill>
                <a:latin typeface="Arial" panose="020B0604020202020204" pitchFamily="34" charset="0"/>
                <a:cs typeface="Arial" panose="020B0604020202020204" pitchFamily="34" charset="0"/>
              </a:rPr>
              <a:t> 8) Budget and pricing </a:t>
            </a:r>
            <a:r>
              <a:rPr lang="it-IT" sz="3200" dirty="0" err="1">
                <a:solidFill>
                  <a:schemeClr val="accent3">
                    <a:lumMod val="60000"/>
                    <a:lumOff val="40000"/>
                  </a:schemeClr>
                </a:solidFill>
                <a:latin typeface="Arial" panose="020B0604020202020204" pitchFamily="34" charset="0"/>
                <a:cs typeface="Arial" panose="020B0604020202020204" pitchFamily="34" charset="0"/>
              </a:rPr>
              <a:t>optimization</a:t>
            </a:r>
            <a:r>
              <a:rPr lang="it-IT" sz="3200" dirty="0">
                <a:solidFill>
                  <a:schemeClr val="accent3">
                    <a:lumMod val="60000"/>
                    <a:lumOff val="40000"/>
                  </a:schemeClr>
                </a:solidFill>
                <a:latin typeface="Arial" panose="020B0604020202020204" pitchFamily="34" charset="0"/>
                <a:cs typeface="Arial" panose="020B0604020202020204" pitchFamily="34" charset="0"/>
              </a:rPr>
              <a:t> (single price)</a:t>
            </a:r>
          </a:p>
          <a:p>
            <a:pPr marL="0" indent="0">
              <a:buClr>
                <a:schemeClr val="accent5"/>
              </a:buClr>
              <a:buNone/>
            </a:pPr>
            <a:endParaRPr lang="it-IT" sz="32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Segnaposto data 3">
            <a:extLst>
              <a:ext uri="{FF2B5EF4-FFF2-40B4-BE49-F238E27FC236}">
                <a16:creationId xmlns:a16="http://schemas.microsoft.com/office/drawing/2014/main" id="{B89AFA7B-1933-4BC9-8BF3-EB02442F14DC}"/>
              </a:ext>
            </a:extLst>
          </p:cNvPr>
          <p:cNvSpPr>
            <a:spLocks noGrp="1"/>
          </p:cNvSpPr>
          <p:nvPr>
            <p:ph type="dt" sz="half" idx="10"/>
          </p:nvPr>
        </p:nvSpPr>
        <p:spPr/>
        <p:txBody>
          <a:bodyPr/>
          <a:lstStyle/>
          <a:p>
            <a:r>
              <a:rPr lang="it-IT"/>
              <a:t>Data Intellicence Applications</a:t>
            </a:r>
            <a:endParaRPr lang="it-IT" dirty="0"/>
          </a:p>
        </p:txBody>
      </p:sp>
      <p:sp>
        <p:nvSpPr>
          <p:cNvPr id="5" name="Segnaposto piè di pagina 4">
            <a:extLst>
              <a:ext uri="{FF2B5EF4-FFF2-40B4-BE49-F238E27FC236}">
                <a16:creationId xmlns:a16="http://schemas.microsoft.com/office/drawing/2014/main" id="{8D65E206-5CF6-445D-B0A8-237E32A111A9}"/>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CAEDBA6A-07E1-438F-8222-FBC4FB71C6D0}"/>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4</a:t>
            </a:fld>
            <a:endParaRPr lang="it-IT" dirty="0"/>
          </a:p>
        </p:txBody>
      </p:sp>
    </p:spTree>
    <p:extLst>
      <p:ext uri="{BB962C8B-B14F-4D97-AF65-F5344CB8AC3E}">
        <p14:creationId xmlns:p14="http://schemas.microsoft.com/office/powerpoint/2010/main" val="38445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410789"/>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865012"/>
            <a:ext cx="11034215" cy="2090300"/>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Our</a:t>
            </a:r>
            <a:r>
              <a:rPr lang="it-IT" dirty="0"/>
              <a:t> setting</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5</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2039569"/>
            <a:ext cx="10645253"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imagined a website selling streaming subscriptions to basketball events, and identified three possible classes of target users, and each one can have a targeted campaign:</a:t>
            </a:r>
          </a:p>
          <a:p>
            <a:pPr marL="342900" indent="-342900">
              <a:buFont typeface="Arial" panose="020B0604020202020204" pitchFamily="34" charset="0"/>
              <a:buChar char="•"/>
            </a:pPr>
            <a:r>
              <a:rPr lang="it-IT" sz="2000" dirty="0" err="1">
                <a:latin typeface="Arial" panose="020B0604020202020204" pitchFamily="34" charset="0"/>
                <a:cs typeface="Arial" panose="020B0604020202020204" pitchFamily="34" charset="0"/>
              </a:rPr>
              <a:t>European</a:t>
            </a:r>
            <a:r>
              <a:rPr lang="it-IT" sz="2000" dirty="0">
                <a:latin typeface="Arial" panose="020B0604020202020204" pitchFamily="34" charset="0"/>
                <a:cs typeface="Arial" panose="020B0604020202020204" pitchFamily="34" charset="0"/>
              </a:rPr>
              <a:t> men</a:t>
            </a:r>
          </a:p>
          <a:p>
            <a:pPr marL="342900" indent="-342900">
              <a:buFont typeface="Arial" panose="020B0604020202020204" pitchFamily="34" charset="0"/>
              <a:buChar char="•"/>
            </a:pPr>
            <a:r>
              <a:rPr lang="it-IT" sz="2000" dirty="0">
                <a:latin typeface="Arial" panose="020B0604020202020204" pitchFamily="34" charset="0"/>
                <a:cs typeface="Arial" panose="020B0604020202020204" pitchFamily="34" charset="0"/>
              </a:rPr>
              <a:t>USA men</a:t>
            </a:r>
          </a:p>
          <a:p>
            <a:pPr marL="342900" indent="-342900">
              <a:buFont typeface="Arial" panose="020B0604020202020204" pitchFamily="34" charset="0"/>
              <a:buChar char="•"/>
            </a:pPr>
            <a:r>
              <a:rPr lang="it-IT" sz="2000" dirty="0">
                <a:latin typeface="Arial" panose="020B0604020202020204" pitchFamily="34" charset="0"/>
                <a:cs typeface="Arial" panose="020B0604020202020204" pitchFamily="34" charset="0"/>
              </a:rPr>
              <a:t>Women</a:t>
            </a: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469526"/>
            <a:ext cx="7117309" cy="369332"/>
          </a:xfrm>
          <a:prstGeom prst="rect">
            <a:avLst/>
          </a:prstGeom>
          <a:noFill/>
        </p:spPr>
        <p:txBody>
          <a:bodyPr wrap="square" rtlCol="0">
            <a:spAutoFit/>
          </a:bodyPr>
          <a:lstStyle/>
          <a:p>
            <a:r>
              <a:rPr lang="it-IT" dirty="0">
                <a:solidFill>
                  <a:schemeClr val="bg1"/>
                </a:solidFill>
                <a:latin typeface="Arial" panose="020B0604020202020204" pitchFamily="34" charset="0"/>
                <a:cs typeface="Arial" panose="020B0604020202020204" pitchFamily="34" charset="0"/>
              </a:rPr>
              <a:t>Setting </a:t>
            </a:r>
            <a:r>
              <a:rPr lang="it-IT" dirty="0" err="1">
                <a:solidFill>
                  <a:schemeClr val="bg1"/>
                </a:solidFill>
                <a:latin typeface="Arial" panose="020B0604020202020204" pitchFamily="34" charset="0"/>
                <a:cs typeface="Arial" panose="020B0604020202020204" pitchFamily="34" charset="0"/>
              </a:rPr>
              <a:t>description</a:t>
            </a:r>
            <a:endParaRPr lang="it-IT"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5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135852"/>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590075"/>
            <a:ext cx="11034215" cy="973881"/>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Our</a:t>
            </a:r>
            <a:r>
              <a:rPr lang="it-IT" dirty="0"/>
              <a:t> setting</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6</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764632"/>
            <a:ext cx="10645253" cy="707886"/>
          </a:xfrm>
          <a:prstGeom prst="rect">
            <a:avLst/>
          </a:prstGeom>
          <a:noFill/>
        </p:spPr>
        <p:txBody>
          <a:bodyPr wrap="square" rtlCol="0">
            <a:spAutoFit/>
          </a:bodyPr>
          <a:lstStyle/>
          <a:p>
            <a:r>
              <a:rPr lang="it-IT" sz="2000" dirty="0">
                <a:latin typeface="Arial" panose="020B0604020202020204" pitchFamily="34" charset="0"/>
                <a:cs typeface="Arial" panose="020B0604020202020204" pitchFamily="34" charset="0"/>
              </a:rPr>
              <a:t>Of </a:t>
            </a:r>
            <a:r>
              <a:rPr lang="it-IT" sz="2000" dirty="0" err="1">
                <a:latin typeface="Arial" panose="020B0604020202020204" pitchFamily="34" charset="0"/>
                <a:cs typeface="Arial" panose="020B0604020202020204" pitchFamily="34" charset="0"/>
              </a:rPr>
              <a:t>course</a:t>
            </a:r>
            <a:r>
              <a:rPr lang="it-IT" sz="2000" dirty="0">
                <a:latin typeface="Arial" panose="020B0604020202020204" pitchFamily="34" charset="0"/>
                <a:cs typeface="Arial" panose="020B0604020202020204" pitchFamily="34" charset="0"/>
              </a:rPr>
              <a:t> the </a:t>
            </a:r>
            <a:r>
              <a:rPr lang="it-IT" sz="2000" dirty="0" err="1">
                <a:latin typeface="Arial" panose="020B0604020202020204" pitchFamily="34" charset="0"/>
                <a:cs typeface="Arial" panose="020B0604020202020204" pitchFamily="34" charset="0"/>
              </a:rPr>
              <a:t>different</a:t>
            </a:r>
            <a:r>
              <a:rPr lang="it-IT" sz="2000" dirty="0">
                <a:latin typeface="Arial" panose="020B0604020202020204" pitchFamily="34" charset="0"/>
                <a:cs typeface="Arial" panose="020B0604020202020204" pitchFamily="34" charset="0"/>
              </a:rPr>
              <a:t> classes of users, </a:t>
            </a:r>
            <a:r>
              <a:rPr lang="it-IT" sz="2000" dirty="0" err="1">
                <a:latin typeface="Arial" panose="020B0604020202020204" pitchFamily="34" charset="0"/>
                <a:cs typeface="Arial" panose="020B0604020202020204" pitchFamily="34" charset="0"/>
              </a:rPr>
              <a:t>having</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different</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interests</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will</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have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different</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conversion</a:t>
            </a:r>
            <a:r>
              <a:rPr lang="it-IT" sz="2000" dirty="0">
                <a:latin typeface="Arial" panose="020B0604020202020204" pitchFamily="34" charset="0"/>
                <a:cs typeface="Arial" panose="020B0604020202020204" pitchFamily="34" charset="0"/>
              </a:rPr>
              <a:t> rates.</a:t>
            </a: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194589"/>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Convertion</a:t>
            </a:r>
            <a:r>
              <a:rPr lang="it-IT" dirty="0">
                <a:solidFill>
                  <a:schemeClr val="bg1"/>
                </a:solidFill>
                <a:latin typeface="Arial" panose="020B0604020202020204" pitchFamily="34" charset="0"/>
                <a:cs typeface="Arial" panose="020B0604020202020204" pitchFamily="34" charset="0"/>
              </a:rPr>
              <a:t> rates</a:t>
            </a:r>
          </a:p>
        </p:txBody>
      </p:sp>
      <p:pic>
        <p:nvPicPr>
          <p:cNvPr id="7" name="Immagine 6">
            <a:extLst>
              <a:ext uri="{FF2B5EF4-FFF2-40B4-BE49-F238E27FC236}">
                <a16:creationId xmlns:a16="http://schemas.microsoft.com/office/drawing/2014/main" id="{4596084F-B04A-4485-9F92-AFE10699B5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74467" y="2728165"/>
            <a:ext cx="3665582" cy="2749187"/>
          </a:xfrm>
          <a:prstGeom prst="rect">
            <a:avLst/>
          </a:prstGeom>
        </p:spPr>
      </p:pic>
      <p:pic>
        <p:nvPicPr>
          <p:cNvPr id="9" name="Immagine 8">
            <a:extLst>
              <a:ext uri="{FF2B5EF4-FFF2-40B4-BE49-F238E27FC236}">
                <a16:creationId xmlns:a16="http://schemas.microsoft.com/office/drawing/2014/main" id="{9210EEE4-F424-4002-BB01-7E455B5F3EB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889670" y="2728165"/>
            <a:ext cx="3665581" cy="2749186"/>
          </a:xfrm>
          <a:prstGeom prst="rect">
            <a:avLst/>
          </a:prstGeom>
        </p:spPr>
      </p:pic>
      <p:pic>
        <p:nvPicPr>
          <p:cNvPr id="11" name="Immagine 10">
            <a:extLst>
              <a:ext uri="{FF2B5EF4-FFF2-40B4-BE49-F238E27FC236}">
                <a16:creationId xmlns:a16="http://schemas.microsoft.com/office/drawing/2014/main" id="{6C6875D1-0EB9-4ED1-B9FF-006AE7C9DC1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73020" y="2728165"/>
            <a:ext cx="3665580" cy="2749185"/>
          </a:xfrm>
          <a:prstGeom prst="rect">
            <a:avLst/>
          </a:prstGeom>
        </p:spPr>
      </p:pic>
      <p:sp>
        <p:nvSpPr>
          <p:cNvPr id="13" name="CasellaDiTesto 12">
            <a:extLst>
              <a:ext uri="{FF2B5EF4-FFF2-40B4-BE49-F238E27FC236}">
                <a16:creationId xmlns:a16="http://schemas.microsoft.com/office/drawing/2014/main" id="{8AE06AF0-6B0C-4EF4-A9EC-058EB521EE8C}"/>
              </a:ext>
            </a:extLst>
          </p:cNvPr>
          <p:cNvSpPr txBox="1"/>
          <p:nvPr/>
        </p:nvSpPr>
        <p:spPr>
          <a:xfrm>
            <a:off x="3201667" y="5561909"/>
            <a:ext cx="5956005" cy="338554"/>
          </a:xfrm>
          <a:prstGeom prst="rect">
            <a:avLst/>
          </a:prstGeom>
          <a:noFill/>
        </p:spPr>
        <p:txBody>
          <a:bodyPr wrap="square" rtlCol="0">
            <a:spAutoFit/>
          </a:bodyPr>
          <a:lstStyle/>
          <a:p>
            <a:pPr algn="ctr"/>
            <a:r>
              <a:rPr lang="it-IT" sz="1600" i="1" dirty="0">
                <a:solidFill>
                  <a:schemeClr val="bg2">
                    <a:lumMod val="75000"/>
                  </a:schemeClr>
                </a:solidFill>
                <a:latin typeface="Arial" panose="020B0604020202020204" pitchFamily="34" charset="0"/>
                <a:cs typeface="Arial" panose="020B0604020202020204" pitchFamily="34" charset="0"/>
              </a:rPr>
              <a:t>Conversion rates for the 3 classes of users</a:t>
            </a:r>
          </a:p>
        </p:txBody>
      </p:sp>
    </p:spTree>
    <p:extLst>
      <p:ext uri="{BB962C8B-B14F-4D97-AF65-F5344CB8AC3E}">
        <p14:creationId xmlns:p14="http://schemas.microsoft.com/office/powerpoint/2010/main" val="386516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Figura a mano libera: forma 337">
            <a:extLst>
              <a:ext uri="{FF2B5EF4-FFF2-40B4-BE49-F238E27FC236}">
                <a16:creationId xmlns:a16="http://schemas.microsoft.com/office/drawing/2014/main" id="{BB7B184A-7010-4C77-B5E6-F71D2CE2134F}"/>
              </a:ext>
            </a:extLst>
          </p:cNvPr>
          <p:cNvSpPr/>
          <p:nvPr/>
        </p:nvSpPr>
        <p:spPr>
          <a:xfrm>
            <a:off x="578892" y="1135852"/>
            <a:ext cx="11034215" cy="477671"/>
          </a:xfrm>
          <a:custGeom>
            <a:avLst/>
            <a:gdLst>
              <a:gd name="connsiteX0" fmla="*/ 307081 w 11034215"/>
              <a:gd name="connsiteY0" fmla="*/ 0 h 477671"/>
              <a:gd name="connsiteX1" fmla="*/ 10727134 w 11034215"/>
              <a:gd name="connsiteY1" fmla="*/ 0 h 477671"/>
              <a:gd name="connsiteX2" fmla="*/ 11034215 w 11034215"/>
              <a:gd name="connsiteY2" fmla="*/ 307081 h 477671"/>
              <a:gd name="connsiteX3" fmla="*/ 11034215 w 11034215"/>
              <a:gd name="connsiteY3" fmla="*/ 477671 h 477671"/>
              <a:gd name="connsiteX4" fmla="*/ 0 w 11034215"/>
              <a:gd name="connsiteY4" fmla="*/ 477671 h 477671"/>
              <a:gd name="connsiteX5" fmla="*/ 0 w 11034215"/>
              <a:gd name="connsiteY5" fmla="*/ 307081 h 477671"/>
              <a:gd name="connsiteX6" fmla="*/ 307081 w 11034215"/>
              <a:gd name="connsiteY6" fmla="*/ 0 h 47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477671">
                <a:moveTo>
                  <a:pt x="307081" y="0"/>
                </a:moveTo>
                <a:lnTo>
                  <a:pt x="10727134" y="0"/>
                </a:lnTo>
                <a:cubicBezTo>
                  <a:pt x="10896730" y="0"/>
                  <a:pt x="11034215" y="137485"/>
                  <a:pt x="11034215" y="307081"/>
                </a:cubicBezTo>
                <a:lnTo>
                  <a:pt x="11034215" y="477671"/>
                </a:lnTo>
                <a:lnTo>
                  <a:pt x="0" y="477671"/>
                </a:lnTo>
                <a:lnTo>
                  <a:pt x="0" y="307081"/>
                </a:lnTo>
                <a:cubicBezTo>
                  <a:pt x="0" y="137485"/>
                  <a:pt x="137485" y="0"/>
                  <a:pt x="307081" y="0"/>
                </a:cubicBezTo>
                <a:close/>
              </a:path>
            </a:pathLst>
          </a:cu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6" name="Figura a mano libera: forma 335">
            <a:extLst>
              <a:ext uri="{FF2B5EF4-FFF2-40B4-BE49-F238E27FC236}">
                <a16:creationId xmlns:a16="http://schemas.microsoft.com/office/drawing/2014/main" id="{94486868-1D87-4442-A5AB-4D6A26DD5109}"/>
              </a:ext>
            </a:extLst>
          </p:cNvPr>
          <p:cNvSpPr/>
          <p:nvPr/>
        </p:nvSpPr>
        <p:spPr>
          <a:xfrm>
            <a:off x="578892" y="1590076"/>
            <a:ext cx="11034215" cy="2237645"/>
          </a:xfrm>
          <a:custGeom>
            <a:avLst/>
            <a:gdLst>
              <a:gd name="connsiteX0" fmla="*/ 0 w 11034215"/>
              <a:gd name="connsiteY0" fmla="*/ 0 h 1364776"/>
              <a:gd name="connsiteX1" fmla="*/ 11034215 w 11034215"/>
              <a:gd name="connsiteY1" fmla="*/ 0 h 1364776"/>
              <a:gd name="connsiteX2" fmla="*/ 11034215 w 11034215"/>
              <a:gd name="connsiteY2" fmla="*/ 1057695 h 1364776"/>
              <a:gd name="connsiteX3" fmla="*/ 10727134 w 11034215"/>
              <a:gd name="connsiteY3" fmla="*/ 1364776 h 1364776"/>
              <a:gd name="connsiteX4" fmla="*/ 307081 w 11034215"/>
              <a:gd name="connsiteY4" fmla="*/ 1364776 h 1364776"/>
              <a:gd name="connsiteX5" fmla="*/ 0 w 11034215"/>
              <a:gd name="connsiteY5" fmla="*/ 1057695 h 1364776"/>
              <a:gd name="connsiteX6" fmla="*/ 0 w 11034215"/>
              <a:gd name="connsiteY6" fmla="*/ 0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4215" h="1364776">
                <a:moveTo>
                  <a:pt x="0" y="0"/>
                </a:moveTo>
                <a:lnTo>
                  <a:pt x="11034215" y="0"/>
                </a:lnTo>
                <a:lnTo>
                  <a:pt x="11034215" y="1057695"/>
                </a:lnTo>
                <a:cubicBezTo>
                  <a:pt x="11034215" y="1227291"/>
                  <a:pt x="10896730" y="1364776"/>
                  <a:pt x="10727134" y="1364776"/>
                </a:cubicBezTo>
                <a:lnTo>
                  <a:pt x="307081" y="1364776"/>
                </a:lnTo>
                <a:cubicBezTo>
                  <a:pt x="137485" y="1364776"/>
                  <a:pt x="0" y="1227291"/>
                  <a:pt x="0" y="1057695"/>
                </a:cubicBezTo>
                <a:lnTo>
                  <a:pt x="0" y="0"/>
                </a:lnTo>
                <a:close/>
              </a:path>
            </a:pathLst>
          </a:custGeom>
          <a:solidFill>
            <a:srgbClr val="9DC3E6"/>
          </a:solidFill>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Our</a:t>
            </a:r>
            <a:r>
              <a:rPr lang="it-IT" dirty="0"/>
              <a:t> setting</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7</a:t>
            </a:fld>
            <a:endParaRPr lang="it-IT" dirty="0"/>
          </a:p>
        </p:txBody>
      </p:sp>
      <p:sp>
        <p:nvSpPr>
          <p:cNvPr id="17" name="CasellaDiTesto 16">
            <a:extLst>
              <a:ext uri="{FF2B5EF4-FFF2-40B4-BE49-F238E27FC236}">
                <a16:creationId xmlns:a16="http://schemas.microsoft.com/office/drawing/2014/main" id="{FCEE3F78-E1A7-4FAD-ADCE-055ECF39A9A6}"/>
              </a:ext>
            </a:extLst>
          </p:cNvPr>
          <p:cNvSpPr txBox="1"/>
          <p:nvPr/>
        </p:nvSpPr>
        <p:spPr>
          <a:xfrm>
            <a:off x="773372" y="1764632"/>
            <a:ext cx="10752321" cy="1631216"/>
          </a:xfrm>
          <a:prstGeom prst="rect">
            <a:avLst/>
          </a:prstGeom>
          <a:noFill/>
        </p:spPr>
        <p:txBody>
          <a:bodyPr wrap="square" rtlCol="0">
            <a:spAutoFit/>
          </a:bodyPr>
          <a:lstStyle/>
          <a:p>
            <a:r>
              <a:rPr lang="it-IT" sz="2000" dirty="0" err="1">
                <a:latin typeface="Arial" panose="020B0604020202020204" pitchFamily="34" charset="0"/>
                <a:cs typeface="Arial" panose="020B0604020202020204" pitchFamily="34" charset="0"/>
              </a:rPr>
              <a:t>We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also</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imagined</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different</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abrupt</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phases</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changing</a:t>
            </a:r>
            <a:r>
              <a:rPr lang="it-IT" sz="2000" dirty="0">
                <a:latin typeface="Arial" panose="020B0604020202020204" pitchFamily="34" charset="0"/>
                <a:cs typeface="Arial" panose="020B0604020202020204" pitchFamily="34" charset="0"/>
              </a:rPr>
              <a:t> the market and </a:t>
            </a:r>
            <a:r>
              <a:rPr lang="it-IT" sz="2000" dirty="0" err="1">
                <a:latin typeface="Arial" panose="020B0604020202020204" pitchFamily="34" charset="0"/>
                <a:cs typeface="Arial" panose="020B0604020202020204" pitchFamily="34" charset="0"/>
              </a:rPr>
              <a:t>subsequently</a:t>
            </a:r>
            <a:r>
              <a:rPr lang="it-IT" sz="2000" dirty="0">
                <a:latin typeface="Arial" panose="020B0604020202020204" pitchFamily="34" charset="0"/>
                <a:cs typeface="Arial" panose="020B0604020202020204" pitchFamily="34" charset="0"/>
              </a:rPr>
              <a:t> the </a:t>
            </a:r>
            <a:r>
              <a:rPr lang="it-IT" sz="2000" dirty="0" err="1">
                <a:latin typeface="Arial" panose="020B0604020202020204" pitchFamily="34" charset="0"/>
                <a:cs typeface="Arial" panose="020B0604020202020204" pitchFamily="34" charset="0"/>
              </a:rPr>
              <a:t>number</a:t>
            </a:r>
            <a:r>
              <a:rPr lang="it-IT" sz="2000" dirty="0">
                <a:latin typeface="Arial" panose="020B0604020202020204" pitchFamily="34" charset="0"/>
                <a:cs typeface="Arial" panose="020B0604020202020204" pitchFamily="34" charset="0"/>
              </a:rPr>
              <a:t> of users </a:t>
            </a:r>
            <a:r>
              <a:rPr lang="it-IT" sz="2000" dirty="0" err="1">
                <a:latin typeface="Arial" panose="020B0604020202020204" pitchFamily="34" charset="0"/>
                <a:cs typeface="Arial" panose="020B0604020202020204" pitchFamily="34" charset="0"/>
              </a:rPr>
              <a:t>clicking</a:t>
            </a:r>
            <a:r>
              <a:rPr lang="it-IT" sz="2000" dirty="0">
                <a:latin typeface="Arial" panose="020B0604020202020204" pitchFamily="34" charset="0"/>
                <a:cs typeface="Arial" panose="020B0604020202020204" pitchFamily="34" charset="0"/>
              </a:rPr>
              <a:t> on </a:t>
            </a:r>
            <a:r>
              <a:rPr lang="it-IT" sz="2000" dirty="0" err="1">
                <a:latin typeface="Arial" panose="020B0604020202020204" pitchFamily="34" charset="0"/>
                <a:cs typeface="Arial" panose="020B0604020202020204" pitchFamily="34" charset="0"/>
              </a:rPr>
              <a:t>ads</a:t>
            </a:r>
            <a:r>
              <a:rPr lang="it-IT" sz="2000" dirty="0">
                <a:latin typeface="Arial" panose="020B0604020202020204" pitchFamily="34" charset="0"/>
                <a:cs typeface="Arial" panose="020B0604020202020204" pitchFamily="34" charset="0"/>
              </a:rPr>
              <a:t> for a </a:t>
            </a:r>
            <a:r>
              <a:rPr lang="it-IT" sz="2000" dirty="0" err="1">
                <a:latin typeface="Arial" panose="020B0604020202020204" pitchFamily="34" charset="0"/>
                <a:cs typeface="Arial" panose="020B0604020202020204" pitchFamily="34" charset="0"/>
              </a:rPr>
              <a:t>given</a:t>
            </a:r>
            <a:r>
              <a:rPr lang="it-IT" sz="2000" dirty="0">
                <a:latin typeface="Arial" panose="020B0604020202020204" pitchFamily="34" charset="0"/>
                <a:cs typeface="Arial" panose="020B0604020202020204" pitchFamily="34" charset="0"/>
              </a:rPr>
              <a:t> budget:</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Phase 1: the launch of the product</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Phase 2: the enter in the market of a new competitor</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Phase 3: the updating of the product with new features </a:t>
            </a:r>
            <a:endParaRPr lang="it-IT" sz="2000" dirty="0">
              <a:latin typeface="Arial" panose="020B0604020202020204" pitchFamily="34" charset="0"/>
              <a:cs typeface="Arial" panose="020B0604020202020204" pitchFamily="34" charset="0"/>
            </a:endParaRPr>
          </a:p>
        </p:txBody>
      </p:sp>
      <p:sp>
        <p:nvSpPr>
          <p:cNvPr id="339" name="CasellaDiTesto 338">
            <a:extLst>
              <a:ext uri="{FF2B5EF4-FFF2-40B4-BE49-F238E27FC236}">
                <a16:creationId xmlns:a16="http://schemas.microsoft.com/office/drawing/2014/main" id="{A5069978-2C95-4358-BB72-B3B74950E9D8}"/>
              </a:ext>
            </a:extLst>
          </p:cNvPr>
          <p:cNvSpPr txBox="1"/>
          <p:nvPr/>
        </p:nvSpPr>
        <p:spPr>
          <a:xfrm>
            <a:off x="763136" y="1194589"/>
            <a:ext cx="7117309" cy="369332"/>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Abrupt</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phases</a:t>
            </a:r>
            <a:endParaRPr lang="it-IT"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494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1000"/>
                                        <p:tgtEl>
                                          <p:spTgt spid="336"/>
                                        </p:tgtEl>
                                      </p:cBhvr>
                                    </p:animEffect>
                                    <p:anim calcmode="lin" valueType="num">
                                      <p:cBhvr>
                                        <p:cTn id="13" dur="1000" fill="hold"/>
                                        <p:tgtEl>
                                          <p:spTgt spid="336"/>
                                        </p:tgtEl>
                                        <p:attrNameLst>
                                          <p:attrName>ppt_x</p:attrName>
                                        </p:attrNameLst>
                                      </p:cBhvr>
                                      <p:tavLst>
                                        <p:tav tm="0">
                                          <p:val>
                                            <p:strVal val="#ppt_x"/>
                                          </p:val>
                                        </p:tav>
                                        <p:tav tm="100000">
                                          <p:val>
                                            <p:strVal val="#ppt_x"/>
                                          </p:val>
                                        </p:tav>
                                      </p:tavLst>
                                    </p:anim>
                                    <p:anim calcmode="lin" valueType="num">
                                      <p:cBhvr>
                                        <p:cTn id="14" dur="1000" fill="hold"/>
                                        <p:tgtEl>
                                          <p:spTgt spid="3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1000"/>
                                        <p:tgtEl>
                                          <p:spTgt spid="339"/>
                                        </p:tgtEl>
                                      </p:cBhvr>
                                    </p:animEffect>
                                    <p:anim calcmode="lin" valueType="num">
                                      <p:cBhvr>
                                        <p:cTn id="23" dur="1000" fill="hold"/>
                                        <p:tgtEl>
                                          <p:spTgt spid="339"/>
                                        </p:tgtEl>
                                        <p:attrNameLst>
                                          <p:attrName>ppt_x</p:attrName>
                                        </p:attrNameLst>
                                      </p:cBhvr>
                                      <p:tavLst>
                                        <p:tav tm="0">
                                          <p:val>
                                            <p:strVal val="#ppt_x"/>
                                          </p:val>
                                        </p:tav>
                                        <p:tav tm="100000">
                                          <p:val>
                                            <p:strVal val="#ppt_x"/>
                                          </p:val>
                                        </p:tav>
                                      </p:tavLst>
                                    </p:anim>
                                    <p:anim calcmode="lin" valueType="num">
                                      <p:cBhvr>
                                        <p:cTn id="24"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6" grpId="0" animBg="1"/>
      <p:bldP spid="17" grpId="0"/>
      <p:bldP spid="3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6418E3-B804-48FA-A4C4-A036E5D6CAEB}"/>
              </a:ext>
            </a:extLst>
          </p:cNvPr>
          <p:cNvSpPr>
            <a:spLocks noGrp="1"/>
          </p:cNvSpPr>
          <p:nvPr>
            <p:ph type="title"/>
          </p:nvPr>
        </p:nvSpPr>
        <p:spPr>
          <a:xfrm>
            <a:off x="335078" y="218933"/>
            <a:ext cx="10515600" cy="585534"/>
          </a:xfrm>
        </p:spPr>
        <p:txBody>
          <a:bodyPr>
            <a:normAutofit/>
          </a:bodyPr>
          <a:lstStyle/>
          <a:p>
            <a:r>
              <a:rPr lang="it-IT" dirty="0" err="1"/>
              <a:t>Our</a:t>
            </a:r>
            <a:r>
              <a:rPr lang="it-IT" dirty="0"/>
              <a:t> setting</a:t>
            </a:r>
          </a:p>
        </p:txBody>
      </p:sp>
      <p:sp>
        <p:nvSpPr>
          <p:cNvPr id="4" name="Segnaposto data 3">
            <a:extLst>
              <a:ext uri="{FF2B5EF4-FFF2-40B4-BE49-F238E27FC236}">
                <a16:creationId xmlns:a16="http://schemas.microsoft.com/office/drawing/2014/main" id="{FEE41F49-7E87-465E-BF09-F01B1EF5AB21}"/>
              </a:ext>
            </a:extLst>
          </p:cNvPr>
          <p:cNvSpPr>
            <a:spLocks noGrp="1"/>
          </p:cNvSpPr>
          <p:nvPr>
            <p:ph type="dt" sz="half" idx="10"/>
          </p:nvPr>
        </p:nvSpPr>
        <p:spPr/>
        <p:txBody>
          <a:bodyPr/>
          <a:lstStyle/>
          <a:p>
            <a:r>
              <a:rPr lang="it-IT"/>
              <a:t>Data Intellicence Applications</a:t>
            </a:r>
          </a:p>
        </p:txBody>
      </p:sp>
      <p:sp>
        <p:nvSpPr>
          <p:cNvPr id="5" name="Segnaposto piè di pagina 4">
            <a:extLst>
              <a:ext uri="{FF2B5EF4-FFF2-40B4-BE49-F238E27FC236}">
                <a16:creationId xmlns:a16="http://schemas.microsoft.com/office/drawing/2014/main" id="{D4B0B9A9-046A-4090-A2B5-6055E37FF225}"/>
              </a:ext>
            </a:extLst>
          </p:cNvPr>
          <p:cNvSpPr>
            <a:spLocks noGrp="1"/>
          </p:cNvSpPr>
          <p:nvPr>
            <p:ph type="ftr" sz="quarter" idx="11"/>
          </p:nvPr>
        </p:nvSpPr>
        <p:spPr/>
        <p:txBody>
          <a:bodyPr/>
          <a:lstStyle/>
          <a:p>
            <a:r>
              <a:rPr lang="it-IT"/>
              <a:t>Pricing &amp; Advertising</a:t>
            </a:r>
          </a:p>
        </p:txBody>
      </p:sp>
      <p:sp>
        <p:nvSpPr>
          <p:cNvPr id="6" name="Segnaposto numero diapositiva 5">
            <a:extLst>
              <a:ext uri="{FF2B5EF4-FFF2-40B4-BE49-F238E27FC236}">
                <a16:creationId xmlns:a16="http://schemas.microsoft.com/office/drawing/2014/main" id="{5F5B7BDE-5738-4B93-935A-1FE61B35197F}"/>
              </a:ext>
            </a:extLst>
          </p:cNvPr>
          <p:cNvSpPr>
            <a:spLocks noGrp="1"/>
          </p:cNvSpPr>
          <p:nvPr>
            <p:ph type="sldNum" sz="quarter" idx="12"/>
          </p:nvPr>
        </p:nvSpPr>
        <p:spPr/>
        <p:txBody>
          <a:bodyPr/>
          <a:lstStyle/>
          <a:p>
            <a:r>
              <a:rPr lang="it-IT" dirty="0" err="1"/>
              <a:t>Academic</a:t>
            </a:r>
            <a:r>
              <a:rPr lang="it-IT" dirty="0"/>
              <a:t> </a:t>
            </a:r>
            <a:r>
              <a:rPr lang="it-IT" dirty="0" err="1"/>
              <a:t>Year</a:t>
            </a:r>
            <a:r>
              <a:rPr lang="it-IT" dirty="0"/>
              <a:t> 2019/2020            </a:t>
            </a:r>
            <a:fld id="{C82FF127-D826-469E-8CCB-839DFEA7E7CA}" type="slidenum">
              <a:rPr lang="it-IT" smtClean="0"/>
              <a:pPr/>
              <a:t>8</a:t>
            </a:fld>
            <a:endParaRPr lang="it-IT" dirty="0"/>
          </a:p>
        </p:txBody>
      </p:sp>
      <p:pic>
        <p:nvPicPr>
          <p:cNvPr id="8" name="Immagine 7" descr="Immagine che contiene screenshot&#10;&#10;Descrizione generata automaticamente">
            <a:extLst>
              <a:ext uri="{FF2B5EF4-FFF2-40B4-BE49-F238E27FC236}">
                <a16:creationId xmlns:a16="http://schemas.microsoft.com/office/drawing/2014/main" id="{BD02A9DD-87E0-4EC3-8214-3335178DD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71659"/>
            <a:ext cx="4038599" cy="3086100"/>
          </a:xfrm>
          <a:prstGeom prst="rect">
            <a:avLst/>
          </a:prstGeom>
        </p:spPr>
      </p:pic>
      <p:pic>
        <p:nvPicPr>
          <p:cNvPr id="12" name="Immagine 11" descr="Immagine che contiene screenshot&#10;&#10;Descrizione generata automaticamente">
            <a:extLst>
              <a:ext uri="{FF2B5EF4-FFF2-40B4-BE49-F238E27FC236}">
                <a16:creationId xmlns:a16="http://schemas.microsoft.com/office/drawing/2014/main" id="{4B9910FF-72A9-43BB-BD6C-CFC4E1A35B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1" y="1671659"/>
            <a:ext cx="4038599" cy="3086100"/>
          </a:xfrm>
          <a:prstGeom prst="rect">
            <a:avLst/>
          </a:prstGeom>
        </p:spPr>
      </p:pic>
      <p:pic>
        <p:nvPicPr>
          <p:cNvPr id="14" name="Immagine 13" descr="Immagine che contiene screenshot&#10;&#10;Descrizione generata automaticamente">
            <a:extLst>
              <a:ext uri="{FF2B5EF4-FFF2-40B4-BE49-F238E27FC236}">
                <a16:creationId xmlns:a16="http://schemas.microsoft.com/office/drawing/2014/main" id="{DEC6D943-B79C-4B3B-BE9E-1F07D2483C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801" y="1671659"/>
            <a:ext cx="4114800" cy="3086100"/>
          </a:xfrm>
          <a:prstGeom prst="rect">
            <a:avLst/>
          </a:prstGeom>
        </p:spPr>
      </p:pic>
      <p:sp>
        <p:nvSpPr>
          <p:cNvPr id="15" name="CasellaDiTesto 14">
            <a:extLst>
              <a:ext uri="{FF2B5EF4-FFF2-40B4-BE49-F238E27FC236}">
                <a16:creationId xmlns:a16="http://schemas.microsoft.com/office/drawing/2014/main" id="{DEC62E09-F935-4B93-BEA4-D2925A8EE874}"/>
              </a:ext>
            </a:extLst>
          </p:cNvPr>
          <p:cNvSpPr txBox="1"/>
          <p:nvPr/>
        </p:nvSpPr>
        <p:spPr>
          <a:xfrm>
            <a:off x="3276095" y="5187417"/>
            <a:ext cx="5956005" cy="338554"/>
          </a:xfrm>
          <a:prstGeom prst="rect">
            <a:avLst/>
          </a:prstGeom>
          <a:noFill/>
        </p:spPr>
        <p:txBody>
          <a:bodyPr wrap="square" rtlCol="0">
            <a:spAutoFit/>
          </a:bodyPr>
          <a:lstStyle/>
          <a:p>
            <a:r>
              <a:rPr lang="it-IT" sz="1600" i="1" dirty="0">
                <a:solidFill>
                  <a:schemeClr val="bg2">
                    <a:lumMod val="75000"/>
                  </a:schemeClr>
                </a:solidFill>
                <a:latin typeface="Arial" panose="020B0604020202020204" pitchFamily="34" charset="0"/>
                <a:cs typeface="Arial" panose="020B0604020202020204" pitchFamily="34" charset="0"/>
              </a:rPr>
              <a:t>Clicks / Budget </a:t>
            </a:r>
            <a:r>
              <a:rPr lang="it-IT" sz="1600" i="1" dirty="0" err="1">
                <a:solidFill>
                  <a:schemeClr val="bg2">
                    <a:lumMod val="75000"/>
                  </a:schemeClr>
                </a:solidFill>
                <a:latin typeface="Arial" panose="020B0604020202020204" pitchFamily="34" charset="0"/>
                <a:cs typeface="Arial" panose="020B0604020202020204" pitchFamily="34" charset="0"/>
              </a:rPr>
              <a:t>curves</a:t>
            </a:r>
            <a:r>
              <a:rPr lang="it-IT" sz="1600" i="1" dirty="0">
                <a:solidFill>
                  <a:schemeClr val="bg2">
                    <a:lumMod val="75000"/>
                  </a:schemeClr>
                </a:solidFill>
                <a:latin typeface="Arial" panose="020B0604020202020204" pitchFamily="34" charset="0"/>
                <a:cs typeface="Arial" panose="020B0604020202020204" pitchFamily="34" charset="0"/>
              </a:rPr>
              <a:t> for the 3 user classes and the 3 </a:t>
            </a:r>
            <a:r>
              <a:rPr lang="it-IT" sz="1600" i="1" dirty="0" err="1">
                <a:solidFill>
                  <a:schemeClr val="bg2">
                    <a:lumMod val="75000"/>
                  </a:schemeClr>
                </a:solidFill>
                <a:latin typeface="Arial" panose="020B0604020202020204" pitchFamily="34" charset="0"/>
                <a:cs typeface="Arial" panose="020B0604020202020204" pitchFamily="34" charset="0"/>
              </a:rPr>
              <a:t>phases</a:t>
            </a:r>
            <a:endParaRPr lang="it-IT" sz="1600" i="1"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70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335160" y="218880"/>
            <a:ext cx="10514880" cy="5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Arial"/>
              </a:rPr>
              <a:t>Index</a:t>
            </a:r>
            <a:endParaRPr lang="en-US" sz="3200" b="0" strike="noStrike" spc="-1">
              <a:latin typeface="Arial"/>
            </a:endParaRPr>
          </a:p>
        </p:txBody>
      </p:sp>
      <p:sp>
        <p:nvSpPr>
          <p:cNvPr id="49" name="CustomShape 2"/>
          <p:cNvSpPr/>
          <p:nvPr/>
        </p:nvSpPr>
        <p:spPr>
          <a:xfrm>
            <a:off x="532800" y="1377360"/>
            <a:ext cx="1117800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90000"/>
              </a:lnSpc>
              <a:spcBef>
                <a:spcPts val="1001"/>
              </a:spcBef>
            </a:pPr>
            <a:r>
              <a:rPr lang="en-US" sz="3200" b="0" strike="noStrike" spc="-1">
                <a:solidFill>
                  <a:srgbClr val="2E75B6"/>
                </a:solidFill>
                <a:latin typeface="Arial"/>
              </a:rPr>
              <a:t> </a:t>
            </a:r>
            <a:r>
              <a:rPr lang="en-US" sz="3200" b="0" strike="noStrike" spc="-1">
                <a:solidFill>
                  <a:srgbClr val="C9C9C9"/>
                </a:solidFill>
                <a:latin typeface="Arial"/>
              </a:rPr>
              <a:t>1) Problem description</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2) Our setting</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a:t>
            </a:r>
            <a:r>
              <a:rPr lang="en-US" sz="3200" b="0" strike="noStrike" spc="-1">
                <a:solidFill>
                  <a:srgbClr val="2E75B6"/>
                </a:solidFill>
                <a:latin typeface="Arial"/>
              </a:rPr>
              <a:t>3) Single-phase budget allocation</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4) Multi-phase budget allocation</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5) Learning algorithm for pricing</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6) Context generation algorithm</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7) Budget and pricing optimization (multiple prices)</a:t>
            </a:r>
            <a:endParaRPr lang="en-US" sz="3200" b="0" strike="noStrike" spc="-1">
              <a:latin typeface="Arial"/>
            </a:endParaRPr>
          </a:p>
          <a:p>
            <a:pPr>
              <a:lnSpc>
                <a:spcPct val="90000"/>
              </a:lnSpc>
              <a:spcBef>
                <a:spcPts val="1001"/>
              </a:spcBef>
            </a:pPr>
            <a:r>
              <a:rPr lang="en-US" sz="3200" b="0" strike="noStrike" spc="-1">
                <a:solidFill>
                  <a:srgbClr val="C9C9C9"/>
                </a:solidFill>
                <a:latin typeface="Arial"/>
              </a:rPr>
              <a:t> 8) Budget and pricing optimization (single price)</a:t>
            </a:r>
            <a:endParaRPr lang="en-US" sz="3200" b="0" strike="noStrike" spc="-1">
              <a:latin typeface="Arial"/>
            </a:endParaRPr>
          </a:p>
          <a:p>
            <a:pPr>
              <a:lnSpc>
                <a:spcPct val="90000"/>
              </a:lnSpc>
              <a:spcBef>
                <a:spcPts val="1001"/>
              </a:spcBef>
            </a:pPr>
            <a:endParaRPr lang="en-US" sz="3200" b="0" strike="noStrike" spc="-1">
              <a:latin typeface="Arial"/>
            </a:endParaRPr>
          </a:p>
        </p:txBody>
      </p:sp>
      <p:sp>
        <p:nvSpPr>
          <p:cNvPr id="50" name="CustomShape 3"/>
          <p:cNvSpPr/>
          <p:nvPr/>
        </p:nvSpPr>
        <p:spPr>
          <a:xfrm>
            <a:off x="532800" y="6538680"/>
            <a:ext cx="2742480" cy="2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100" b="0" strike="noStrike" spc="-1">
                <a:solidFill>
                  <a:srgbClr val="FFFFFF"/>
                </a:solidFill>
                <a:latin typeface="Arial"/>
              </a:rPr>
              <a:t>Data Intellicence Applications</a:t>
            </a:r>
            <a:endParaRPr lang="en-US" sz="1100" b="0" strike="noStrike" spc="-1">
              <a:latin typeface="Arial"/>
            </a:endParaRPr>
          </a:p>
        </p:txBody>
      </p:sp>
      <p:sp>
        <p:nvSpPr>
          <p:cNvPr id="51" name="CustomShape 4"/>
          <p:cNvSpPr/>
          <p:nvPr/>
        </p:nvSpPr>
        <p:spPr>
          <a:xfrm>
            <a:off x="4038480" y="6535800"/>
            <a:ext cx="41140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100" b="0" strike="noStrike" spc="-1">
                <a:solidFill>
                  <a:srgbClr val="FFFFFF"/>
                </a:solidFill>
                <a:latin typeface="Arial"/>
              </a:rPr>
              <a:t>Pricing &amp; Advertising</a:t>
            </a:r>
            <a:endParaRPr lang="en-US" sz="1100" b="0" strike="noStrike" spc="-1">
              <a:latin typeface="Arial"/>
            </a:endParaRPr>
          </a:p>
        </p:txBody>
      </p:sp>
      <p:sp>
        <p:nvSpPr>
          <p:cNvPr id="52" name="CustomShape 5"/>
          <p:cNvSpPr/>
          <p:nvPr/>
        </p:nvSpPr>
        <p:spPr>
          <a:xfrm>
            <a:off x="8982720" y="6540120"/>
            <a:ext cx="274248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100" b="0" strike="noStrike" spc="-1">
                <a:solidFill>
                  <a:srgbClr val="FFFFFF"/>
                </a:solidFill>
                <a:latin typeface="Arial"/>
              </a:rPr>
              <a:t>Academic Year 2019/2020            </a:t>
            </a:r>
            <a:fld id="{B9280228-160C-4AE5-9ED3-77E213353F2A}" type="slidenum">
              <a:rPr lang="en-US" sz="1100" b="0" strike="noStrike" spc="-1">
                <a:solidFill>
                  <a:srgbClr val="FFFFFF"/>
                </a:solidFill>
                <a:latin typeface="Arial"/>
              </a:rPr>
              <a:t>9</a:t>
            </a:fld>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7402</TotalTime>
  <Words>2885</Words>
  <Application>Microsoft Office PowerPoint</Application>
  <PresentationFormat>Widescreen</PresentationFormat>
  <Paragraphs>368</Paragraphs>
  <Slides>37</Slides>
  <Notes>36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37</vt:i4>
      </vt:variant>
    </vt:vector>
  </HeadingPairs>
  <TitlesOfParts>
    <vt:vector size="44" baseType="lpstr">
      <vt:lpstr>Arial</vt:lpstr>
      <vt:lpstr>Calibri</vt:lpstr>
      <vt:lpstr>Calibri Light</vt:lpstr>
      <vt:lpstr>Symbol</vt:lpstr>
      <vt:lpstr>Times New Roman</vt:lpstr>
      <vt:lpstr>Wingdings</vt:lpstr>
      <vt:lpstr>Tema di Office</vt:lpstr>
      <vt:lpstr>Data Intelligence Applications Project</vt:lpstr>
      <vt:lpstr>Index</vt:lpstr>
      <vt:lpstr>Problem description</vt:lpstr>
      <vt:lpstr>Index</vt:lpstr>
      <vt:lpstr>Our setting</vt:lpstr>
      <vt:lpstr>Our setting</vt:lpstr>
      <vt:lpstr>Our setting</vt:lpstr>
      <vt:lpstr>Our setting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Index</vt:lpstr>
      <vt:lpstr>Context generation algorithm</vt:lpstr>
      <vt:lpstr>Context generation algorithm</vt:lpstr>
      <vt:lpstr>Context generation algorithm</vt:lpstr>
      <vt:lpstr>Context generation algorithm</vt:lpstr>
      <vt:lpstr>Context generation algorithm</vt:lpstr>
      <vt:lpstr>Index</vt:lpstr>
      <vt:lpstr>Budget and pricing optimization (multiple prices)</vt:lpstr>
      <vt:lpstr>Budget and pricing optimization (multiple prices)</vt:lpstr>
      <vt:lpstr>Budget and pricing optimization (multiple prices)</vt:lpstr>
      <vt:lpstr>Index</vt:lpstr>
      <vt:lpstr>Budget and pricing optimization (single price)</vt:lpstr>
      <vt:lpstr>Budget and pricing optimization (single price)</vt:lpstr>
      <vt:lpstr>Budget and pricing optimization (single price)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Giacomo</dc:creator>
  <cp:lastModifiedBy>lodz 90</cp:lastModifiedBy>
  <cp:revision>192</cp:revision>
  <dcterms:created xsi:type="dcterms:W3CDTF">2019-06-18T16:55:07Z</dcterms:created>
  <dcterms:modified xsi:type="dcterms:W3CDTF">2020-07-23T14:08:54Z</dcterms:modified>
</cp:coreProperties>
</file>