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1" r:id="rId4"/>
    <p:sldId id="272" r:id="rId5"/>
    <p:sldId id="270" r:id="rId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B31"/>
    <a:srgbClr val="002060"/>
    <a:srgbClr val="7BEBD8"/>
    <a:srgbClr val="8335E5"/>
    <a:srgbClr val="6B8DE1"/>
    <a:srgbClr val="6C92E1"/>
    <a:srgbClr val="6313DC"/>
    <a:srgbClr val="1E3ADA"/>
    <a:srgbClr val="030553"/>
    <a:srgbClr val="7D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52" autoAdjust="0"/>
  </p:normalViewPr>
  <p:slideViewPr>
    <p:cSldViewPr snapToGrid="0" showGuides="1">
      <p:cViewPr varScale="1">
        <p:scale>
          <a:sx n="112" d="100"/>
          <a:sy n="112" d="100"/>
        </p:scale>
        <p:origin x="-4579" y="47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63134-B124-47F9-A1F1-3A08879C58C1}" type="datetime1">
              <a:rPr lang="it-IT" smtClean="0"/>
              <a:t>26/01/2021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2A385-5963-4977-9C86-CDE59C865B44}" type="datetime1">
              <a:rPr lang="it-IT" noProof="0" smtClean="0"/>
              <a:pPr/>
              <a:t>26/01/2021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017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9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277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0967D-D4B9-4068-884F-8D2CEA8C87EE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C9243-4D56-40A1-98F4-818EEBB7C4FA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6D244-7785-4484-8104-8E205376B43D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5D525-41A4-4789-BA32-40BB2D251F72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2E70C1-4EAC-476C-A9BB-5A1984C0B060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3CF96-417F-4482-8DCA-2452702AF724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1AE6F1-7D46-4B7A-9562-B9D5F685B101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BA63C-B941-476A-88D4-E66C4A3D6602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7230D-8160-43DD-AD7F-BA41EEB02A18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A45BA-5330-469D-8822-65CAE3C4DCFD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FEB1B-6331-491B-897B-E0B3280E361A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9AAA3AB-E65D-4A29-86FE-48DC10EABEE7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rgbClr val="F39B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POLIMI</a:t>
            </a:r>
          </a:p>
          <a:p>
            <a:pPr rtl="0"/>
            <a:r>
              <a:rPr lang="it-IT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RECSYS CHALLENGE 2020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Giacomo Lodigiani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3A8351-2FBB-43E4-AD0A-EBF411B23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3" y="516631"/>
            <a:ext cx="3376581" cy="24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1C717E61-E39A-4134-A649-7FD191DA018F}"/>
              </a:ext>
            </a:extLst>
          </p:cNvPr>
          <p:cNvSpPr/>
          <p:nvPr/>
        </p:nvSpPr>
        <p:spPr>
          <a:xfrm>
            <a:off x="207034" y="879894"/>
            <a:ext cx="9394166" cy="55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6400" y="-2833200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13" name="Casella di testo 23">
            <a:extLst>
              <a:ext uri="{FF2B5EF4-FFF2-40B4-BE49-F238E27FC236}">
                <a16:creationId xmlns:a16="http://schemas.microsoft.com/office/drawing/2014/main" id="{21BDFBA4-DCEF-4D22-B84D-29DCDA88AFA2}"/>
              </a:ext>
            </a:extLst>
          </p:cNvPr>
          <p:cNvSpPr txBox="1"/>
          <p:nvPr/>
        </p:nvSpPr>
        <p:spPr>
          <a:xfrm>
            <a:off x="207034" y="178296"/>
            <a:ext cx="48457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APPROACHES</a:t>
            </a:r>
          </a:p>
        </p:txBody>
      </p:sp>
      <p:sp>
        <p:nvSpPr>
          <p:cNvPr id="14" name="Casella di testo 23">
            <a:extLst>
              <a:ext uri="{FF2B5EF4-FFF2-40B4-BE49-F238E27FC236}">
                <a16:creationId xmlns:a16="http://schemas.microsoft.com/office/drawing/2014/main" id="{39ECBAA3-F7A4-4A45-B010-F1ADA624B058}"/>
              </a:ext>
            </a:extLst>
          </p:cNvPr>
          <p:cNvSpPr txBox="1"/>
          <p:nvPr/>
        </p:nvSpPr>
        <p:spPr>
          <a:xfrm>
            <a:off x="3802306" y="2269583"/>
            <a:ext cx="3310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</a:t>
            </a:r>
          </a:p>
        </p:txBody>
      </p:sp>
      <p:sp>
        <p:nvSpPr>
          <p:cNvPr id="15" name="Casella di testo 23">
            <a:extLst>
              <a:ext uri="{FF2B5EF4-FFF2-40B4-BE49-F238E27FC236}">
                <a16:creationId xmlns:a16="http://schemas.microsoft.com/office/drawing/2014/main" id="{6FBE0CFB-63EA-4B8B-BC7F-4A6F75F9C2BE}"/>
              </a:ext>
            </a:extLst>
          </p:cNvPr>
          <p:cNvSpPr txBox="1"/>
          <p:nvPr/>
        </p:nvSpPr>
        <p:spPr>
          <a:xfrm>
            <a:off x="528262" y="2746978"/>
            <a:ext cx="276719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Slim_BPR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Slim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Elasticnet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PureSVD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MF…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In general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all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«machine learning»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algorithms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didn’t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performed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well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on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this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dataset,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even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after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parameter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tuning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Trained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just URM</a:t>
            </a:r>
          </a:p>
        </p:txBody>
      </p:sp>
      <p:sp>
        <p:nvSpPr>
          <p:cNvPr id="21" name="Casella di testo 23">
            <a:extLst>
              <a:ext uri="{FF2B5EF4-FFF2-40B4-BE49-F238E27FC236}">
                <a16:creationId xmlns:a16="http://schemas.microsoft.com/office/drawing/2014/main" id="{B2275371-7223-424B-8A8C-F7FB1EBE0FEE}"/>
              </a:ext>
            </a:extLst>
          </p:cNvPr>
          <p:cNvSpPr txBox="1"/>
          <p:nvPr/>
        </p:nvSpPr>
        <p:spPr>
          <a:xfrm>
            <a:off x="445702" y="2266688"/>
            <a:ext cx="28913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UNDERWHELMING</a:t>
            </a:r>
          </a:p>
        </p:txBody>
      </p:sp>
      <p:sp>
        <p:nvSpPr>
          <p:cNvPr id="22" name="Casella di testo 23">
            <a:extLst>
              <a:ext uri="{FF2B5EF4-FFF2-40B4-BE49-F238E27FC236}">
                <a16:creationId xmlns:a16="http://schemas.microsoft.com/office/drawing/2014/main" id="{B8278DD2-0CA7-49EE-8C88-9BBC765A7074}"/>
              </a:ext>
            </a:extLst>
          </p:cNvPr>
          <p:cNvSpPr txBox="1"/>
          <p:nvPr/>
        </p:nvSpPr>
        <p:spPr>
          <a:xfrm>
            <a:off x="3802307" y="2746978"/>
            <a:ext cx="272789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ItemKNNCBF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ItemKNNCF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UserKNNCF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P3Alpha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Showed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better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perfomances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than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ML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algorithms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especially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for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cold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users.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it-IT" sz="1600" b="1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asella di testo 23">
            <a:extLst>
              <a:ext uri="{FF2B5EF4-FFF2-40B4-BE49-F238E27FC236}">
                <a16:creationId xmlns:a16="http://schemas.microsoft.com/office/drawing/2014/main" id="{9AB4CC10-4CBD-4A5F-99B6-3160967D545D}"/>
              </a:ext>
            </a:extLst>
          </p:cNvPr>
          <p:cNvSpPr txBox="1"/>
          <p:nvPr/>
        </p:nvSpPr>
        <p:spPr>
          <a:xfrm>
            <a:off x="8092601" y="2266688"/>
            <a:ext cx="3310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</a:p>
        </p:txBody>
      </p:sp>
      <p:sp>
        <p:nvSpPr>
          <p:cNvPr id="25" name="Casella di testo 23">
            <a:extLst>
              <a:ext uri="{FF2B5EF4-FFF2-40B4-BE49-F238E27FC236}">
                <a16:creationId xmlns:a16="http://schemas.microsoft.com/office/drawing/2014/main" id="{A25C974D-167B-482F-BD38-8E6A71AF840B}"/>
              </a:ext>
            </a:extLst>
          </p:cNvPr>
          <p:cNvSpPr txBox="1"/>
          <p:nvPr/>
        </p:nvSpPr>
        <p:spPr>
          <a:xfrm>
            <a:off x="6973271" y="2746978"/>
            <a:ext cx="2990238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!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P3Alpha +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ItemKNNCBF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Item scores of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two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recommenders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are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normalized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and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combined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Hyperparameters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jointly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optimized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548AD851-5A61-43EF-9669-D72DAECADC30}"/>
              </a:ext>
            </a:extLst>
          </p:cNvPr>
          <p:cNvSpPr/>
          <p:nvPr/>
        </p:nvSpPr>
        <p:spPr>
          <a:xfrm>
            <a:off x="8356247" y="4585484"/>
            <a:ext cx="370936" cy="619995"/>
          </a:xfrm>
          <a:prstGeom prst="downArrow">
            <a:avLst/>
          </a:prstGeom>
          <a:solidFill>
            <a:srgbClr val="F39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 di testo 23">
            <a:extLst>
              <a:ext uri="{FF2B5EF4-FFF2-40B4-BE49-F238E27FC236}">
                <a16:creationId xmlns:a16="http://schemas.microsoft.com/office/drawing/2014/main" id="{7F5D153E-A52E-4567-8761-75D05A4758C9}"/>
              </a:ext>
            </a:extLst>
          </p:cNvPr>
          <p:cNvSpPr txBox="1"/>
          <p:nvPr/>
        </p:nvSpPr>
        <p:spPr>
          <a:xfrm>
            <a:off x="7475381" y="5517003"/>
            <a:ext cx="27278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MAP@10 = 0.08856 (public)</a:t>
            </a:r>
          </a:p>
        </p:txBody>
      </p:sp>
    </p:spTree>
    <p:extLst>
      <p:ext uri="{BB962C8B-B14F-4D97-AF65-F5344CB8AC3E}">
        <p14:creationId xmlns:p14="http://schemas.microsoft.com/office/powerpoint/2010/main" val="340129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35925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23" grpId="0"/>
      <p:bldP spid="25" grpId="0"/>
      <p:bldP spid="7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1C717E61-E39A-4134-A649-7FD191DA018F}"/>
              </a:ext>
            </a:extLst>
          </p:cNvPr>
          <p:cNvSpPr/>
          <p:nvPr/>
        </p:nvSpPr>
        <p:spPr>
          <a:xfrm>
            <a:off x="207034" y="879894"/>
            <a:ext cx="9394166" cy="55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9241200" y="-2833200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13" name="Casella di testo 23">
            <a:extLst>
              <a:ext uri="{FF2B5EF4-FFF2-40B4-BE49-F238E27FC236}">
                <a16:creationId xmlns:a16="http://schemas.microsoft.com/office/drawing/2014/main" id="{21BDFBA4-DCEF-4D22-B84D-29DCDA88AFA2}"/>
              </a:ext>
            </a:extLst>
          </p:cNvPr>
          <p:cNvSpPr txBox="1"/>
          <p:nvPr/>
        </p:nvSpPr>
        <p:spPr>
          <a:xfrm>
            <a:off x="207034" y="178296"/>
            <a:ext cx="48457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REFINEMENTS</a:t>
            </a:r>
          </a:p>
        </p:txBody>
      </p:sp>
      <p:sp>
        <p:nvSpPr>
          <p:cNvPr id="14" name="Casella di testo 23">
            <a:extLst>
              <a:ext uri="{FF2B5EF4-FFF2-40B4-BE49-F238E27FC236}">
                <a16:creationId xmlns:a16="http://schemas.microsoft.com/office/drawing/2014/main" id="{39ECBAA3-F7A4-4A45-B010-F1ADA624B058}"/>
              </a:ext>
            </a:extLst>
          </p:cNvPr>
          <p:cNvSpPr txBox="1"/>
          <p:nvPr/>
        </p:nvSpPr>
        <p:spPr>
          <a:xfrm>
            <a:off x="5476082" y="1331082"/>
            <a:ext cx="3310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SPECIALIZED HYBRIDS</a:t>
            </a:r>
          </a:p>
        </p:txBody>
      </p:sp>
      <p:sp>
        <p:nvSpPr>
          <p:cNvPr id="15" name="Casella di testo 23">
            <a:extLst>
              <a:ext uri="{FF2B5EF4-FFF2-40B4-BE49-F238E27FC236}">
                <a16:creationId xmlns:a16="http://schemas.microsoft.com/office/drawing/2014/main" id="{6FBE0CFB-63EA-4B8B-BC7F-4A6F75F9C2BE}"/>
              </a:ext>
            </a:extLst>
          </p:cNvPr>
          <p:cNvSpPr txBox="1"/>
          <p:nvPr/>
        </p:nvSpPr>
        <p:spPr>
          <a:xfrm>
            <a:off x="290504" y="2000792"/>
            <a:ext cx="4196042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Instead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of a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simple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recommender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pass to an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other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two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components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Basic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block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:  P3Alpha +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ItemKNNCBF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Just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normalize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and mix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Same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different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hyperparameters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Some are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trained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just URM,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others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URM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concatenated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ICM, big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improvement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!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1" name="Casella di testo 23">
            <a:extLst>
              <a:ext uri="{FF2B5EF4-FFF2-40B4-BE49-F238E27FC236}">
                <a16:creationId xmlns:a16="http://schemas.microsoft.com/office/drawing/2014/main" id="{B2275371-7223-424B-8A8C-F7FB1EBE0FEE}"/>
              </a:ext>
            </a:extLst>
          </p:cNvPr>
          <p:cNvSpPr txBox="1"/>
          <p:nvPr/>
        </p:nvSpPr>
        <p:spPr>
          <a:xfrm>
            <a:off x="783022" y="1341370"/>
            <a:ext cx="32110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MULTILEVEL HYBRIDS</a:t>
            </a:r>
          </a:p>
        </p:txBody>
      </p:sp>
      <p:sp>
        <p:nvSpPr>
          <p:cNvPr id="22" name="Casella di testo 23">
            <a:extLst>
              <a:ext uri="{FF2B5EF4-FFF2-40B4-BE49-F238E27FC236}">
                <a16:creationId xmlns:a16="http://schemas.microsoft.com/office/drawing/2014/main" id="{B8278DD2-0CA7-49EE-8C88-9BBC765A7074}"/>
              </a:ext>
            </a:extLst>
          </p:cNvPr>
          <p:cNvSpPr txBox="1"/>
          <p:nvPr/>
        </p:nvSpPr>
        <p:spPr>
          <a:xfrm>
            <a:off x="5199658" y="2056705"/>
            <a:ext cx="3863342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Idea: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tune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hyperparameters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of some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to make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better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predictions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only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for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cold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only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for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warm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In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practice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: set a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threshold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force an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to make random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predictions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if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the user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profile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lenght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below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/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above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and do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hyperparameter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tuning.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Combine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different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specialized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in multilevel 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Finding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 good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threshold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difficult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long tuning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required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548AD851-5A61-43EF-9669-D72DAECADC30}"/>
              </a:ext>
            </a:extLst>
          </p:cNvPr>
          <p:cNvSpPr/>
          <p:nvPr/>
        </p:nvSpPr>
        <p:spPr>
          <a:xfrm>
            <a:off x="2388525" y="4475416"/>
            <a:ext cx="370936" cy="619995"/>
          </a:xfrm>
          <a:prstGeom prst="downArrow">
            <a:avLst/>
          </a:prstGeom>
          <a:solidFill>
            <a:srgbClr val="F39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 di testo 23">
            <a:extLst>
              <a:ext uri="{FF2B5EF4-FFF2-40B4-BE49-F238E27FC236}">
                <a16:creationId xmlns:a16="http://schemas.microsoft.com/office/drawing/2014/main" id="{7F5D153E-A52E-4567-8761-75D05A4758C9}"/>
              </a:ext>
            </a:extLst>
          </p:cNvPr>
          <p:cNvSpPr txBox="1"/>
          <p:nvPr/>
        </p:nvSpPr>
        <p:spPr>
          <a:xfrm>
            <a:off x="1395516" y="5393519"/>
            <a:ext cx="27278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MAP@10 = 0.09159 (public)</a:t>
            </a:r>
          </a:p>
        </p:txBody>
      </p:sp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B199DE74-83E6-4B1C-BCAF-DF816E3400CC}"/>
              </a:ext>
            </a:extLst>
          </p:cNvPr>
          <p:cNvSpPr/>
          <p:nvPr/>
        </p:nvSpPr>
        <p:spPr>
          <a:xfrm>
            <a:off x="7203489" y="4896634"/>
            <a:ext cx="370936" cy="619995"/>
          </a:xfrm>
          <a:prstGeom prst="downArrow">
            <a:avLst/>
          </a:prstGeom>
          <a:solidFill>
            <a:srgbClr val="F39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 di testo 23">
            <a:extLst>
              <a:ext uri="{FF2B5EF4-FFF2-40B4-BE49-F238E27FC236}">
                <a16:creationId xmlns:a16="http://schemas.microsoft.com/office/drawing/2014/main" id="{99080C7E-2A36-4347-B07B-87CEBB4CC2FE}"/>
              </a:ext>
            </a:extLst>
          </p:cNvPr>
          <p:cNvSpPr txBox="1"/>
          <p:nvPr/>
        </p:nvSpPr>
        <p:spPr>
          <a:xfrm>
            <a:off x="6210480" y="5683539"/>
            <a:ext cx="27278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MAP@10 = 0.09509 (public)</a:t>
            </a:r>
          </a:p>
        </p:txBody>
      </p:sp>
    </p:spTree>
    <p:extLst>
      <p:ext uri="{BB962C8B-B14F-4D97-AF65-F5344CB8AC3E}">
        <p14:creationId xmlns:p14="http://schemas.microsoft.com/office/powerpoint/2010/main" val="1309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7" grpId="0" animBg="1"/>
      <p:bldP spid="26" grpId="0"/>
      <p:bldP spid="24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 di testo 23">
            <a:extLst>
              <a:ext uri="{FF2B5EF4-FFF2-40B4-BE49-F238E27FC236}">
                <a16:creationId xmlns:a16="http://schemas.microsoft.com/office/drawing/2014/main" id="{7F5D153E-A52E-4567-8761-75D05A4758C9}"/>
              </a:ext>
            </a:extLst>
          </p:cNvPr>
          <p:cNvSpPr txBox="1"/>
          <p:nvPr/>
        </p:nvSpPr>
        <p:spPr>
          <a:xfrm>
            <a:off x="3355997" y="5645810"/>
            <a:ext cx="41353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MAP@10 = 0.09877 (public), 0.10803 (private)</a:t>
            </a: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548AD851-5A61-43EF-9669-D72DAECADC30}"/>
              </a:ext>
            </a:extLst>
          </p:cNvPr>
          <p:cNvSpPr/>
          <p:nvPr/>
        </p:nvSpPr>
        <p:spPr>
          <a:xfrm>
            <a:off x="5052742" y="4679011"/>
            <a:ext cx="370936" cy="619995"/>
          </a:xfrm>
          <a:prstGeom prst="downArrow">
            <a:avLst/>
          </a:prstGeom>
          <a:solidFill>
            <a:srgbClr val="F39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 di testo 23">
            <a:extLst>
              <a:ext uri="{FF2B5EF4-FFF2-40B4-BE49-F238E27FC236}">
                <a16:creationId xmlns:a16="http://schemas.microsoft.com/office/drawing/2014/main" id="{6FBE0CFB-63EA-4B8B-BC7F-4A6F75F9C2BE}"/>
              </a:ext>
            </a:extLst>
          </p:cNvPr>
          <p:cNvSpPr txBox="1"/>
          <p:nvPr/>
        </p:nvSpPr>
        <p:spPr>
          <a:xfrm>
            <a:off x="385394" y="1377552"/>
            <a:ext cx="8266899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Idea: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since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using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URM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concatenated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ICM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improved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performance in CF and CBF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algorithm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also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to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train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ML models with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Most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algorithms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improved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just a bit…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…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IALS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showed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incredible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performance!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Training with just 400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factors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showed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performance comparable with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previous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best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Problem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: with an high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number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of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factors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the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algorithm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very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slow,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impractical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hyperparameter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Solution: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tune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max 300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factors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assume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will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work for more (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does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Confidence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parameter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l-GR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α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very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important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Best model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overall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: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of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previous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best multilevel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specialized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and IALS with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n_factors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= 1200 and alpha = 25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6C94CE-6CFF-4E88-BCB6-A73D09D19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7" y="1048033"/>
            <a:ext cx="8362252" cy="56420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C717E61-E39A-4134-A649-7FD191DA018F}"/>
              </a:ext>
            </a:extLst>
          </p:cNvPr>
          <p:cNvSpPr/>
          <p:nvPr/>
        </p:nvSpPr>
        <p:spPr>
          <a:xfrm>
            <a:off x="207034" y="879894"/>
            <a:ext cx="9394166" cy="55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9241200" y="-2833200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13" name="Casella di testo 23">
            <a:extLst>
              <a:ext uri="{FF2B5EF4-FFF2-40B4-BE49-F238E27FC236}">
                <a16:creationId xmlns:a16="http://schemas.microsoft.com/office/drawing/2014/main" id="{21BDFBA4-DCEF-4D22-B84D-29DCDA88AFA2}"/>
              </a:ext>
            </a:extLst>
          </p:cNvPr>
          <p:cNvSpPr txBox="1"/>
          <p:nvPr/>
        </p:nvSpPr>
        <p:spPr>
          <a:xfrm>
            <a:off x="207034" y="178296"/>
            <a:ext cx="48457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IALS – THE RETURN</a:t>
            </a:r>
          </a:p>
        </p:txBody>
      </p:sp>
    </p:spTree>
    <p:extLst>
      <p:ext uri="{BB962C8B-B14F-4D97-AF65-F5344CB8AC3E}">
        <p14:creationId xmlns:p14="http://schemas.microsoft.com/office/powerpoint/2010/main" val="10938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 descr="Questa immagine è una forma decorativa astratta. ">
            <a:extLst>
              <a:ext uri="{FF2B5EF4-FFF2-40B4-BE49-F238E27FC236}">
                <a16:creationId xmlns:a16="http://schemas.microsoft.com/office/drawing/2014/main" id="{600FADCE-40D9-463C-A3F2-E06D1AEEC1E9}"/>
              </a:ext>
            </a:extLst>
          </p:cNvPr>
          <p:cNvGrpSpPr/>
          <p:nvPr/>
        </p:nvGrpSpPr>
        <p:grpSpPr>
          <a:xfrm>
            <a:off x="9241200" y="-2833200"/>
            <a:ext cx="8948964" cy="12105059"/>
            <a:chOff x="4855953" y="-2833465"/>
            <a:chExt cx="8948964" cy="12105059"/>
          </a:xfrm>
        </p:grpSpPr>
        <p:sp>
          <p:nvSpPr>
            <p:cNvPr id="5" name="Figura a mano libera 10">
              <a:extLst>
                <a:ext uri="{FF2B5EF4-FFF2-40B4-BE49-F238E27FC236}">
                  <a16:creationId xmlns:a16="http://schemas.microsoft.com/office/drawing/2014/main" id="{A6E994AB-93E3-45DD-A1F2-50C4E9D4C0E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" name="Figura a mano libera 11">
              <a:extLst>
                <a:ext uri="{FF2B5EF4-FFF2-40B4-BE49-F238E27FC236}">
                  <a16:creationId xmlns:a16="http://schemas.microsoft.com/office/drawing/2014/main" id="{B34AA00D-B88B-4EEC-A9E9-1236525D4FD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" name="Figura a mano libera 12">
              <a:extLst>
                <a:ext uri="{FF2B5EF4-FFF2-40B4-BE49-F238E27FC236}">
                  <a16:creationId xmlns:a16="http://schemas.microsoft.com/office/drawing/2014/main" id="{D59AFC1D-8C3A-4093-B985-9A7168B86A1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8" name="Casella di testo 23">
            <a:extLst>
              <a:ext uri="{FF2B5EF4-FFF2-40B4-BE49-F238E27FC236}">
                <a16:creationId xmlns:a16="http://schemas.microsoft.com/office/drawing/2014/main" id="{EA8EF054-12A6-428D-929F-3A2546924B68}"/>
              </a:ext>
            </a:extLst>
          </p:cNvPr>
          <p:cNvSpPr txBox="1"/>
          <p:nvPr/>
        </p:nvSpPr>
        <p:spPr>
          <a:xfrm>
            <a:off x="1092626" y="3731483"/>
            <a:ext cx="409701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rgbClr val="F39B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FOR YOUR ATTENTION!</a:t>
            </a:r>
            <a:endParaRPr lang="it-IT" sz="36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31627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6_TF33668227.potx" id="{156A04D8-77F6-4BBB-A3FD-930C12A4DC38}" vid="{ECD44498-0903-4A40-BC87-A032514F0D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Risorse umane, da 24Slides</Template>
  <TotalTime>192</TotalTime>
  <Words>375</Words>
  <Application>Microsoft Office PowerPoint</Application>
  <PresentationFormat>Widescreen</PresentationFormat>
  <Paragraphs>54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di Office</vt:lpstr>
      <vt:lpstr>Risorse umane diapositiva 1</vt:lpstr>
      <vt:lpstr>Risorse umane diapositiva 1</vt:lpstr>
      <vt:lpstr>Risorse umane diapositiva 1</vt:lpstr>
      <vt:lpstr>Risorse umane diapositiva 1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Risorse umane diapositiva 1</dc:title>
  <dc:creator>Giacomo Lodigiani</dc:creator>
  <cp:lastModifiedBy>Giacomo Lodigiani</cp:lastModifiedBy>
  <cp:revision>21</cp:revision>
  <dcterms:created xsi:type="dcterms:W3CDTF">2021-01-26T01:17:44Z</dcterms:created>
  <dcterms:modified xsi:type="dcterms:W3CDTF">2021-01-26T04:31:20Z</dcterms:modified>
</cp:coreProperties>
</file>