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2" r:id="rId3"/>
    <p:sldId id="298" r:id="rId4"/>
    <p:sldId id="315" r:id="rId5"/>
    <p:sldId id="300" r:id="rId6"/>
    <p:sldId id="316" r:id="rId7"/>
    <p:sldId id="317" r:id="rId8"/>
    <p:sldId id="318" r:id="rId9"/>
    <p:sldId id="319" r:id="rId10"/>
    <p:sldId id="301" r:id="rId11"/>
    <p:sldId id="3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0" autoAdjust="0"/>
    <p:restoredTop sz="96781" autoAdjust="0"/>
  </p:normalViewPr>
  <p:slideViewPr>
    <p:cSldViewPr snapToGrid="0">
      <p:cViewPr varScale="1">
        <p:scale>
          <a:sx n="112" d="100"/>
          <a:sy n="112" d="100"/>
        </p:scale>
        <p:origin x="114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67A7-19FA-4913-B4FB-BC73AA43D2B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0571-CFB7-484E-B490-04B9C7CA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1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67A7-19FA-4913-B4FB-BC73AA43D2B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0571-CFB7-484E-B490-04B9C7CA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1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67A7-19FA-4913-B4FB-BC73AA43D2B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0571-CFB7-484E-B490-04B9C7CA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1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67A7-19FA-4913-B4FB-BC73AA43D2B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0571-CFB7-484E-B490-04B9C7CA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4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67A7-19FA-4913-B4FB-BC73AA43D2B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0571-CFB7-484E-B490-04B9C7CA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7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67A7-19FA-4913-B4FB-BC73AA43D2B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0571-CFB7-484E-B490-04B9C7CA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3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67A7-19FA-4913-B4FB-BC73AA43D2B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0571-CFB7-484E-B490-04B9C7CA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3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67A7-19FA-4913-B4FB-BC73AA43D2B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0571-CFB7-484E-B490-04B9C7CA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67A7-19FA-4913-B4FB-BC73AA43D2B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0571-CFB7-484E-B490-04B9C7CA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1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67A7-19FA-4913-B4FB-BC73AA43D2B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0571-CFB7-484E-B490-04B9C7CA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5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67A7-19FA-4913-B4FB-BC73AA43D2B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0571-CFB7-484E-B490-04B9C7CA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7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E67A7-19FA-4913-B4FB-BC73AA43D2B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0571-CFB7-484E-B490-04B9C7CA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nstructables.com/Fibonacci-Spiral-Jigsaw-puzzle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2722" y="1727525"/>
            <a:ext cx="9045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Workshop Pattern Generation</a:t>
            </a:r>
          </a:p>
          <a:p>
            <a:pPr algn="ctr"/>
            <a:r>
              <a:rPr lang="en-US" sz="3600" b="1" dirty="0"/>
              <a:t>Loe Feijs for Digital Craftsmanship 2025</a:t>
            </a:r>
          </a:p>
          <a:p>
            <a:pPr algn="ctr"/>
            <a:r>
              <a:rPr lang="en-US" sz="3600" b="1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216858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0011BF-0909-2E5D-714D-71CE9F75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535" y="0"/>
            <a:ext cx="7610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9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5FBC-11FA-8A0D-0BA4-D4765B5CB8C1}"/>
              </a:ext>
            </a:extLst>
          </p:cNvPr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latin typeface="Arial" charset="0"/>
              </a:rPr>
              <a:t>Action: you draw a spiral</a:t>
            </a:r>
            <a:br>
              <a:rPr lang="nl-NL" sz="1600" b="1" dirty="0">
                <a:latin typeface="Arial" charset="0"/>
              </a:rPr>
            </a:br>
            <a:br>
              <a:rPr lang="nl-NL" sz="2000" b="1" dirty="0">
                <a:latin typeface="Arial" charset="0"/>
              </a:rPr>
            </a:br>
            <a:endParaRPr lang="en-US" sz="2000" b="1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8632C9-CEB1-6579-BF14-20EA8BA4E4AE}"/>
                  </a:ext>
                </a:extLst>
              </p:cNvPr>
              <p:cNvSpPr txBox="1"/>
              <p:nvPr/>
            </p:nvSpPr>
            <p:spPr>
              <a:xfrm>
                <a:off x="611188" y="1407695"/>
                <a:ext cx="8879305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Work with pen and paper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also, protractor and ruler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Or work in code </a:t>
                </a: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Processing 3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Choose </a:t>
                </a: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 radius (</a:t>
                </a:r>
                <a:r>
                  <a:rPr lang="en-US" sz="2400" dirty="0" err="1"/>
                  <a:t>eg</a:t>
                </a:r>
                <a:r>
                  <a:rPr lang="en-US" sz="2400" dirty="0"/>
                  <a:t> 10cm or 320 pixels)</a:t>
                </a: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Angle step (</a:t>
                </a:r>
                <a:r>
                  <a:rPr lang="en-US" sz="2400" dirty="0" err="1"/>
                  <a:t>eg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m:rPr>
                        <m:lit/>
                      </m:rP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m:rPr>
                        <m:lit/>
                      </m:rP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lit/>
                      </m:rP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4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Radius shrink ratio (</a:t>
                </a:r>
                <a:r>
                  <a:rPr lang="en-US" sz="2400" dirty="0" err="1"/>
                  <a:t>eg</a:t>
                </a:r>
                <a:r>
                  <a:rPr lang="en-US" sz="2400" dirty="0"/>
                  <a:t> 0.9 or 0.98)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Show us something after 10 minutes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8632C9-CEB1-6579-BF14-20EA8BA4E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1407695"/>
                <a:ext cx="8879305" cy="5386090"/>
              </a:xfrm>
              <a:prstGeom prst="rect">
                <a:avLst/>
              </a:prstGeom>
              <a:blipFill>
                <a:blip r:embed="rId2"/>
                <a:stretch>
                  <a:fillRect l="-1030" t="-906" b="-169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scale&#10;&#10;AI-generated content may be incorrect.">
            <a:extLst>
              <a:ext uri="{FF2B5EF4-FFF2-40B4-BE49-F238E27FC236}">
                <a16:creationId xmlns:a16="http://schemas.microsoft.com/office/drawing/2014/main" id="{4B55A273-40B1-C2B2-3328-51D3B7CC74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25" y="333566"/>
            <a:ext cx="1858904" cy="1005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28BBB-CE83-2013-E611-78FE060FD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325" y="1453038"/>
            <a:ext cx="2875172" cy="5034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C5D517-F5A8-0496-10AE-7B53DF906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5414" y="2001839"/>
            <a:ext cx="3850670" cy="477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1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5459" y="404227"/>
            <a:ext cx="904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Spirals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13125-1B5B-4DC6-BFC8-89BDC399BDFE}"/>
              </a:ext>
            </a:extLst>
          </p:cNvPr>
          <p:cNvSpPr txBox="1"/>
          <p:nvPr/>
        </p:nvSpPr>
        <p:spPr>
          <a:xfrm>
            <a:off x="645459" y="1163989"/>
            <a:ext cx="6299200" cy="47089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nl-N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nl-NL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a spiral?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nl-NL" sz="2400" dirty="0">
                <a:latin typeface="Calibri" panose="020F0502020204030204" pitchFamily="34" charset="0"/>
                <a:cs typeface="Calibri" panose="020F0502020204030204" pitchFamily="34" charset="0"/>
              </a:rPr>
              <a:t>  Examples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nl-NL" sz="2400" dirty="0">
                <a:latin typeface="Calibri" panose="020F0502020204030204" pitchFamily="34" charset="0"/>
                <a:cs typeface="Calibri" panose="020F0502020204030204" pitchFamily="34" charset="0"/>
              </a:rPr>
              <a:t>  How to make a spiral?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nl-NL" sz="2400" dirty="0">
                <a:latin typeface="Calibri" panose="020F0502020204030204" pitchFamily="34" charset="0"/>
                <a:cs typeface="Calibri" panose="020F0502020204030204" pitchFamily="34" charset="0"/>
              </a:rPr>
              <a:t>  Inspiration: houndstooth spiral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nl-NL" sz="2400" dirty="0">
                <a:latin typeface="Calibri" panose="020F0502020204030204" pitchFamily="34" charset="0"/>
                <a:cs typeface="Calibri" panose="020F0502020204030204" pitchFamily="34" charset="0"/>
              </a:rPr>
              <a:t>  Golden spirals 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Calendar spiral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Action: you…</a:t>
            </a:r>
          </a:p>
          <a:p>
            <a:endParaRPr lang="nl-N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9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EB6FD4-9DAA-04B5-D91C-A6FC2EC6A908}"/>
              </a:ext>
            </a:extLst>
          </p:cNvPr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What is a spiral?</a:t>
            </a:r>
            <a:br>
              <a:rPr lang="nl-NL" sz="1600" b="1" dirty="0">
                <a:solidFill>
                  <a:schemeClr val="tx2"/>
                </a:solidFill>
                <a:latin typeface="Arial" charset="0"/>
              </a:rPr>
            </a:br>
            <a:br>
              <a:rPr lang="nl-NL" sz="2000" b="1" dirty="0">
                <a:solidFill>
                  <a:schemeClr val="tx2"/>
                </a:solidFill>
                <a:latin typeface="Arial" charset="0"/>
              </a:rPr>
            </a:br>
            <a:endParaRPr lang="en-US" sz="2000" b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8936A-7BB8-1DB4-E978-C756139A5C5A}"/>
              </a:ext>
            </a:extLst>
          </p:cNvPr>
          <p:cNvSpPr txBox="1"/>
          <p:nvPr/>
        </p:nvSpPr>
        <p:spPr>
          <a:xfrm>
            <a:off x="3695994" y="1010747"/>
            <a:ext cx="70716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Wolfram </a:t>
            </a:r>
            <a:r>
              <a:rPr lang="en-US" sz="2000" dirty="0" err="1"/>
              <a:t>Mathworld</a:t>
            </a:r>
            <a:r>
              <a:rPr lang="en-US" sz="2000" dirty="0">
                <a:latin typeface="+mn-lt"/>
              </a:rPr>
              <a:t>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/>
              <a:t>A spiral is a curve that gets farther away from a central point as the angle is increased, thus "wrapping around" itself. </a:t>
            </a:r>
          </a:p>
          <a:p>
            <a:endParaRPr lang="en-US" sz="2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901FD-A8E8-A6A0-4B8A-CE0744061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887928"/>
            <a:ext cx="2600325" cy="4848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07CD45-E502-0831-54EF-83FF8D45F9BA}"/>
              </a:ext>
            </a:extLst>
          </p:cNvPr>
          <p:cNvSpPr txBox="1"/>
          <p:nvPr/>
        </p:nvSpPr>
        <p:spPr>
          <a:xfrm>
            <a:off x="776178" y="5964865"/>
            <a:ext cx="243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Source: https://mathworld.wolfram.com/Spiral.html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364700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alaxy in space with stars&#10;&#10;AI-generated content may be incorrect.">
            <a:extLst>
              <a:ext uri="{FF2B5EF4-FFF2-40B4-BE49-F238E27FC236}">
                <a16:creationId xmlns:a16="http://schemas.microsoft.com/office/drawing/2014/main" id="{5F422180-623C-3618-725A-4B0B653B0E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14" y="1015983"/>
            <a:ext cx="2637593" cy="2221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784C17-D7BE-C42A-4D60-D59EEE883601}"/>
              </a:ext>
            </a:extLst>
          </p:cNvPr>
          <p:cNvSpPr txBox="1"/>
          <p:nvPr/>
        </p:nvSpPr>
        <p:spPr>
          <a:xfrm>
            <a:off x="319525" y="1015983"/>
            <a:ext cx="1201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Source: https://nl.wikipedia.org/wiki/NGC_6744#/media/Bestand:Wide_Field_Imager_view_of_a_Milky_Way_look-alike_NGC_6744.jpg</a:t>
            </a:r>
            <a:endParaRPr lang="en-NL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81214E-269F-08A6-55F2-6DCEEB5C6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060" y="1122003"/>
            <a:ext cx="2405673" cy="22213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8E5A40-3EAC-EB66-F0B4-4ECA3E43E13D}"/>
              </a:ext>
            </a:extLst>
          </p:cNvPr>
          <p:cNvSpPr txBox="1"/>
          <p:nvPr/>
        </p:nvSpPr>
        <p:spPr>
          <a:xfrm>
            <a:off x="8508430" y="1015983"/>
            <a:ext cx="2575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Location: </a:t>
            </a:r>
            <a:r>
              <a:rPr lang="en-US" sz="1200" dirty="0"/>
              <a:t>found at 51°23'48.5"N 5°33'00.5"E, The Netherlands (Loe Feijs)</a:t>
            </a:r>
            <a:endParaRPr lang="en-NL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0D70EF-696E-FA80-FA45-123450645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097" y="3802231"/>
            <a:ext cx="2619111" cy="2615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DDA046-B7F1-A5CF-539B-063D5CBF574C}"/>
              </a:ext>
            </a:extLst>
          </p:cNvPr>
          <p:cNvSpPr txBox="1"/>
          <p:nvPr/>
        </p:nvSpPr>
        <p:spPr>
          <a:xfrm>
            <a:off x="1521493" y="6448529"/>
            <a:ext cx="325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gallery.bridgesmathart.org/exhibitions/2022-bridges-conference/sgoldstine</a:t>
            </a:r>
            <a:endParaRPr lang="en-NL" sz="1200" dirty="0"/>
          </a:p>
        </p:txBody>
      </p:sp>
      <p:pic>
        <p:nvPicPr>
          <p:cNvPr id="14" name="Picture 13" descr="A puzzle piece with a circular pattern&#10;&#10;AI-generated content may be incorrect.">
            <a:extLst>
              <a:ext uri="{FF2B5EF4-FFF2-40B4-BE49-F238E27FC236}">
                <a16:creationId xmlns:a16="http://schemas.microsoft.com/office/drawing/2014/main" id="{ED904F99-F1D4-397D-623F-3C19163BBC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06" y="3700149"/>
            <a:ext cx="2841732" cy="27175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FB8350-8157-6830-2AF6-4FD32FFA8A0F}"/>
              </a:ext>
            </a:extLst>
          </p:cNvPr>
          <p:cNvSpPr txBox="1"/>
          <p:nvPr/>
        </p:nvSpPr>
        <p:spPr>
          <a:xfrm>
            <a:off x="5346486" y="6417652"/>
            <a:ext cx="413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https://www.instructables.com/Fibonacci-Spiral-Jigsaw-puzzle</a:t>
            </a:r>
            <a:r>
              <a:rPr lang="nl-NL" sz="1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nl-NL" sz="1200" dirty="0"/>
              <a:t> by John Edmark</a:t>
            </a:r>
            <a:endParaRPr lang="en-NL" sz="12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B6ECAD3-82FE-C9C3-B10C-B49BEE3FB7BC}"/>
              </a:ext>
            </a:extLst>
          </p:cNvPr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Examples in nature, art and design</a:t>
            </a:r>
            <a:br>
              <a:rPr lang="nl-NL" sz="1600" b="1" dirty="0">
                <a:solidFill>
                  <a:schemeClr val="tx2"/>
                </a:solidFill>
                <a:latin typeface="Arial" charset="0"/>
              </a:rPr>
            </a:br>
            <a:br>
              <a:rPr lang="nl-NL" sz="2000" b="1" dirty="0">
                <a:solidFill>
                  <a:schemeClr val="tx2"/>
                </a:solidFill>
                <a:latin typeface="Arial" charset="0"/>
              </a:rPr>
            </a:br>
            <a:endParaRPr lang="en-US" sz="2000" b="1" dirty="0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37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B3E22E0-257B-D711-DD8D-2E17FC2D49A2}"/>
              </a:ext>
            </a:extLst>
          </p:cNvPr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/>
          <a:p>
            <a:r>
              <a:rPr lang="en-US" sz="3200" dirty="0">
                <a:latin typeface="Arial" charset="0"/>
              </a:rPr>
              <a:t>How to make a spiral?</a:t>
            </a:r>
            <a:br>
              <a:rPr lang="nl-NL" sz="2000" b="1" dirty="0">
                <a:latin typeface="Arial" charset="0"/>
              </a:rPr>
            </a:br>
            <a:endParaRPr lang="en-US" sz="2000" b="1" dirty="0">
              <a:latin typeface="Arial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57074C-55A3-9BF3-8A9C-108157092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826098"/>
            <a:ext cx="4756298" cy="59014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D2D88F-5BC9-43D1-F206-DBC7A2FD6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805" y="826098"/>
            <a:ext cx="5903050" cy="603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6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D74185-7228-5BB8-73F7-FAB9FB6C2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619" y="299706"/>
            <a:ext cx="5544854" cy="5750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CDFFD6-F56C-CDF0-9AAD-1DDD90245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27" y="299706"/>
            <a:ext cx="5874473" cy="506774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56A1ADD-DCE7-A4F8-2C4B-8BD6345BFF45}"/>
              </a:ext>
            </a:extLst>
          </p:cNvPr>
          <p:cNvSpPr/>
          <p:nvPr/>
        </p:nvSpPr>
        <p:spPr>
          <a:xfrm>
            <a:off x="119641" y="2059040"/>
            <a:ext cx="987933" cy="22328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5B6A11-2E93-E800-E7B1-4B9CC5228D64}"/>
              </a:ext>
            </a:extLst>
          </p:cNvPr>
          <p:cNvSpPr/>
          <p:nvPr/>
        </p:nvSpPr>
        <p:spPr>
          <a:xfrm>
            <a:off x="119641" y="2282323"/>
            <a:ext cx="987933" cy="22328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D027771-C8D5-A2AD-A42D-24E60714DF07}"/>
              </a:ext>
            </a:extLst>
          </p:cNvPr>
          <p:cNvSpPr/>
          <p:nvPr/>
        </p:nvSpPr>
        <p:spPr>
          <a:xfrm>
            <a:off x="119641" y="4129112"/>
            <a:ext cx="1481899" cy="22328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9240F37-A804-C497-F9D8-474C146EA243}"/>
              </a:ext>
            </a:extLst>
          </p:cNvPr>
          <p:cNvSpPr/>
          <p:nvPr/>
        </p:nvSpPr>
        <p:spPr>
          <a:xfrm>
            <a:off x="119641" y="4352395"/>
            <a:ext cx="1481899" cy="22328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46101BE-7C7D-69C4-91F9-9F8496349D52}"/>
              </a:ext>
            </a:extLst>
          </p:cNvPr>
          <p:cNvSpPr/>
          <p:nvPr/>
        </p:nvSpPr>
        <p:spPr>
          <a:xfrm>
            <a:off x="119641" y="3414494"/>
            <a:ext cx="1481899" cy="22328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883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0DE1F-4C1A-77B8-996C-FD21BFFBD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EF85D9D-636D-6743-0F42-2BA2C0BE4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02" y="818391"/>
            <a:ext cx="3428866" cy="306217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A09FE79-17F7-0A95-9FB4-22193E19E9D2}"/>
              </a:ext>
            </a:extLst>
          </p:cNvPr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Inspiration: houndstooth spiral</a:t>
            </a:r>
            <a:br>
              <a:rPr lang="nl-NL" sz="1600" b="1" dirty="0">
                <a:solidFill>
                  <a:schemeClr val="tx2"/>
                </a:solidFill>
                <a:latin typeface="Arial" charset="0"/>
              </a:rPr>
            </a:br>
            <a:br>
              <a:rPr lang="nl-NL" sz="2000" b="1" dirty="0">
                <a:solidFill>
                  <a:schemeClr val="tx2"/>
                </a:solidFill>
                <a:latin typeface="Arial" charset="0"/>
              </a:rPr>
            </a:br>
            <a:endParaRPr lang="en-US" sz="2000" b="1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7" name="Picture 6" descr="A mannequin with a skirt&#10;&#10;AI-generated content may be incorrect.">
            <a:extLst>
              <a:ext uri="{FF2B5EF4-FFF2-40B4-BE49-F238E27FC236}">
                <a16:creationId xmlns:a16="http://schemas.microsoft.com/office/drawing/2014/main" id="{D7BCFC36-22B9-889C-37DB-C6EE3A044C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18" y="1435396"/>
            <a:ext cx="7040880" cy="50292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12FEA73-BC50-B1CE-E56B-754D0D344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97" y="1639626"/>
            <a:ext cx="3388242" cy="141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black and red circular pattern&#10;&#10;AI-generated content may be incorrect.">
            <a:extLst>
              <a:ext uri="{FF2B5EF4-FFF2-40B4-BE49-F238E27FC236}">
                <a16:creationId xmlns:a16="http://schemas.microsoft.com/office/drawing/2014/main" id="{1844C1FB-D76D-F2BE-9F31-7C367AA5A0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19" y="3621056"/>
            <a:ext cx="3326195" cy="3236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965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90788-6EF4-4E24-4802-C3E032B78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B3E44F-3341-D91B-7E4C-81E01C08D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659297"/>
            <a:ext cx="7674162" cy="606624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DD803A5-D76B-BC58-A68A-1164C79D69F3}"/>
              </a:ext>
            </a:extLst>
          </p:cNvPr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Golden spirals</a:t>
            </a:r>
            <a:br>
              <a:rPr lang="nl-NL" sz="1600" b="1" dirty="0">
                <a:solidFill>
                  <a:schemeClr val="tx2"/>
                </a:solidFill>
                <a:latin typeface="Arial" charset="0"/>
              </a:rPr>
            </a:br>
            <a:br>
              <a:rPr lang="nl-NL" sz="2000" b="1" dirty="0">
                <a:solidFill>
                  <a:schemeClr val="tx2"/>
                </a:solidFill>
                <a:latin typeface="Arial" charset="0"/>
              </a:rPr>
            </a:br>
            <a:endParaRPr lang="en-US" sz="2000" b="1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14C12-5312-2D83-B768-80D6FC4AE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404" y="352543"/>
            <a:ext cx="5684196" cy="584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F777E-13B9-94EE-E6AB-63F30D3C5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9EA0EC3-588E-B987-1B6A-3FD1DADCE57C}"/>
              </a:ext>
            </a:extLst>
          </p:cNvPr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Calendar spiral</a:t>
            </a:r>
            <a:br>
              <a:rPr lang="nl-NL" sz="1600" b="1" dirty="0">
                <a:solidFill>
                  <a:schemeClr val="tx2"/>
                </a:solidFill>
                <a:latin typeface="Arial" charset="0"/>
              </a:rPr>
            </a:br>
            <a:br>
              <a:rPr lang="nl-NL" sz="2000" b="1" dirty="0">
                <a:solidFill>
                  <a:schemeClr val="tx2"/>
                </a:solidFill>
                <a:latin typeface="Arial" charset="0"/>
              </a:rPr>
            </a:br>
            <a:endParaRPr lang="en-US" sz="2000" b="1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60FD3-CF70-490D-07A7-FC2ACED0E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9" y="0"/>
            <a:ext cx="8109700" cy="68580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5E39CB-09C6-924A-561F-1EDE9D0B2DCF}"/>
              </a:ext>
            </a:extLst>
          </p:cNvPr>
          <p:cNvSpPr/>
          <p:nvPr/>
        </p:nvSpPr>
        <p:spPr>
          <a:xfrm>
            <a:off x="4928773" y="0"/>
            <a:ext cx="6501227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42B228-0E7C-3322-3878-3E5780791F43}"/>
              </a:ext>
            </a:extLst>
          </p:cNvPr>
          <p:cNvGrpSpPr/>
          <p:nvPr/>
        </p:nvGrpSpPr>
        <p:grpSpPr>
          <a:xfrm>
            <a:off x="4928773" y="1632646"/>
            <a:ext cx="2584310" cy="657029"/>
            <a:chOff x="4928773" y="1632646"/>
            <a:chExt cx="2584310" cy="657029"/>
          </a:xfrm>
        </p:grpSpPr>
        <p:pic>
          <p:nvPicPr>
            <p:cNvPr id="8" name="Picture 7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AFB2A99D-C4CE-C865-C9B3-2D629996C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8773" y="1633398"/>
              <a:ext cx="623645" cy="623645"/>
            </a:xfrm>
            <a:prstGeom prst="rect">
              <a:avLst/>
            </a:prstGeom>
          </p:spPr>
        </p:pic>
        <p:pic>
          <p:nvPicPr>
            <p:cNvPr id="10" name="Picture 9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62B888DF-19D0-3A05-0945-C57258B9D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9438" y="1666030"/>
              <a:ext cx="623645" cy="623645"/>
            </a:xfrm>
            <a:prstGeom prst="rect">
              <a:avLst/>
            </a:prstGeom>
          </p:spPr>
        </p:pic>
        <p:pic>
          <p:nvPicPr>
            <p:cNvPr id="12" name="Picture 11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EE07BDAE-C003-728C-D6FC-B953281FF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2418" y="1633398"/>
              <a:ext cx="623645" cy="623645"/>
            </a:xfrm>
            <a:prstGeom prst="rect">
              <a:avLst/>
            </a:prstGeom>
          </p:spPr>
        </p:pic>
        <p:pic>
          <p:nvPicPr>
            <p:cNvPr id="14" name="Picture 13" descr="A black and white image of a face&#10;&#10;AI-generated content may be incorrect.">
              <a:extLst>
                <a:ext uri="{FF2B5EF4-FFF2-40B4-BE49-F238E27FC236}">
                  <a16:creationId xmlns:a16="http://schemas.microsoft.com/office/drawing/2014/main" id="{F8F7A507-0451-4ABB-C0BC-EE637D1BF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6063" y="1632646"/>
              <a:ext cx="623645" cy="623645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CE8632F-F319-DF32-12D1-6423B54420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1779" y="2784083"/>
            <a:ext cx="5382607" cy="1423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B8C259-5D3E-F7F4-33F9-579E072AAA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1146" y="4477403"/>
            <a:ext cx="3198538" cy="23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8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270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Feijs, L.M.G.</dc:creator>
  <cp:lastModifiedBy>Feijs, Loe</cp:lastModifiedBy>
  <cp:revision>53</cp:revision>
  <dcterms:created xsi:type="dcterms:W3CDTF">2021-05-05T09:11:02Z</dcterms:created>
  <dcterms:modified xsi:type="dcterms:W3CDTF">2025-09-09T09:39:31Z</dcterms:modified>
</cp:coreProperties>
</file>