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8" r:id="rId7"/>
    <p:sldId id="265" r:id="rId8"/>
    <p:sldId id="260" r:id="rId9"/>
    <p:sldId id="262" r:id="rId10"/>
    <p:sldId id="264" r:id="rId11"/>
  </p:sldIdLst>
  <p:sldSz cx="12192000" cy="6858000"/>
  <p:notesSz cx="6858000" cy="9144000"/>
  <p:embeddedFontLst>
    <p:embeddedFont>
      <p:font typeface="Libre Franklin Medium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IBM Plex Sans" panose="020B0604020202020204" charset="0"/>
      <p:regular r:id="rId21"/>
      <p:bold r:id="rId22"/>
      <p:italic r:id="rId23"/>
      <p:boldItalic r:id="rId24"/>
    </p:embeddedFont>
    <p:embeddedFont>
      <p:font typeface="Raleway Medium" panose="020B0604020202020204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pos="2661">
          <p15:clr>
            <a:srgbClr val="A4A3A4"/>
          </p15:clr>
        </p15:guide>
        <p15:guide id="3" pos="7219">
          <p15:clr>
            <a:srgbClr val="A4A3A4"/>
          </p15:clr>
        </p15:guide>
        <p15:guide id="4" orient="horz" pos="3634">
          <p15:clr>
            <a:srgbClr val="A4A3A4"/>
          </p15:clr>
        </p15:guide>
        <p15:guide id="5" pos="5019">
          <p15:clr>
            <a:srgbClr val="A4A3A4"/>
          </p15:clr>
        </p15:guide>
        <p15:guide id="6" orient="horz" pos="607">
          <p15:clr>
            <a:srgbClr val="A4A3A4"/>
          </p15:clr>
        </p15:guide>
        <p15:guide id="7" orient="horz" pos="4083">
          <p15:clr>
            <a:srgbClr val="A4A3A4"/>
          </p15:clr>
        </p15:guide>
        <p15:guide id="8" pos="438">
          <p15:clr>
            <a:srgbClr val="A4A3A4"/>
          </p15:clr>
        </p15:guide>
        <p15:guide id="9" pos="7074">
          <p15:clr>
            <a:srgbClr val="A4A3A4"/>
          </p15:clr>
        </p15:guide>
        <p15:guide id="10" pos="474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8+C0Y7kysP6FtwHUqJwkHmhY7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312"/>
      </p:cViewPr>
      <p:guideLst>
        <p:guide orient="horz" pos="2478"/>
        <p:guide pos="2661"/>
        <p:guide pos="7219"/>
        <p:guide orient="horz" pos="3634"/>
        <p:guide pos="5019"/>
        <p:guide orient="horz" pos="607"/>
        <p:guide orient="horz" pos="4083"/>
        <p:guide pos="438"/>
        <p:guide pos="7074"/>
        <p:guide pos="4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830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3" name="Google Shape;233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 without Header &amp; Footer">
  <p:cSld name="2_Full Image without Header &amp; Foo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BM Plex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BM Plex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Full Image without Header &amp; Footer">
  <p:cSld name="32_Full Image without Header &amp; Foo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11537433" y="333486"/>
            <a:ext cx="432898" cy="431218"/>
          </a:xfrm>
          <a:custGeom>
            <a:avLst/>
            <a:gdLst/>
            <a:ahLst/>
            <a:cxnLst/>
            <a:rect l="l" t="t" r="r" b="b"/>
            <a:pathLst>
              <a:path w="324" h="323" extrusionOk="0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>
            <a:spLocks noGrp="1"/>
          </p:cNvSpPr>
          <p:nvPr>
            <p:ph type="pic" idx="2"/>
          </p:nvPr>
        </p:nvSpPr>
        <p:spPr>
          <a:xfrm>
            <a:off x="762078" y="1484784"/>
            <a:ext cx="10667844" cy="245398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Full Image without Header &amp; Footer">
  <p:cSld name="21_Full Image without Header &amp; Foo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ull Image without Header &amp; Footer">
  <p:cSld name="4_Full Image without Header &amp; Foot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/>
        </p:nvSpPr>
        <p:spPr>
          <a:xfrm>
            <a:off x="11537433" y="333486"/>
            <a:ext cx="432898" cy="431218"/>
          </a:xfrm>
          <a:custGeom>
            <a:avLst/>
            <a:gdLst/>
            <a:ahLst/>
            <a:cxnLst/>
            <a:rect l="l" t="t" r="r" b="b"/>
            <a:pathLst>
              <a:path w="324" h="323" extrusionOk="0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Full Image without Header &amp; Footer">
  <p:cSld name="11_Full Image without Header &amp; Foot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>
            <a:spLocks noGrp="1"/>
          </p:cNvSpPr>
          <p:nvPr>
            <p:ph type="pic" idx="2"/>
          </p:nvPr>
        </p:nvSpPr>
        <p:spPr>
          <a:xfrm>
            <a:off x="662226" y="1601781"/>
            <a:ext cx="10867549" cy="261064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9"/>
          <p:cNvSpPr/>
          <p:nvPr/>
        </p:nvSpPr>
        <p:spPr>
          <a:xfrm>
            <a:off x="11537433" y="333486"/>
            <a:ext cx="432898" cy="431218"/>
          </a:xfrm>
          <a:custGeom>
            <a:avLst/>
            <a:gdLst/>
            <a:ahLst/>
            <a:cxnLst/>
            <a:rect l="l" t="t" r="r" b="b"/>
            <a:pathLst>
              <a:path w="324" h="323" extrusionOk="0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38200" y="359617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BM Plex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BM Plex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" descr="C:\Users\MSI\Desktop\Работа\Данные\паттерн_1\паттерн_1_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382" y="-553156"/>
            <a:ext cx="6281236" cy="778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 descr="C:\Users\MSI\AppData\Local\Temp\Rar$DRa12204.40634\ВИШ лого\Лого ВИШ_Монтажная область 1 копия 3.jpg"/>
          <p:cNvPicPr preferRelativeResize="0"/>
          <p:nvPr/>
        </p:nvPicPr>
        <p:blipFill rotWithShape="1">
          <a:blip r:embed="rId4">
            <a:alphaModFix/>
          </a:blip>
          <a:srcRect t="16951" b="13469"/>
          <a:stretch/>
        </p:blipFill>
        <p:spPr>
          <a:xfrm>
            <a:off x="6728525" y="155418"/>
            <a:ext cx="1669581" cy="1161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"/>
          <p:cNvGrpSpPr/>
          <p:nvPr/>
        </p:nvGrpSpPr>
        <p:grpSpPr>
          <a:xfrm>
            <a:off x="3854518" y="6150114"/>
            <a:ext cx="5375727" cy="707886"/>
            <a:chOff x="1392630" y="4442268"/>
            <a:chExt cx="5592926" cy="707886"/>
          </a:xfrm>
        </p:grpSpPr>
        <p:sp>
          <p:nvSpPr>
            <p:cNvPr id="111" name="Google Shape;111;p1"/>
            <p:cNvSpPr/>
            <p:nvPr/>
          </p:nvSpPr>
          <p:spPr>
            <a:xfrm>
              <a:off x="1490216" y="4442268"/>
              <a:ext cx="549534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1" dirty="0" smtClean="0">
                  <a:solidFill>
                    <a:schemeClr val="dk1"/>
                  </a:solidFill>
                  <a:latin typeface="+mj-lt"/>
                  <a:ea typeface="IBM Plex Sans"/>
                  <a:cs typeface="Times New Roman" panose="02020603050405020304" pitchFamily="18" charset="0"/>
                  <a:sym typeface="IBM Plex Sans"/>
                </a:rPr>
                <a:t>Докладчик:</a:t>
              </a:r>
              <a:r>
                <a:rPr lang="ru-RU" sz="2000" b="1" dirty="0" smtClean="0">
                  <a:solidFill>
                    <a:schemeClr val="dk1"/>
                  </a:solidFill>
                  <a:latin typeface="+mj-lt"/>
                  <a:ea typeface="IBM Plex Sans"/>
                  <a:cs typeface="Times New Roman" panose="02020603050405020304" pitchFamily="18" charset="0"/>
                  <a:sym typeface="IBM Plex Sans"/>
                </a:rPr>
                <a:t> </a:t>
              </a:r>
              <a:r>
                <a:rPr lang="ru-RU" sz="2000" b="1" dirty="0">
                  <a:solidFill>
                    <a:schemeClr val="dk1"/>
                  </a:solidFill>
                  <a:latin typeface="+mj-lt"/>
                  <a:ea typeface="IBM Plex Sans"/>
                  <a:cs typeface="Times New Roman" panose="02020603050405020304" pitchFamily="18" charset="0"/>
                  <a:sym typeface="IBM Plex Sans"/>
                </a:rPr>
                <a:t>Купцов Михаил </a:t>
              </a:r>
              <a:endParaRPr sz="2000" b="1" i="0" u="none" strike="noStrike" cap="none" dirty="0">
                <a:solidFill>
                  <a:schemeClr val="dk1"/>
                </a:solidFill>
                <a:latin typeface="+mj-lt"/>
                <a:ea typeface="IBM Plex Sans"/>
                <a:cs typeface="Times New Roman" panose="02020603050405020304" pitchFamily="18" charset="0"/>
                <a:sym typeface="IBM Plex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392630" y="4815486"/>
              <a:ext cx="5381569" cy="310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6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13" name="Google Shape;113;p1"/>
          <p:cNvSpPr txBox="1"/>
          <p:nvPr/>
        </p:nvSpPr>
        <p:spPr>
          <a:xfrm>
            <a:off x="1413541" y="2450241"/>
            <a:ext cx="8014394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 dirty="0">
                <a:solidFill>
                  <a:srgbClr val="000000"/>
                </a:solidFill>
                <a:latin typeface="+mj-lt"/>
                <a:ea typeface="Libre Franklin Medium"/>
                <a:cs typeface="Times New Roman" panose="02020603050405020304" pitchFamily="18" charset="0"/>
                <a:sym typeface="Libre Franklin Medium"/>
              </a:rPr>
              <a:t>Проведение тестирования продукта</a:t>
            </a:r>
            <a:endParaRPr sz="3200" b="1" i="0" u="none" strike="noStrike" cap="none" dirty="0">
              <a:solidFill>
                <a:srgbClr val="000000"/>
              </a:solidFill>
              <a:latin typeface="+mj-lt"/>
              <a:ea typeface="Libre Franklin Medium"/>
              <a:cs typeface="Times New Roman" panose="02020603050405020304" pitchFamily="18" charset="0"/>
              <a:sym typeface="Libre Franklin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 dirty="0">
                <a:solidFill>
                  <a:srgbClr val="000000"/>
                </a:solidFill>
                <a:latin typeface="+mj-lt"/>
                <a:ea typeface="Libre Franklin Medium"/>
                <a:cs typeface="Times New Roman" panose="02020603050405020304" pitchFamily="18" charset="0"/>
                <a:sym typeface="Libre Franklin Medium"/>
              </a:rPr>
              <a:t>«Программное обеспечение для построения расписания на железной дороге»</a:t>
            </a:r>
            <a:endParaRPr sz="3200" b="0" i="0" u="none" strike="noStrike" cap="none" dirty="0">
              <a:solidFill>
                <a:srgbClr val="000000"/>
              </a:solidFill>
              <a:latin typeface="+mj-lt"/>
              <a:ea typeface="Libre Franklin Medium"/>
              <a:cs typeface="Times New Roman" panose="02020603050405020304" pitchFamily="18" charset="0"/>
              <a:sym typeface="Libre Franklin Medium"/>
            </a:endParaRPr>
          </a:p>
        </p:txBody>
      </p:sp>
      <p:pic>
        <p:nvPicPr>
          <p:cNvPr id="114" name="Google Shape;114;p1" descr="C:\Users\MSI\Desktop\Работа\Данные\лого\RUT_blac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9490" y="-417091"/>
            <a:ext cx="3262664" cy="230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 descr="C:\Users\MSI\Desktop\Работа\Данные\паттерн_1\паттерн_1_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4263480" y="-478039"/>
            <a:ext cx="6053572" cy="750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 descr="C:\Users\MSI\Desktop\Работа\Данные\паттерн_1\паттерн_1_5_1_Монтажная область 1.png"/>
          <p:cNvPicPr preferRelativeResize="0"/>
          <p:nvPr/>
        </p:nvPicPr>
        <p:blipFill rotWithShape="1">
          <a:blip r:embed="rId6">
            <a:alphaModFix/>
          </a:blip>
          <a:srcRect l="36266" t="30618" r="38778" b="25309"/>
          <a:stretch/>
        </p:blipFill>
        <p:spPr>
          <a:xfrm rot="10800000" flipH="1">
            <a:off x="-299995" y="-3130570"/>
            <a:ext cx="2594151" cy="257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sldNum" idx="12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IBM Plex Sans"/>
                <a:ea typeface="IBM Plex Sans"/>
                <a:cs typeface="IBM Plex Sans"/>
                <a:sym typeface="IBM Plex Sans"/>
              </a:rPr>
              <a:t>10</a:t>
            </a:fld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634314" y="549095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lang="ru-RU" sz="2800" b="1" dirty="0">
                <a:latin typeface="+mj-lt"/>
              </a:rPr>
              <a:t>                                СПАСИБО ЗА ВНИМАНИЕ</a:t>
            </a:r>
            <a:endParaRPr sz="2800" b="1" dirty="0">
              <a:latin typeface="+mj-lt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574943" y="661902"/>
            <a:ext cx="19591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71ADBD4-1973-424E-926A-4D28E5D1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14" y="1362331"/>
            <a:ext cx="6903308" cy="5177481"/>
          </a:xfrm>
          <a:prstGeom prst="rect">
            <a:avLst/>
          </a:prstGeom>
        </p:spPr>
      </p:pic>
      <p:sp>
        <p:nvSpPr>
          <p:cNvPr id="48" name="Google Shape;294;p11">
            <a:extLst>
              <a:ext uri="{FF2B5EF4-FFF2-40B4-BE49-F238E27FC236}">
                <a16:creationId xmlns:a16="http://schemas.microsoft.com/office/drawing/2014/main" id="{6B51D4B3-0882-42DD-8DD3-4D3396DEF565}"/>
              </a:ext>
            </a:extLst>
          </p:cNvPr>
          <p:cNvSpPr/>
          <p:nvPr/>
        </p:nvSpPr>
        <p:spPr>
          <a:xfrm>
            <a:off x="11506208" y="295040"/>
            <a:ext cx="493258" cy="46485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2863B5-C9CA-4263-96AC-55FD779C826D}"/>
              </a:ext>
            </a:extLst>
          </p:cNvPr>
          <p:cNvSpPr txBox="1"/>
          <p:nvPr/>
        </p:nvSpPr>
        <p:spPr>
          <a:xfrm>
            <a:off x="11618015" y="359495"/>
            <a:ext cx="3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/>
          <p:nvPr/>
        </p:nvSpPr>
        <p:spPr>
          <a:xfrm>
            <a:off x="4119970" y="1714309"/>
            <a:ext cx="1788160" cy="17881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" name="Google Shape;125;p12"/>
          <p:cNvSpPr txBox="1">
            <a:spLocks noGrp="1"/>
          </p:cNvSpPr>
          <p:nvPr>
            <p:ph type="sldNum" idx="4294967295"/>
          </p:nvPr>
        </p:nvSpPr>
        <p:spPr>
          <a:xfrm>
            <a:off x="10227534" y="6230836"/>
            <a:ext cx="1642620" cy="22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26" name="Google Shape;126;p12"/>
          <p:cNvCxnSpPr>
            <a:stCxn id="127" idx="6"/>
            <a:endCxn id="124" idx="2"/>
          </p:cNvCxnSpPr>
          <p:nvPr/>
        </p:nvCxnSpPr>
        <p:spPr>
          <a:xfrm flipV="1">
            <a:off x="3501465" y="2608389"/>
            <a:ext cx="618505" cy="1107428"/>
          </a:xfrm>
          <a:prstGeom prst="straightConnector1">
            <a:avLst/>
          </a:prstGeom>
          <a:solidFill>
            <a:schemeClr val="accent1"/>
          </a:solidFill>
          <a:ln w="25400" cap="rnd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28" name="Google Shape;128;p12"/>
          <p:cNvCxnSpPr>
            <a:stCxn id="124" idx="2"/>
            <a:endCxn id="131" idx="6"/>
          </p:cNvCxnSpPr>
          <p:nvPr/>
        </p:nvCxnSpPr>
        <p:spPr>
          <a:xfrm flipH="1">
            <a:off x="3501465" y="2608389"/>
            <a:ext cx="618505" cy="2482806"/>
          </a:xfrm>
          <a:prstGeom prst="straightConnector1">
            <a:avLst/>
          </a:prstGeom>
          <a:solidFill>
            <a:schemeClr val="accent1"/>
          </a:solidFill>
          <a:ln w="25400" cap="rnd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29" name="Google Shape;129;p12"/>
          <p:cNvCxnSpPr>
            <a:stCxn id="130" idx="6"/>
            <a:endCxn id="124" idx="2"/>
          </p:cNvCxnSpPr>
          <p:nvPr/>
        </p:nvCxnSpPr>
        <p:spPr>
          <a:xfrm>
            <a:off x="3503712" y="2287361"/>
            <a:ext cx="616258" cy="321028"/>
          </a:xfrm>
          <a:prstGeom prst="straightConnector1">
            <a:avLst/>
          </a:prstGeom>
          <a:solidFill>
            <a:schemeClr val="accent1"/>
          </a:solidFill>
          <a:ln w="25400" cap="rnd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0" name="Google Shape;130;p12"/>
          <p:cNvSpPr/>
          <p:nvPr/>
        </p:nvSpPr>
        <p:spPr>
          <a:xfrm>
            <a:off x="2553277" y="1812143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2551030" y="3240599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2551030" y="4615977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32" name="Google Shape;132;p12"/>
          <p:cNvCxnSpPr>
            <a:cxnSpLocks/>
            <a:stCxn id="133" idx="2"/>
          </p:cNvCxnSpPr>
          <p:nvPr/>
        </p:nvCxnSpPr>
        <p:spPr>
          <a:xfrm flipH="1">
            <a:off x="8211477" y="2258382"/>
            <a:ext cx="703005" cy="389482"/>
          </a:xfrm>
          <a:prstGeom prst="straightConnector1">
            <a:avLst/>
          </a:prstGeom>
          <a:solidFill>
            <a:schemeClr val="accent1"/>
          </a:solidFill>
          <a:ln w="25400" cap="rnd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6" name="Google Shape;136;p12"/>
          <p:cNvCxnSpPr>
            <a:endCxn id="135" idx="6"/>
          </p:cNvCxnSpPr>
          <p:nvPr/>
        </p:nvCxnSpPr>
        <p:spPr>
          <a:xfrm flipH="1" flipV="1">
            <a:off x="8263140" y="2706223"/>
            <a:ext cx="651410" cy="1299790"/>
          </a:xfrm>
          <a:prstGeom prst="straightConnector1">
            <a:avLst/>
          </a:prstGeom>
          <a:solidFill>
            <a:schemeClr val="accent1"/>
          </a:solidFill>
          <a:ln w="25400" cap="rnd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5" name="Google Shape;135;p12"/>
          <p:cNvSpPr/>
          <p:nvPr/>
        </p:nvSpPr>
        <p:spPr>
          <a:xfrm>
            <a:off x="6474980" y="1812143"/>
            <a:ext cx="1788160" cy="17881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8943458" y="3892238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8914482" y="1783164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2741722" y="4867246"/>
            <a:ext cx="569051" cy="447897"/>
          </a:xfrm>
          <a:custGeom>
            <a:avLst/>
            <a:gdLst/>
            <a:ahLst/>
            <a:cxnLst/>
            <a:rect l="l" t="t" r="r" b="b"/>
            <a:pathLst>
              <a:path w="74" h="58" extrusionOk="0">
                <a:moveTo>
                  <a:pt x="70" y="28"/>
                </a:moveTo>
                <a:cubicBezTo>
                  <a:pt x="62" y="28"/>
                  <a:pt x="62" y="28"/>
                  <a:pt x="62" y="28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3"/>
                  <a:pt x="59" y="0"/>
                  <a:pt x="5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5" y="0"/>
                  <a:pt x="13" y="3"/>
                  <a:pt x="12" y="6"/>
                </a:cubicBezTo>
                <a:cubicBezTo>
                  <a:pt x="12" y="14"/>
                  <a:pt x="12" y="14"/>
                  <a:pt x="12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14"/>
                  <a:pt x="0" y="16"/>
                  <a:pt x="0" y="1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5"/>
                  <a:pt x="3" y="58"/>
                  <a:pt x="6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8" y="58"/>
                  <a:pt x="30" y="56"/>
                  <a:pt x="31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3" y="54"/>
                  <a:pt x="53" y="54"/>
                  <a:pt x="53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8"/>
                  <a:pt x="51" y="47"/>
                  <a:pt x="49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42"/>
                  <a:pt x="46" y="42"/>
                  <a:pt x="4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6"/>
                  <a:pt x="57" y="58"/>
                  <a:pt x="59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2" y="58"/>
                  <a:pt x="74" y="56"/>
                  <a:pt x="74" y="54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0"/>
                  <a:pt x="72" y="28"/>
                  <a:pt x="70" y="28"/>
                </a:cubicBezTo>
                <a:close/>
                <a:moveTo>
                  <a:pt x="28" y="52"/>
                </a:moveTo>
                <a:cubicBezTo>
                  <a:pt x="28" y="54"/>
                  <a:pt x="27" y="55"/>
                  <a:pt x="25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4" y="55"/>
                  <a:pt x="3" y="54"/>
                  <a:pt x="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28" y="52"/>
                  <a:pt x="28" y="52"/>
                  <a:pt x="28" y="52"/>
                </a:cubicBezTo>
                <a:close/>
                <a:moveTo>
                  <a:pt x="28" y="49"/>
                </a:moveTo>
                <a:cubicBezTo>
                  <a:pt x="3" y="49"/>
                  <a:pt x="3" y="49"/>
                  <a:pt x="3" y="49"/>
                </a:cubicBezTo>
                <a:cubicBezTo>
                  <a:pt x="3" y="22"/>
                  <a:pt x="3" y="22"/>
                  <a:pt x="3" y="22"/>
                </a:cubicBezTo>
                <a:cubicBezTo>
                  <a:pt x="28" y="22"/>
                  <a:pt x="28" y="22"/>
                  <a:pt x="28" y="22"/>
                </a:cubicBezTo>
                <a:lnTo>
                  <a:pt x="28" y="49"/>
                </a:lnTo>
                <a:close/>
                <a:moveTo>
                  <a:pt x="28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7"/>
                  <a:pt x="4" y="16"/>
                  <a:pt x="6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8" y="17"/>
                  <a:pt x="28" y="19"/>
                </a:cubicBezTo>
                <a:lnTo>
                  <a:pt x="28" y="20"/>
                </a:lnTo>
                <a:close/>
                <a:moveTo>
                  <a:pt x="49" y="49"/>
                </a:moveTo>
                <a:cubicBezTo>
                  <a:pt x="50" y="49"/>
                  <a:pt x="51" y="50"/>
                  <a:pt x="51" y="50"/>
                </a:cubicBezTo>
                <a:cubicBezTo>
                  <a:pt x="51" y="52"/>
                  <a:pt x="51" y="52"/>
                  <a:pt x="51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49"/>
                  <a:pt x="31" y="49"/>
                  <a:pt x="31" y="49"/>
                </a:cubicBezTo>
                <a:lnTo>
                  <a:pt x="49" y="49"/>
                </a:lnTo>
                <a:close/>
                <a:moveTo>
                  <a:pt x="31" y="47"/>
                </a:moveTo>
                <a:cubicBezTo>
                  <a:pt x="31" y="42"/>
                  <a:pt x="31" y="42"/>
                  <a:pt x="31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7"/>
                  <a:pt x="43" y="47"/>
                  <a:pt x="43" y="47"/>
                </a:cubicBezTo>
                <a:lnTo>
                  <a:pt x="31" y="47"/>
                </a:lnTo>
                <a:close/>
                <a:moveTo>
                  <a:pt x="56" y="39"/>
                </a:moveTo>
                <a:cubicBezTo>
                  <a:pt x="31" y="39"/>
                  <a:pt x="31" y="39"/>
                  <a:pt x="31" y="39"/>
                </a:cubicBezTo>
                <a:cubicBezTo>
                  <a:pt x="31" y="36"/>
                  <a:pt x="31" y="36"/>
                  <a:pt x="31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39"/>
                </a:lnTo>
                <a:close/>
                <a:moveTo>
                  <a:pt x="56" y="32"/>
                </a:moveTo>
                <a:cubicBezTo>
                  <a:pt x="56" y="33"/>
                  <a:pt x="56" y="33"/>
                  <a:pt x="56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6"/>
                  <a:pt x="28" y="14"/>
                  <a:pt x="2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4"/>
                  <a:pt x="17" y="3"/>
                  <a:pt x="19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8" y="3"/>
                  <a:pt x="59" y="4"/>
                  <a:pt x="59" y="6"/>
                </a:cubicBezTo>
                <a:cubicBezTo>
                  <a:pt x="59" y="28"/>
                  <a:pt x="59" y="28"/>
                  <a:pt x="59" y="28"/>
                </a:cubicBezTo>
                <a:cubicBezTo>
                  <a:pt x="57" y="28"/>
                  <a:pt x="56" y="30"/>
                  <a:pt x="56" y="32"/>
                </a:cubicBezTo>
                <a:close/>
                <a:moveTo>
                  <a:pt x="71" y="54"/>
                </a:moveTo>
                <a:cubicBezTo>
                  <a:pt x="71" y="55"/>
                  <a:pt x="71" y="55"/>
                  <a:pt x="70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8" y="55"/>
                  <a:pt x="58" y="54"/>
                </a:cubicBezTo>
                <a:cubicBezTo>
                  <a:pt x="58" y="53"/>
                  <a:pt x="58" y="53"/>
                  <a:pt x="58" y="53"/>
                </a:cubicBezTo>
                <a:cubicBezTo>
                  <a:pt x="71" y="53"/>
                  <a:pt x="71" y="53"/>
                  <a:pt x="71" y="53"/>
                </a:cubicBezTo>
                <a:lnTo>
                  <a:pt x="71" y="54"/>
                </a:lnTo>
                <a:close/>
                <a:moveTo>
                  <a:pt x="71" y="50"/>
                </a:moveTo>
                <a:cubicBezTo>
                  <a:pt x="58" y="50"/>
                  <a:pt x="58" y="50"/>
                  <a:pt x="58" y="50"/>
                </a:cubicBezTo>
                <a:cubicBezTo>
                  <a:pt x="58" y="36"/>
                  <a:pt x="58" y="36"/>
                  <a:pt x="58" y="36"/>
                </a:cubicBezTo>
                <a:cubicBezTo>
                  <a:pt x="71" y="36"/>
                  <a:pt x="71" y="36"/>
                  <a:pt x="71" y="36"/>
                </a:cubicBezTo>
                <a:lnTo>
                  <a:pt x="71" y="50"/>
                </a:lnTo>
                <a:close/>
                <a:moveTo>
                  <a:pt x="71" y="33"/>
                </a:moveTo>
                <a:cubicBezTo>
                  <a:pt x="58" y="33"/>
                  <a:pt x="58" y="33"/>
                  <a:pt x="58" y="33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1"/>
                  <a:pt x="59" y="31"/>
                  <a:pt x="59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1" y="31"/>
                  <a:pt x="71" y="32"/>
                </a:cubicBezTo>
                <a:lnTo>
                  <a:pt x="71" y="33"/>
                </a:lnTo>
                <a:close/>
                <a:moveTo>
                  <a:pt x="71" y="33"/>
                </a:moveTo>
                <a:cubicBezTo>
                  <a:pt x="71" y="33"/>
                  <a:pt x="71" y="33"/>
                  <a:pt x="71" y="3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2746287" y="1989041"/>
            <a:ext cx="569051" cy="569048"/>
          </a:xfrm>
          <a:custGeom>
            <a:avLst/>
            <a:gdLst/>
            <a:ahLst/>
            <a:cxnLst/>
            <a:rect l="l" t="t" r="r" b="b"/>
            <a:pathLst>
              <a:path w="74" h="74" extrusionOk="0">
                <a:moveTo>
                  <a:pt x="73" y="31"/>
                </a:moveTo>
                <a:cubicBezTo>
                  <a:pt x="73" y="30"/>
                  <a:pt x="73" y="30"/>
                  <a:pt x="72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5" y="27"/>
                  <a:pt x="64" y="24"/>
                  <a:pt x="62" y="22"/>
                </a:cubicBezTo>
                <a:cubicBezTo>
                  <a:pt x="67" y="17"/>
                  <a:pt x="67" y="17"/>
                  <a:pt x="67" y="17"/>
                </a:cubicBezTo>
                <a:cubicBezTo>
                  <a:pt x="68" y="17"/>
                  <a:pt x="68" y="16"/>
                  <a:pt x="67" y="16"/>
                </a:cubicBezTo>
                <a:cubicBezTo>
                  <a:pt x="65" y="12"/>
                  <a:pt x="62" y="9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2" y="12"/>
                  <a:pt x="52" y="12"/>
                  <a:pt x="52" y="12"/>
                </a:cubicBezTo>
                <a:cubicBezTo>
                  <a:pt x="50" y="10"/>
                  <a:pt x="47" y="9"/>
                  <a:pt x="44" y="9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4" y="1"/>
                  <a:pt x="43" y="1"/>
                </a:cubicBezTo>
                <a:cubicBezTo>
                  <a:pt x="39" y="0"/>
                  <a:pt x="35" y="0"/>
                  <a:pt x="31" y="1"/>
                </a:cubicBezTo>
                <a:cubicBezTo>
                  <a:pt x="31" y="1"/>
                  <a:pt x="31" y="1"/>
                  <a:pt x="30" y="1"/>
                </a:cubicBezTo>
                <a:cubicBezTo>
                  <a:pt x="27" y="0"/>
                  <a:pt x="23" y="0"/>
                  <a:pt x="20" y="2"/>
                </a:cubicBezTo>
                <a:cubicBezTo>
                  <a:pt x="17" y="4"/>
                  <a:pt x="15" y="8"/>
                  <a:pt x="15" y="11"/>
                </a:cubicBezTo>
                <a:cubicBezTo>
                  <a:pt x="15" y="11"/>
                  <a:pt x="14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1" y="12"/>
                  <a:pt x="11" y="12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4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6" y="17"/>
                  <a:pt x="6" y="17"/>
                </a:cubicBezTo>
                <a:cubicBezTo>
                  <a:pt x="6" y="17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4"/>
                  <a:pt x="5" y="25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5" y="27"/>
                  <a:pt x="5" y="27"/>
                </a:cubicBezTo>
                <a:cubicBezTo>
                  <a:pt x="5" y="28"/>
                  <a:pt x="4" y="28"/>
                  <a:pt x="4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0"/>
                  <a:pt x="3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7"/>
                  <a:pt x="0" y="37"/>
                </a:cubicBezTo>
                <a:cubicBezTo>
                  <a:pt x="0" y="41"/>
                  <a:pt x="2" y="44"/>
                  <a:pt x="4" y="46"/>
                </a:cubicBezTo>
                <a:cubicBezTo>
                  <a:pt x="4" y="47"/>
                  <a:pt x="3" y="48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1"/>
                  <a:pt x="3" y="52"/>
                  <a:pt x="3" y="52"/>
                </a:cubicBezTo>
                <a:cubicBezTo>
                  <a:pt x="3" y="58"/>
                  <a:pt x="6" y="63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2" y="64"/>
                  <a:pt x="12" y="65"/>
                </a:cubicBezTo>
                <a:cubicBezTo>
                  <a:pt x="12" y="65"/>
                  <a:pt x="12" y="65"/>
                  <a:pt x="12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4" y="68"/>
                  <a:pt x="1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5" y="69"/>
                  <a:pt x="15" y="70"/>
                  <a:pt x="15" y="70"/>
                </a:cubicBezTo>
                <a:cubicBezTo>
                  <a:pt x="15" y="70"/>
                  <a:pt x="15" y="70"/>
                  <a:pt x="15" y="70"/>
                </a:cubicBezTo>
                <a:cubicBezTo>
                  <a:pt x="16" y="70"/>
                  <a:pt x="16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7" y="72"/>
                  <a:pt x="17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18" y="72"/>
                  <a:pt x="19" y="72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73"/>
                  <a:pt x="20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2" y="74"/>
                  <a:pt x="22" y="74"/>
                </a:cubicBezTo>
                <a:cubicBezTo>
                  <a:pt x="22" y="74"/>
                  <a:pt x="22" y="74"/>
                  <a:pt x="22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4" y="74"/>
                </a:cubicBezTo>
                <a:cubicBezTo>
                  <a:pt x="24" y="74"/>
                  <a:pt x="24" y="74"/>
                  <a:pt x="25" y="74"/>
                </a:cubicBezTo>
                <a:cubicBezTo>
                  <a:pt x="27" y="74"/>
                  <a:pt x="28" y="74"/>
                  <a:pt x="30" y="73"/>
                </a:cubicBezTo>
                <a:cubicBezTo>
                  <a:pt x="30" y="73"/>
                  <a:pt x="30" y="73"/>
                  <a:pt x="31" y="73"/>
                </a:cubicBezTo>
                <a:cubicBezTo>
                  <a:pt x="35" y="74"/>
                  <a:pt x="39" y="74"/>
                  <a:pt x="43" y="73"/>
                </a:cubicBezTo>
                <a:cubicBezTo>
                  <a:pt x="44" y="73"/>
                  <a:pt x="44" y="73"/>
                  <a:pt x="44" y="72"/>
                </a:cubicBezTo>
                <a:cubicBezTo>
                  <a:pt x="44" y="66"/>
                  <a:pt x="44" y="66"/>
                  <a:pt x="44" y="66"/>
                </a:cubicBezTo>
                <a:cubicBezTo>
                  <a:pt x="47" y="65"/>
                  <a:pt x="50" y="64"/>
                  <a:pt x="52" y="62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8"/>
                  <a:pt x="58" y="68"/>
                  <a:pt x="58" y="67"/>
                </a:cubicBezTo>
                <a:cubicBezTo>
                  <a:pt x="62" y="65"/>
                  <a:pt x="65" y="62"/>
                  <a:pt x="67" y="58"/>
                </a:cubicBezTo>
                <a:cubicBezTo>
                  <a:pt x="68" y="58"/>
                  <a:pt x="68" y="57"/>
                  <a:pt x="67" y="57"/>
                </a:cubicBezTo>
                <a:cubicBezTo>
                  <a:pt x="62" y="52"/>
                  <a:pt x="62" y="52"/>
                  <a:pt x="62" y="52"/>
                </a:cubicBezTo>
                <a:cubicBezTo>
                  <a:pt x="64" y="50"/>
                  <a:pt x="65" y="47"/>
                  <a:pt x="66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4" y="39"/>
                  <a:pt x="74" y="35"/>
                  <a:pt x="73" y="31"/>
                </a:cubicBezTo>
                <a:close/>
                <a:moveTo>
                  <a:pt x="25" y="71"/>
                </a:move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3" y="71"/>
                  <a:pt x="23" y="71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1"/>
                  <a:pt x="22" y="71"/>
                  <a:pt x="22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71"/>
                  <a:pt x="21" y="71"/>
                  <a:pt x="21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71"/>
                  <a:pt x="20" y="71"/>
                  <a:pt x="20" y="71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20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69"/>
                  <a:pt x="17" y="69"/>
                  <a:pt x="17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7" y="68"/>
                  <a:pt x="16" y="68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3" y="60"/>
                  <a:pt x="14" y="56"/>
                  <a:pt x="16" y="54"/>
                </a:cubicBezTo>
                <a:cubicBezTo>
                  <a:pt x="16" y="53"/>
                  <a:pt x="16" y="52"/>
                  <a:pt x="16" y="52"/>
                </a:cubicBezTo>
                <a:cubicBezTo>
                  <a:pt x="15" y="52"/>
                  <a:pt x="14" y="52"/>
                  <a:pt x="14" y="52"/>
                </a:cubicBezTo>
                <a:cubicBezTo>
                  <a:pt x="12" y="55"/>
                  <a:pt x="11" y="58"/>
                  <a:pt x="11" y="60"/>
                </a:cubicBezTo>
                <a:cubicBezTo>
                  <a:pt x="11" y="61"/>
                  <a:pt x="11" y="61"/>
                  <a:pt x="11" y="61"/>
                </a:cubicBezTo>
                <a:cubicBezTo>
                  <a:pt x="8" y="60"/>
                  <a:pt x="5" y="56"/>
                  <a:pt x="5" y="52"/>
                </a:cubicBezTo>
                <a:cubicBezTo>
                  <a:pt x="5" y="52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49"/>
                  <a:pt x="6" y="48"/>
                  <a:pt x="7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45"/>
                  <a:pt x="10" y="44"/>
                  <a:pt x="12" y="44"/>
                </a:cubicBezTo>
                <a:cubicBezTo>
                  <a:pt x="12" y="43"/>
                  <a:pt x="13" y="43"/>
                  <a:pt x="12" y="42"/>
                </a:cubicBezTo>
                <a:cubicBezTo>
                  <a:pt x="12" y="41"/>
                  <a:pt x="12" y="41"/>
                  <a:pt x="11" y="41"/>
                </a:cubicBezTo>
                <a:cubicBezTo>
                  <a:pt x="9" y="42"/>
                  <a:pt x="7" y="43"/>
                  <a:pt x="6" y="44"/>
                </a:cubicBezTo>
                <a:cubicBezTo>
                  <a:pt x="4" y="42"/>
                  <a:pt x="3" y="40"/>
                  <a:pt x="3" y="37"/>
                </a:cubicBezTo>
                <a:cubicBezTo>
                  <a:pt x="3" y="37"/>
                  <a:pt x="3" y="36"/>
                  <a:pt x="3" y="36"/>
                </a:cubicBezTo>
                <a:cubicBezTo>
                  <a:pt x="3" y="36"/>
                  <a:pt x="3" y="36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2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1"/>
                  <a:pt x="5" y="31"/>
                </a:cubicBezTo>
                <a:cubicBezTo>
                  <a:pt x="5" y="31"/>
                  <a:pt x="5" y="31"/>
                  <a:pt x="5" y="30"/>
                </a:cubicBezTo>
                <a:cubicBezTo>
                  <a:pt x="5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9"/>
                  <a:pt x="6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8" y="29"/>
                  <a:pt x="8" y="28"/>
                </a:cubicBezTo>
                <a:cubicBezTo>
                  <a:pt x="9" y="28"/>
                  <a:pt x="11" y="27"/>
                  <a:pt x="12" y="27"/>
                </a:cubicBezTo>
                <a:cubicBezTo>
                  <a:pt x="13" y="27"/>
                  <a:pt x="14" y="27"/>
                  <a:pt x="14" y="26"/>
                </a:cubicBezTo>
                <a:cubicBezTo>
                  <a:pt x="14" y="25"/>
                  <a:pt x="13" y="25"/>
                  <a:pt x="12" y="25"/>
                </a:cubicBezTo>
                <a:cubicBezTo>
                  <a:pt x="11" y="25"/>
                  <a:pt x="10" y="25"/>
                  <a:pt x="8" y="26"/>
                </a:cubicBezTo>
                <a:cubicBezTo>
                  <a:pt x="8" y="25"/>
                  <a:pt x="8" y="23"/>
                  <a:pt x="8" y="22"/>
                </a:cubicBezTo>
                <a:cubicBezTo>
                  <a:pt x="8" y="18"/>
                  <a:pt x="10" y="15"/>
                  <a:pt x="14" y="14"/>
                </a:cubicBezTo>
                <a:cubicBezTo>
                  <a:pt x="18" y="13"/>
                  <a:pt x="22" y="15"/>
                  <a:pt x="24" y="18"/>
                </a:cubicBezTo>
                <a:cubicBezTo>
                  <a:pt x="24" y="18"/>
                  <a:pt x="24" y="19"/>
                  <a:pt x="25" y="19"/>
                </a:cubicBezTo>
                <a:cubicBezTo>
                  <a:pt x="25" y="19"/>
                  <a:pt x="26" y="18"/>
                  <a:pt x="26" y="18"/>
                </a:cubicBezTo>
                <a:cubicBezTo>
                  <a:pt x="26" y="18"/>
                  <a:pt x="26" y="17"/>
                  <a:pt x="26" y="17"/>
                </a:cubicBezTo>
                <a:cubicBezTo>
                  <a:pt x="24" y="14"/>
                  <a:pt x="21" y="12"/>
                  <a:pt x="17" y="11"/>
                </a:cubicBezTo>
                <a:cubicBezTo>
                  <a:pt x="18" y="6"/>
                  <a:pt x="22" y="3"/>
                  <a:pt x="27" y="3"/>
                </a:cubicBezTo>
                <a:cubicBezTo>
                  <a:pt x="32" y="3"/>
                  <a:pt x="36" y="7"/>
                  <a:pt x="36" y="12"/>
                </a:cubicBezTo>
                <a:cubicBezTo>
                  <a:pt x="36" y="19"/>
                  <a:pt x="36" y="19"/>
                  <a:pt x="36" y="19"/>
                </a:cubicBezTo>
                <a:cubicBezTo>
                  <a:pt x="31" y="27"/>
                  <a:pt x="31" y="27"/>
                  <a:pt x="31" y="27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5" y="21"/>
                  <a:pt x="23" y="21"/>
                </a:cubicBezTo>
                <a:cubicBezTo>
                  <a:pt x="21" y="21"/>
                  <a:pt x="19" y="22"/>
                  <a:pt x="19" y="23"/>
                </a:cubicBezTo>
                <a:cubicBezTo>
                  <a:pt x="18" y="25"/>
                  <a:pt x="19" y="27"/>
                  <a:pt x="20" y="28"/>
                </a:cubicBezTo>
                <a:cubicBezTo>
                  <a:pt x="22" y="29"/>
                  <a:pt x="24" y="29"/>
                  <a:pt x="25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1" y="29"/>
                </a:cubicBezTo>
                <a:cubicBezTo>
                  <a:pt x="31" y="29"/>
                  <a:pt x="32" y="29"/>
                  <a:pt x="33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33"/>
                  <a:pt x="36" y="33"/>
                  <a:pt x="3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5" y="32"/>
                  <a:pt x="23" y="31"/>
                  <a:pt x="22" y="31"/>
                </a:cubicBezTo>
                <a:cubicBezTo>
                  <a:pt x="20" y="31"/>
                  <a:pt x="19" y="33"/>
                  <a:pt x="19" y="35"/>
                </a:cubicBezTo>
                <a:cubicBezTo>
                  <a:pt x="19" y="36"/>
                  <a:pt x="20" y="38"/>
                  <a:pt x="22" y="38"/>
                </a:cubicBezTo>
                <a:cubicBezTo>
                  <a:pt x="23" y="39"/>
                  <a:pt x="25" y="38"/>
                  <a:pt x="2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1"/>
                  <a:pt x="36" y="41"/>
                  <a:pt x="36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39"/>
                  <a:pt x="31" y="38"/>
                  <a:pt x="29" y="38"/>
                </a:cubicBezTo>
                <a:cubicBezTo>
                  <a:pt x="27" y="39"/>
                  <a:pt x="26" y="40"/>
                  <a:pt x="26" y="42"/>
                </a:cubicBezTo>
                <a:cubicBezTo>
                  <a:pt x="26" y="44"/>
                  <a:pt x="27" y="45"/>
                  <a:pt x="29" y="46"/>
                </a:cubicBezTo>
                <a:cubicBezTo>
                  <a:pt x="31" y="46"/>
                  <a:pt x="33" y="45"/>
                  <a:pt x="33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8"/>
                  <a:pt x="36" y="48"/>
                  <a:pt x="3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5" y="48"/>
                  <a:pt x="24" y="49"/>
                  <a:pt x="23" y="50"/>
                </a:cubicBezTo>
                <a:cubicBezTo>
                  <a:pt x="23" y="54"/>
                  <a:pt x="23" y="54"/>
                  <a:pt x="23" y="54"/>
                </a:cubicBezTo>
                <a:cubicBezTo>
                  <a:pt x="21" y="55"/>
                  <a:pt x="20" y="57"/>
                  <a:pt x="20" y="58"/>
                </a:cubicBezTo>
                <a:cubicBezTo>
                  <a:pt x="20" y="60"/>
                  <a:pt x="22" y="62"/>
                  <a:pt x="23" y="62"/>
                </a:cubicBezTo>
                <a:cubicBezTo>
                  <a:pt x="25" y="62"/>
                  <a:pt x="27" y="61"/>
                  <a:pt x="27" y="59"/>
                </a:cubicBezTo>
                <a:cubicBezTo>
                  <a:pt x="28" y="57"/>
                  <a:pt x="27" y="55"/>
                  <a:pt x="25" y="55"/>
                </a:cubicBezTo>
                <a:cubicBezTo>
                  <a:pt x="26" y="51"/>
                  <a:pt x="26" y="51"/>
                  <a:pt x="2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7"/>
                  <a:pt x="31" y="71"/>
                  <a:pt x="25" y="71"/>
                </a:cubicBezTo>
                <a:close/>
                <a:moveTo>
                  <a:pt x="24" y="25"/>
                </a:moveTo>
                <a:cubicBezTo>
                  <a:pt x="24" y="25"/>
                  <a:pt x="23" y="26"/>
                  <a:pt x="22" y="26"/>
                </a:cubicBezTo>
                <a:cubicBezTo>
                  <a:pt x="22" y="26"/>
                  <a:pt x="21" y="25"/>
                  <a:pt x="21" y="25"/>
                </a:cubicBezTo>
                <a:cubicBezTo>
                  <a:pt x="21" y="24"/>
                  <a:pt x="22" y="24"/>
                  <a:pt x="22" y="24"/>
                </a:cubicBezTo>
                <a:cubicBezTo>
                  <a:pt x="23" y="24"/>
                  <a:pt x="24" y="24"/>
                  <a:pt x="24" y="25"/>
                </a:cubicBezTo>
                <a:close/>
                <a:moveTo>
                  <a:pt x="24" y="35"/>
                </a:moveTo>
                <a:cubicBezTo>
                  <a:pt x="24" y="35"/>
                  <a:pt x="23" y="36"/>
                  <a:pt x="22" y="36"/>
                </a:cubicBezTo>
                <a:cubicBezTo>
                  <a:pt x="22" y="36"/>
                  <a:pt x="21" y="35"/>
                  <a:pt x="21" y="35"/>
                </a:cubicBezTo>
                <a:cubicBezTo>
                  <a:pt x="21" y="34"/>
                  <a:pt x="22" y="33"/>
                  <a:pt x="22" y="33"/>
                </a:cubicBezTo>
                <a:cubicBezTo>
                  <a:pt x="23" y="33"/>
                  <a:pt x="24" y="34"/>
                  <a:pt x="24" y="35"/>
                </a:cubicBezTo>
                <a:close/>
                <a:moveTo>
                  <a:pt x="31" y="42"/>
                </a:moveTo>
                <a:cubicBezTo>
                  <a:pt x="31" y="43"/>
                  <a:pt x="30" y="43"/>
                  <a:pt x="30" y="43"/>
                </a:cubicBezTo>
                <a:cubicBezTo>
                  <a:pt x="29" y="43"/>
                  <a:pt x="28" y="43"/>
                  <a:pt x="28" y="42"/>
                </a:cubicBezTo>
                <a:cubicBezTo>
                  <a:pt x="28" y="41"/>
                  <a:pt x="29" y="41"/>
                  <a:pt x="30" y="41"/>
                </a:cubicBezTo>
                <a:cubicBezTo>
                  <a:pt x="30" y="41"/>
                  <a:pt x="31" y="41"/>
                  <a:pt x="31" y="42"/>
                </a:cubicBezTo>
                <a:close/>
                <a:moveTo>
                  <a:pt x="25" y="58"/>
                </a:moveTo>
                <a:cubicBezTo>
                  <a:pt x="25" y="59"/>
                  <a:pt x="24" y="59"/>
                  <a:pt x="24" y="59"/>
                </a:cubicBezTo>
                <a:cubicBezTo>
                  <a:pt x="23" y="59"/>
                  <a:pt x="22" y="59"/>
                  <a:pt x="22" y="58"/>
                </a:cubicBezTo>
                <a:cubicBezTo>
                  <a:pt x="22" y="57"/>
                  <a:pt x="23" y="57"/>
                  <a:pt x="24" y="57"/>
                </a:cubicBezTo>
                <a:cubicBezTo>
                  <a:pt x="24" y="57"/>
                  <a:pt x="25" y="57"/>
                  <a:pt x="25" y="58"/>
                </a:cubicBezTo>
                <a:close/>
                <a:moveTo>
                  <a:pt x="71" y="42"/>
                </a:moveTo>
                <a:cubicBezTo>
                  <a:pt x="65" y="42"/>
                  <a:pt x="65" y="42"/>
                  <a:pt x="65" y="42"/>
                </a:cubicBezTo>
                <a:cubicBezTo>
                  <a:pt x="64" y="42"/>
                  <a:pt x="64" y="42"/>
                  <a:pt x="63" y="43"/>
                </a:cubicBezTo>
                <a:cubicBezTo>
                  <a:pt x="63" y="46"/>
                  <a:pt x="62" y="49"/>
                  <a:pt x="60" y="52"/>
                </a:cubicBezTo>
                <a:cubicBezTo>
                  <a:pt x="60" y="52"/>
                  <a:pt x="60" y="53"/>
                  <a:pt x="60" y="53"/>
                </a:cubicBezTo>
                <a:cubicBezTo>
                  <a:pt x="65" y="58"/>
                  <a:pt x="65" y="58"/>
                  <a:pt x="65" y="58"/>
                </a:cubicBezTo>
                <a:cubicBezTo>
                  <a:pt x="63" y="60"/>
                  <a:pt x="60" y="63"/>
                  <a:pt x="58" y="65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60"/>
                  <a:pt x="52" y="60"/>
                  <a:pt x="52" y="60"/>
                </a:cubicBezTo>
                <a:cubicBezTo>
                  <a:pt x="49" y="62"/>
                  <a:pt x="46" y="63"/>
                  <a:pt x="43" y="63"/>
                </a:cubicBezTo>
                <a:cubicBezTo>
                  <a:pt x="42" y="64"/>
                  <a:pt x="42" y="64"/>
                  <a:pt x="42" y="65"/>
                </a:cubicBezTo>
                <a:cubicBezTo>
                  <a:pt x="42" y="71"/>
                  <a:pt x="42" y="71"/>
                  <a:pt x="42" y="71"/>
                </a:cubicBezTo>
                <a:cubicBezTo>
                  <a:pt x="39" y="72"/>
                  <a:pt x="36" y="72"/>
                  <a:pt x="33" y="71"/>
                </a:cubicBezTo>
                <a:cubicBezTo>
                  <a:pt x="36" y="69"/>
                  <a:pt x="38" y="65"/>
                  <a:pt x="38" y="60"/>
                </a:cubicBezTo>
                <a:cubicBezTo>
                  <a:pt x="38" y="54"/>
                  <a:pt x="38" y="54"/>
                  <a:pt x="38" y="54"/>
                </a:cubicBezTo>
                <a:cubicBezTo>
                  <a:pt x="47" y="54"/>
                  <a:pt x="54" y="46"/>
                  <a:pt x="54" y="37"/>
                </a:cubicBezTo>
                <a:cubicBezTo>
                  <a:pt x="54" y="28"/>
                  <a:pt x="47" y="21"/>
                  <a:pt x="38" y="2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8"/>
                  <a:pt x="37" y="5"/>
                  <a:pt x="34" y="3"/>
                </a:cubicBezTo>
                <a:cubicBezTo>
                  <a:pt x="37" y="3"/>
                  <a:pt x="39" y="3"/>
                  <a:pt x="42" y="3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1"/>
                  <a:pt x="43" y="11"/>
                </a:cubicBezTo>
                <a:cubicBezTo>
                  <a:pt x="46" y="11"/>
                  <a:pt x="49" y="13"/>
                  <a:pt x="52" y="14"/>
                </a:cubicBezTo>
                <a:cubicBezTo>
                  <a:pt x="52" y="15"/>
                  <a:pt x="53" y="15"/>
                  <a:pt x="53" y="14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11"/>
                  <a:pt x="63" y="14"/>
                  <a:pt x="65" y="16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1"/>
                  <a:pt x="60" y="22"/>
                  <a:pt x="60" y="23"/>
                </a:cubicBezTo>
                <a:cubicBezTo>
                  <a:pt x="62" y="25"/>
                  <a:pt x="63" y="28"/>
                  <a:pt x="63" y="31"/>
                </a:cubicBezTo>
                <a:cubicBezTo>
                  <a:pt x="64" y="32"/>
                  <a:pt x="64" y="32"/>
                  <a:pt x="65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2" y="35"/>
                  <a:pt x="72" y="39"/>
                  <a:pt x="71" y="42"/>
                </a:cubicBezTo>
                <a:close/>
                <a:moveTo>
                  <a:pt x="46" y="37"/>
                </a:moveTo>
                <a:cubicBezTo>
                  <a:pt x="46" y="33"/>
                  <a:pt x="43" y="29"/>
                  <a:pt x="38" y="29"/>
                </a:cubicBezTo>
                <a:cubicBezTo>
                  <a:pt x="38" y="22"/>
                  <a:pt x="38" y="22"/>
                  <a:pt x="38" y="22"/>
                </a:cubicBezTo>
                <a:cubicBezTo>
                  <a:pt x="46" y="23"/>
                  <a:pt x="52" y="29"/>
                  <a:pt x="52" y="37"/>
                </a:cubicBezTo>
                <a:cubicBezTo>
                  <a:pt x="52" y="45"/>
                  <a:pt x="46" y="51"/>
                  <a:pt x="38" y="52"/>
                </a:cubicBezTo>
                <a:cubicBezTo>
                  <a:pt x="38" y="46"/>
                  <a:pt x="38" y="46"/>
                  <a:pt x="38" y="46"/>
                </a:cubicBezTo>
                <a:cubicBezTo>
                  <a:pt x="43" y="45"/>
                  <a:pt x="46" y="41"/>
                  <a:pt x="46" y="37"/>
                </a:cubicBezTo>
                <a:close/>
                <a:moveTo>
                  <a:pt x="38" y="43"/>
                </a:moveTo>
                <a:cubicBezTo>
                  <a:pt x="38" y="31"/>
                  <a:pt x="38" y="31"/>
                  <a:pt x="38" y="31"/>
                </a:cubicBezTo>
                <a:cubicBezTo>
                  <a:pt x="41" y="32"/>
                  <a:pt x="43" y="34"/>
                  <a:pt x="43" y="37"/>
                </a:cubicBezTo>
                <a:cubicBezTo>
                  <a:pt x="43" y="40"/>
                  <a:pt x="41" y="43"/>
                  <a:pt x="38" y="43"/>
                </a:cubicBezTo>
                <a:close/>
                <a:moveTo>
                  <a:pt x="38" y="43"/>
                </a:moveTo>
                <a:cubicBezTo>
                  <a:pt x="38" y="43"/>
                  <a:pt x="38" y="43"/>
                  <a:pt x="38" y="4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41" name="Google Shape;141;p12"/>
          <p:cNvGrpSpPr/>
          <p:nvPr/>
        </p:nvGrpSpPr>
        <p:grpSpPr>
          <a:xfrm>
            <a:off x="2731912" y="3454617"/>
            <a:ext cx="517319" cy="517316"/>
            <a:chOff x="4872038" y="563563"/>
            <a:chExt cx="246063" cy="246062"/>
          </a:xfrm>
        </p:grpSpPr>
        <p:sp>
          <p:nvSpPr>
            <p:cNvPr id="142" name="Google Shape;142;p12"/>
            <p:cNvSpPr/>
            <p:nvPr/>
          </p:nvSpPr>
          <p:spPr>
            <a:xfrm>
              <a:off x="4872038" y="646113"/>
              <a:ext cx="230188" cy="163512"/>
            </a:xfrm>
            <a:custGeom>
              <a:avLst/>
              <a:gdLst/>
              <a:ahLst/>
              <a:cxnLst/>
              <a:rect l="l" t="t" r="r" b="b"/>
              <a:pathLst>
                <a:path w="69" h="49" extrusionOk="0">
                  <a:moveTo>
                    <a:pt x="5" y="49"/>
                  </a:moveTo>
                  <a:cubicBezTo>
                    <a:pt x="64" y="49"/>
                    <a:pt x="64" y="49"/>
                    <a:pt x="64" y="49"/>
                  </a:cubicBezTo>
                  <a:cubicBezTo>
                    <a:pt x="67" y="49"/>
                    <a:pt x="69" y="47"/>
                    <a:pt x="69" y="44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8" y="39"/>
                    <a:pt x="68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1" y="39"/>
                    <a:pt x="40" y="40"/>
                    <a:pt x="39" y="41"/>
                  </a:cubicBezTo>
                  <a:cubicBezTo>
                    <a:pt x="39" y="41"/>
                    <a:pt x="39" y="42"/>
                    <a:pt x="38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1"/>
                    <a:pt x="30" y="41"/>
                  </a:cubicBezTo>
                  <a:cubicBezTo>
                    <a:pt x="30" y="40"/>
                    <a:pt x="29" y="39"/>
                    <a:pt x="27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2" y="7"/>
                    <a:pt x="12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9" y="6"/>
                    <a:pt x="9" y="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"/>
                    <a:pt x="8" y="2"/>
                    <a:pt x="1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3"/>
                    <a:pt x="4" y="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0" y="40"/>
                    <a:pt x="0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9"/>
                    <a:pt x="5" y="49"/>
                  </a:cubicBezTo>
                  <a:close/>
                  <a:moveTo>
                    <a:pt x="3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40" y="44"/>
                    <a:pt x="41" y="43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6"/>
                    <a:pt x="65" y="47"/>
                    <a:pt x="64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7"/>
                    <a:pt x="3" y="46"/>
                    <a:pt x="3" y="44"/>
                  </a:cubicBezTo>
                  <a:lnTo>
                    <a:pt x="3" y="42"/>
                  </a:lnTo>
                  <a:close/>
                  <a:moveTo>
                    <a:pt x="3" y="42"/>
                  </a:moveTo>
                  <a:cubicBezTo>
                    <a:pt x="3" y="42"/>
                    <a:pt x="3" y="42"/>
                    <a:pt x="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4926013" y="712788"/>
              <a:ext cx="122238" cy="39687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1"/>
                    <a:pt x="37" y="1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  <a:moveTo>
                    <a:pt x="3" y="2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2"/>
                  </a:ln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4941888" y="725488"/>
              <a:ext cx="11113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4959350" y="725488"/>
              <a:ext cx="6350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4975225" y="725488"/>
              <a:ext cx="7938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992688" y="725488"/>
              <a:ext cx="6350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4995863" y="563563"/>
              <a:ext cx="122238" cy="139700"/>
            </a:xfrm>
            <a:custGeom>
              <a:avLst/>
              <a:gdLst/>
              <a:ahLst/>
              <a:cxnLst/>
              <a:rect l="l" t="t" r="r" b="b"/>
              <a:pathLst>
                <a:path w="37" h="42" extrusionOk="0">
                  <a:moveTo>
                    <a:pt x="33" y="19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7"/>
                    <a:pt x="27" y="0"/>
                    <a:pt x="19" y="0"/>
                  </a:cubicBezTo>
                  <a:cubicBezTo>
                    <a:pt x="10" y="0"/>
                    <a:pt x="4" y="7"/>
                    <a:pt x="4" y="15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21"/>
                    <a:pt x="0" y="2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2" y="42"/>
                    <a:pt x="4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2"/>
                    <a:pt x="37" y="40"/>
                    <a:pt x="37" y="38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1"/>
                    <a:pt x="35" y="19"/>
                    <a:pt x="33" y="19"/>
                  </a:cubicBezTo>
                  <a:close/>
                  <a:moveTo>
                    <a:pt x="6" y="15"/>
                  </a:moveTo>
                  <a:cubicBezTo>
                    <a:pt x="6" y="8"/>
                    <a:pt x="12" y="3"/>
                    <a:pt x="19" y="3"/>
                  </a:cubicBezTo>
                  <a:cubicBezTo>
                    <a:pt x="25" y="3"/>
                    <a:pt x="31" y="8"/>
                    <a:pt x="31" y="15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0"/>
                    <a:pt x="24" y="5"/>
                    <a:pt x="19" y="5"/>
                  </a:cubicBezTo>
                  <a:cubicBezTo>
                    <a:pt x="13" y="5"/>
                    <a:pt x="9" y="10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9"/>
                    <a:pt x="6" y="19"/>
                    <a:pt x="6" y="19"/>
                  </a:cubicBezTo>
                  <a:lnTo>
                    <a:pt x="6" y="15"/>
                  </a:lnTo>
                  <a:close/>
                  <a:moveTo>
                    <a:pt x="11" y="19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1" y="11"/>
                    <a:pt x="14" y="8"/>
                    <a:pt x="19" y="8"/>
                  </a:cubicBezTo>
                  <a:cubicBezTo>
                    <a:pt x="23" y="8"/>
                    <a:pt x="26" y="11"/>
                    <a:pt x="26" y="15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11" y="19"/>
                  </a:lnTo>
                  <a:close/>
                  <a:moveTo>
                    <a:pt x="34" y="38"/>
                  </a:moveTo>
                  <a:cubicBezTo>
                    <a:pt x="34" y="39"/>
                    <a:pt x="34" y="40"/>
                    <a:pt x="33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39"/>
                    <a:pt x="3" y="38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2"/>
                    <a:pt x="34" y="23"/>
                  </a:cubicBezTo>
                  <a:lnTo>
                    <a:pt x="34" y="38"/>
                  </a:lnTo>
                  <a:close/>
                  <a:moveTo>
                    <a:pt x="34" y="38"/>
                  </a:moveTo>
                  <a:cubicBezTo>
                    <a:pt x="34" y="38"/>
                    <a:pt x="34" y="38"/>
                    <a:pt x="34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5045075" y="649288"/>
              <a:ext cx="23813" cy="33337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lose/>
                  <a:moveTo>
                    <a:pt x="4" y="5"/>
                  </a:move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5" y="5"/>
                    <a:pt x="4" y="5"/>
                    <a:pt x="4" y="5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4946650" y="630238"/>
              <a:ext cx="9525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946650" y="612775"/>
              <a:ext cx="952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4946650" y="596900"/>
              <a:ext cx="9525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4946650" y="579438"/>
              <a:ext cx="952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4962525" y="579438"/>
              <a:ext cx="952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4978400" y="579438"/>
              <a:ext cx="11113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4995863" y="579438"/>
              <a:ext cx="952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57" name="Google Shape;157;p12"/>
          <p:cNvGrpSpPr/>
          <p:nvPr/>
        </p:nvGrpSpPr>
        <p:grpSpPr>
          <a:xfrm>
            <a:off x="9124756" y="2021194"/>
            <a:ext cx="517319" cy="510642"/>
            <a:chOff x="6616700" y="4335463"/>
            <a:chExt cx="246063" cy="242887"/>
          </a:xfrm>
        </p:grpSpPr>
        <p:sp>
          <p:nvSpPr>
            <p:cNvPr id="158" name="Google Shape;158;p12"/>
            <p:cNvSpPr/>
            <p:nvPr/>
          </p:nvSpPr>
          <p:spPr>
            <a:xfrm>
              <a:off x="6616700" y="4335463"/>
              <a:ext cx="139700" cy="190500"/>
            </a:xfrm>
            <a:custGeom>
              <a:avLst/>
              <a:gdLst/>
              <a:ahLst/>
              <a:cxnLst/>
              <a:rect l="l" t="t" r="r" b="b"/>
              <a:pathLst>
                <a:path w="42" h="57" extrusionOk="0">
                  <a:moveTo>
                    <a:pt x="37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8" y="10"/>
                    <a:pt x="8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5" y="44"/>
                  </a:cubicBezTo>
                  <a:cubicBezTo>
                    <a:pt x="6" y="44"/>
                    <a:pt x="7" y="45"/>
                    <a:pt x="8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4"/>
                    <a:pt x="11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4" y="57"/>
                  </a:cubicBezTo>
                  <a:cubicBezTo>
                    <a:pt x="26" y="56"/>
                    <a:pt x="28" y="54"/>
                    <a:pt x="28" y="5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3"/>
                    <a:pt x="24" y="54"/>
                    <a:pt x="23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2" y="53"/>
                    <a:pt x="11" y="52"/>
                    <a:pt x="11" y="5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1" y="44"/>
                    <a:pt x="10" y="44"/>
                  </a:cubicBezTo>
                  <a:cubicBezTo>
                    <a:pt x="9" y="42"/>
                    <a:pt x="7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1"/>
                    <a:pt x="3" y="40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12"/>
                    <a:pt x="20" y="3"/>
                    <a:pt x="31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3"/>
                    <a:pt x="39" y="4"/>
                    <a:pt x="39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7" y="0"/>
                  </a:cubicBezTo>
                  <a:close/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6700838" y="4489450"/>
              <a:ext cx="142875" cy="88900"/>
            </a:xfrm>
            <a:custGeom>
              <a:avLst/>
              <a:gdLst/>
              <a:ahLst/>
              <a:cxnLst/>
              <a:rect l="l" t="t" r="r" b="b"/>
              <a:pathLst>
                <a:path w="43" h="27" extrusionOk="0">
                  <a:moveTo>
                    <a:pt x="3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4"/>
                    <a:pt x="40" y="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8"/>
                    <a:pt x="38" y="14"/>
                    <a:pt x="34" y="14"/>
                  </a:cubicBezTo>
                  <a:cubicBezTo>
                    <a:pt x="33" y="14"/>
                    <a:pt x="32" y="14"/>
                    <a:pt x="32" y="1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40" y="16"/>
                    <a:pt x="42" y="11"/>
                    <a:pt x="43" y="8"/>
                  </a:cubicBezTo>
                  <a:cubicBezTo>
                    <a:pt x="43" y="8"/>
                    <a:pt x="43" y="8"/>
                    <a:pt x="43" y="7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2"/>
                    <a:pt x="41" y="0"/>
                    <a:pt x="38" y="0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6746875" y="4349750"/>
              <a:ext cx="115888" cy="122237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33" y="14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3"/>
                    <a:pt x="29" y="13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2" y="8"/>
                    <a:pt x="32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6" y="3"/>
                    <a:pt x="25" y="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0" y="6"/>
                    <a:pt x="9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4" y="8"/>
                    <a:pt x="15" y="8"/>
                    <a:pt x="15" y="7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0" y="9"/>
                    <a:pt x="21" y="9"/>
                    <a:pt x="22" y="9"/>
                  </a:cubicBezTo>
                  <a:cubicBezTo>
                    <a:pt x="23" y="10"/>
                    <a:pt x="23" y="10"/>
                    <a:pt x="24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5" y="13"/>
                    <a:pt x="26" y="13"/>
                  </a:cubicBezTo>
                  <a:cubicBezTo>
                    <a:pt x="26" y="14"/>
                    <a:pt x="27" y="15"/>
                    <a:pt x="27" y="16"/>
                  </a:cubicBezTo>
                  <a:cubicBezTo>
                    <a:pt x="27" y="17"/>
                    <a:pt x="28" y="17"/>
                    <a:pt x="28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7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5" y="25"/>
                    <a:pt x="26" y="26"/>
                    <a:pt x="26" y="26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1" y="28"/>
                    <a:pt x="20" y="29"/>
                    <a:pt x="19" y="29"/>
                  </a:cubicBezTo>
                  <a:cubicBezTo>
                    <a:pt x="19" y="29"/>
                    <a:pt x="18" y="30"/>
                    <a:pt x="18" y="31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4" y="29"/>
                    <a:pt x="14" y="29"/>
                  </a:cubicBezTo>
                  <a:cubicBezTo>
                    <a:pt x="13" y="29"/>
                    <a:pt x="12" y="29"/>
                    <a:pt x="11" y="28"/>
                  </a:cubicBezTo>
                  <a:cubicBezTo>
                    <a:pt x="10" y="28"/>
                    <a:pt x="10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5"/>
                    <a:pt x="7" y="24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6" y="21"/>
                    <a:pt x="5" y="20"/>
                    <a:pt x="5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35"/>
                    <a:pt x="8" y="34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2"/>
                    <a:pt x="12" y="3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1" y="36"/>
                    <a:pt x="21" y="36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1"/>
                    <a:pt x="22" y="3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7" y="35"/>
                    <a:pt x="27" y="34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2" y="28"/>
                    <a:pt x="32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4"/>
                    <a:pt x="30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3"/>
                    <a:pt x="35" y="23"/>
                    <a:pt x="35" y="22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4" y="14"/>
                    <a:pt x="33" y="14"/>
                  </a:cubicBezTo>
                  <a:close/>
                  <a:moveTo>
                    <a:pt x="33" y="14"/>
                  </a:moveTo>
                  <a:cubicBezTo>
                    <a:pt x="33" y="14"/>
                    <a:pt x="33" y="14"/>
                    <a:pt x="33" y="1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6780213" y="4392613"/>
              <a:ext cx="42863" cy="39687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2"/>
                    <a:pt x="10" y="0"/>
                    <a:pt x="7" y="0"/>
                  </a:cubicBezTo>
                  <a:close/>
                  <a:moveTo>
                    <a:pt x="7" y="9"/>
                  </a:moveTo>
                  <a:cubicBezTo>
                    <a:pt x="5" y="9"/>
                    <a:pt x="3" y="7"/>
                    <a:pt x="3" y="6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8" y="3"/>
                    <a:pt x="10" y="4"/>
                    <a:pt x="10" y="6"/>
                  </a:cubicBezTo>
                  <a:cubicBezTo>
                    <a:pt x="10" y="7"/>
                    <a:pt x="8" y="9"/>
                    <a:pt x="7" y="9"/>
                  </a:cubicBezTo>
                  <a:close/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6670675" y="4416425"/>
              <a:ext cx="33338" cy="15875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7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7" y="0"/>
                  </a:ln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6746875" y="4478338"/>
              <a:ext cx="30163" cy="3016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3" y="5"/>
                    <a:pt x="3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5"/>
                    <a:pt x="5" y="6"/>
                    <a:pt x="4" y="6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6689725" y="4452938"/>
              <a:ext cx="30163" cy="28575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6" y="4"/>
                    <a:pt x="6" y="5"/>
                  </a:cubicBezTo>
                  <a:cubicBezTo>
                    <a:pt x="6" y="5"/>
                    <a:pt x="5" y="6"/>
                    <a:pt x="4" y="6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6737350" y="4368800"/>
              <a:ext cx="30163" cy="33337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4" y="0"/>
                  </a:move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9" y="3"/>
                    <a:pt x="7" y="0"/>
                    <a:pt x="4" y="0"/>
                  </a:cubicBezTo>
                  <a:close/>
                  <a:moveTo>
                    <a:pt x="4" y="7"/>
                  </a:moveTo>
                  <a:cubicBezTo>
                    <a:pt x="3" y="7"/>
                    <a:pt x="3" y="6"/>
                    <a:pt x="3" y="5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5" y="4"/>
                    <a:pt x="6" y="4"/>
                    <a:pt x="6" y="5"/>
                  </a:cubicBezTo>
                  <a:cubicBezTo>
                    <a:pt x="6" y="6"/>
                    <a:pt x="5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6723063" y="4416425"/>
              <a:ext cx="14288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6723063" y="4435475"/>
              <a:ext cx="14288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6700838" y="4535488"/>
              <a:ext cx="9525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69" name="Google Shape;169;p12"/>
          <p:cNvGrpSpPr/>
          <p:nvPr/>
        </p:nvGrpSpPr>
        <p:grpSpPr>
          <a:xfrm>
            <a:off x="9126034" y="4109252"/>
            <a:ext cx="517319" cy="517316"/>
            <a:chOff x="2314575" y="3587750"/>
            <a:chExt cx="246063" cy="246062"/>
          </a:xfrm>
        </p:grpSpPr>
        <p:sp>
          <p:nvSpPr>
            <p:cNvPr id="170" name="Google Shape;170;p12"/>
            <p:cNvSpPr/>
            <p:nvPr/>
          </p:nvSpPr>
          <p:spPr>
            <a:xfrm>
              <a:off x="2314575" y="3587750"/>
              <a:ext cx="246063" cy="190500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31" y="38"/>
                  </a:moveTo>
                  <a:cubicBezTo>
                    <a:pt x="31" y="57"/>
                    <a:pt x="31" y="57"/>
                    <a:pt x="31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9" y="38"/>
                    <a:pt x="74" y="34"/>
                    <a:pt x="74" y="28"/>
                  </a:cubicBezTo>
                  <a:cubicBezTo>
                    <a:pt x="74" y="23"/>
                    <a:pt x="71" y="20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2"/>
                    <a:pt x="61" y="7"/>
                    <a:pt x="55" y="7"/>
                  </a:cubicBezTo>
                  <a:cubicBezTo>
                    <a:pt x="53" y="7"/>
                    <a:pt x="52" y="8"/>
                    <a:pt x="50" y="8"/>
                  </a:cubicBezTo>
                  <a:cubicBezTo>
                    <a:pt x="47" y="3"/>
                    <a:pt x="42" y="0"/>
                    <a:pt x="37" y="0"/>
                  </a:cubicBezTo>
                  <a:cubicBezTo>
                    <a:pt x="32" y="0"/>
                    <a:pt x="27" y="3"/>
                    <a:pt x="24" y="7"/>
                  </a:cubicBezTo>
                  <a:cubicBezTo>
                    <a:pt x="22" y="6"/>
                    <a:pt x="20" y="5"/>
                    <a:pt x="18" y="5"/>
                  </a:cubicBezTo>
                  <a:cubicBezTo>
                    <a:pt x="11" y="5"/>
                    <a:pt x="6" y="10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2" y="20"/>
                    <a:pt x="0" y="24"/>
                    <a:pt x="0" y="28"/>
                  </a:cubicBezTo>
                  <a:cubicBezTo>
                    <a:pt x="0" y="34"/>
                    <a:pt x="5" y="38"/>
                    <a:pt x="11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38"/>
                    <a:pt x="26" y="38"/>
                    <a:pt x="26" y="38"/>
                  </a:cubicBezTo>
                  <a:lnTo>
                    <a:pt x="31" y="38"/>
                  </a:lnTo>
                  <a:close/>
                  <a:moveTo>
                    <a:pt x="11" y="36"/>
                  </a:moveTo>
                  <a:cubicBezTo>
                    <a:pt x="6" y="36"/>
                    <a:pt x="2" y="32"/>
                    <a:pt x="2" y="28"/>
                  </a:cubicBezTo>
                  <a:cubicBezTo>
                    <a:pt x="2" y="24"/>
                    <a:pt x="4" y="21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2"/>
                    <a:pt x="12" y="7"/>
                    <a:pt x="18" y="7"/>
                  </a:cubicBezTo>
                  <a:cubicBezTo>
                    <a:pt x="23" y="7"/>
                    <a:pt x="27" y="12"/>
                    <a:pt x="27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4"/>
                    <a:pt x="28" y="11"/>
                    <a:pt x="26" y="8"/>
                  </a:cubicBezTo>
                  <a:cubicBezTo>
                    <a:pt x="28" y="5"/>
                    <a:pt x="32" y="3"/>
                    <a:pt x="37" y="3"/>
                  </a:cubicBezTo>
                  <a:cubicBezTo>
                    <a:pt x="42" y="3"/>
                    <a:pt x="46" y="6"/>
                    <a:pt x="49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2" y="10"/>
                    <a:pt x="53" y="10"/>
                    <a:pt x="55" y="10"/>
                  </a:cubicBezTo>
                  <a:cubicBezTo>
                    <a:pt x="59" y="10"/>
                    <a:pt x="63" y="13"/>
                    <a:pt x="65" y="17"/>
                  </a:cubicBezTo>
                  <a:cubicBezTo>
                    <a:pt x="64" y="17"/>
                    <a:pt x="64" y="17"/>
                    <a:pt x="63" y="17"/>
                  </a:cubicBezTo>
                  <a:cubicBezTo>
                    <a:pt x="61" y="17"/>
                    <a:pt x="59" y="17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0"/>
                    <a:pt x="61" y="19"/>
                    <a:pt x="63" y="19"/>
                  </a:cubicBezTo>
                  <a:cubicBezTo>
                    <a:pt x="68" y="19"/>
                    <a:pt x="71" y="23"/>
                    <a:pt x="71" y="28"/>
                  </a:cubicBezTo>
                  <a:cubicBezTo>
                    <a:pt x="71" y="32"/>
                    <a:pt x="68" y="36"/>
                    <a:pt x="63" y="36"/>
                  </a:cubicBezTo>
                  <a:lnTo>
                    <a:pt x="11" y="36"/>
                  </a:lnTo>
                  <a:close/>
                  <a:moveTo>
                    <a:pt x="11" y="36"/>
                  </a:moveTo>
                  <a:cubicBezTo>
                    <a:pt x="11" y="36"/>
                    <a:pt x="11" y="36"/>
                    <a:pt x="11" y="3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2330450" y="3681413"/>
              <a:ext cx="20638" cy="1905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6" y="6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2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351088" y="3621088"/>
              <a:ext cx="22225" cy="2381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341563" y="3751263"/>
              <a:ext cx="58738" cy="66675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7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5" y="18"/>
                    <a:pt x="18" y="15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5" y="13"/>
                    <a:pt x="4" y="13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5" y="20"/>
                    <a:pt x="7" y="19"/>
                    <a:pt x="7" y="18"/>
                  </a:cubicBezTo>
                  <a:close/>
                  <a:moveTo>
                    <a:pt x="3" y="17"/>
                  </a:move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7"/>
                    <a:pt x="3" y="17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2406650" y="3787775"/>
              <a:ext cx="26988" cy="46037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8" y="11"/>
                  </a:moveTo>
                  <a:cubicBezTo>
                    <a:pt x="8" y="9"/>
                    <a:pt x="7" y="8"/>
                    <a:pt x="5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6" y="14"/>
                    <a:pt x="8" y="12"/>
                    <a:pt x="8" y="11"/>
                  </a:cubicBezTo>
                  <a:close/>
                  <a:moveTo>
                    <a:pt x="3" y="11"/>
                  </a:moveTo>
                  <a:cubicBezTo>
                    <a:pt x="3" y="10"/>
                    <a:pt x="3" y="9"/>
                    <a:pt x="4" y="9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11"/>
                    <a:pt x="5" y="12"/>
                    <a:pt x="4" y="12"/>
                  </a:cubicBezTo>
                  <a:cubicBezTo>
                    <a:pt x="3" y="12"/>
                    <a:pt x="3" y="11"/>
                    <a:pt x="3" y="11"/>
                  </a:cubicBezTo>
                  <a:close/>
                  <a:moveTo>
                    <a:pt x="3" y="11"/>
                  </a:moveTo>
                  <a:cubicBezTo>
                    <a:pt x="3" y="11"/>
                    <a:pt x="3" y="11"/>
                    <a:pt x="3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2439988" y="3730625"/>
              <a:ext cx="23813" cy="103187"/>
            </a:xfrm>
            <a:custGeom>
              <a:avLst/>
              <a:gdLst/>
              <a:ahLst/>
              <a:cxnLst/>
              <a:rect l="l" t="t" r="r" b="b"/>
              <a:pathLst>
                <a:path w="7" h="31" extrusionOk="0">
                  <a:moveTo>
                    <a:pt x="5" y="24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5" y="31"/>
                    <a:pt x="7" y="29"/>
                    <a:pt x="7" y="28"/>
                  </a:cubicBezTo>
                  <a:cubicBezTo>
                    <a:pt x="7" y="26"/>
                    <a:pt x="6" y="25"/>
                    <a:pt x="5" y="24"/>
                  </a:cubicBezTo>
                  <a:close/>
                  <a:moveTo>
                    <a:pt x="5" y="28"/>
                  </a:moveTo>
                  <a:cubicBezTo>
                    <a:pt x="5" y="28"/>
                    <a:pt x="4" y="29"/>
                    <a:pt x="4" y="29"/>
                  </a:cubicBezTo>
                  <a:cubicBezTo>
                    <a:pt x="3" y="29"/>
                    <a:pt x="2" y="28"/>
                    <a:pt x="2" y="28"/>
                  </a:cubicBezTo>
                  <a:cubicBezTo>
                    <a:pt x="2" y="27"/>
                    <a:pt x="3" y="26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lose/>
                  <a:moveTo>
                    <a:pt x="5" y="28"/>
                  </a:moveTo>
                  <a:cubicBezTo>
                    <a:pt x="5" y="28"/>
                    <a:pt x="5" y="28"/>
                    <a:pt x="5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2470150" y="3770313"/>
              <a:ext cx="60325" cy="47625"/>
            </a:xfrm>
            <a:custGeom>
              <a:avLst/>
              <a:gdLst/>
              <a:ahLst/>
              <a:cxnLst/>
              <a:rect l="l" t="t" r="r" b="b"/>
              <a:pathLst>
                <a:path w="18" h="14" extrusionOk="0">
                  <a:moveTo>
                    <a:pt x="6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3"/>
                    <a:pt x="13" y="14"/>
                    <a:pt x="15" y="14"/>
                  </a:cubicBezTo>
                  <a:cubicBezTo>
                    <a:pt x="17" y="14"/>
                    <a:pt x="18" y="13"/>
                    <a:pt x="18" y="11"/>
                  </a:cubicBezTo>
                  <a:cubicBezTo>
                    <a:pt x="18" y="9"/>
                    <a:pt x="17" y="7"/>
                    <a:pt x="15" y="7"/>
                  </a:cubicBezTo>
                  <a:cubicBezTo>
                    <a:pt x="13" y="7"/>
                    <a:pt x="12" y="8"/>
                    <a:pt x="11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0"/>
                    <a:pt x="3" y="8"/>
                    <a:pt x="3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16" y="11"/>
                  </a:move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6" y="10"/>
                    <a:pt x="16" y="11"/>
                  </a:cubicBezTo>
                  <a:close/>
                  <a:moveTo>
                    <a:pt x="16" y="11"/>
                  </a:moveTo>
                  <a:cubicBezTo>
                    <a:pt x="16" y="11"/>
                    <a:pt x="16" y="11"/>
                    <a:pt x="16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2427288" y="3624263"/>
              <a:ext cx="36513" cy="36512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9" y="2"/>
                  </a:moveTo>
                  <a:cubicBezTo>
                    <a:pt x="7" y="0"/>
                    <a:pt x="3" y="0"/>
                    <a:pt x="0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3"/>
                    <a:pt x="6" y="3"/>
                    <a:pt x="7" y="4"/>
                  </a:cubicBezTo>
                  <a:cubicBezTo>
                    <a:pt x="9" y="5"/>
                    <a:pt x="9" y="8"/>
                    <a:pt x="7" y="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8"/>
                    <a:pt x="11" y="5"/>
                    <a:pt x="9" y="2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2524125" y="3660775"/>
              <a:ext cx="19050" cy="39687"/>
            </a:xfrm>
            <a:custGeom>
              <a:avLst/>
              <a:gdLst/>
              <a:ahLst/>
              <a:cxnLst/>
              <a:rect l="l" t="t" r="r" b="b"/>
              <a:pathLst>
                <a:path w="6" h="12" extrusionOk="0">
                  <a:moveTo>
                    <a:pt x="6" y="6"/>
                  </a:moveTo>
                  <a:cubicBezTo>
                    <a:pt x="6" y="2"/>
                    <a:pt x="3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4"/>
                    <a:pt x="3" y="6"/>
                  </a:cubicBezTo>
                  <a:cubicBezTo>
                    <a:pt x="3" y="8"/>
                    <a:pt x="2" y="9"/>
                    <a:pt x="0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6" y="9"/>
                    <a:pt x="6" y="6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2447925" y="3675063"/>
              <a:ext cx="39688" cy="190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6" y="6"/>
                  </a:moveTo>
                  <a:cubicBezTo>
                    <a:pt x="10" y="6"/>
                    <a:pt x="12" y="4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"/>
                    <a:pt x="8" y="4"/>
                    <a:pt x="6" y="4"/>
                  </a:cubicBezTo>
                  <a:cubicBezTo>
                    <a:pt x="4" y="4"/>
                    <a:pt x="3" y="2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6"/>
                    <a:pt x="6" y="6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2363788" y="3657600"/>
              <a:ext cx="39688" cy="17462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8" y="2"/>
                    <a:pt x="10" y="4"/>
                    <a:pt x="10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10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81" name="Google Shape;181;p12"/>
          <p:cNvGrpSpPr/>
          <p:nvPr/>
        </p:nvGrpSpPr>
        <p:grpSpPr>
          <a:xfrm>
            <a:off x="4021559" y="3734134"/>
            <a:ext cx="1939940" cy="1125958"/>
            <a:chOff x="3860785" y="3238667"/>
            <a:chExt cx="1939940" cy="1125958"/>
          </a:xfrm>
        </p:grpSpPr>
        <p:sp>
          <p:nvSpPr>
            <p:cNvPr id="182" name="Google Shape;182;p12"/>
            <p:cNvSpPr/>
            <p:nvPr/>
          </p:nvSpPr>
          <p:spPr>
            <a:xfrm>
              <a:off x="4039376" y="3238667"/>
              <a:ext cx="1582756" cy="37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Отдел R&amp;D</a:t>
              </a:r>
              <a:endParaRPr sz="1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3860785" y="3626002"/>
              <a:ext cx="1939940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i="1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Программирование и тестирование</a:t>
              </a:r>
              <a:endParaRPr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84" name="Google Shape;184;p12"/>
            <p:cNvCxnSpPr/>
            <p:nvPr/>
          </p:nvCxnSpPr>
          <p:spPr>
            <a:xfrm>
              <a:off x="4751545" y="3573844"/>
              <a:ext cx="158418" cy="0"/>
            </a:xfrm>
            <a:prstGeom prst="straightConnector1">
              <a:avLst/>
            </a:prstGeom>
            <a:noFill/>
            <a:ln w="25400" cap="flat" cmpd="sng">
              <a:solidFill>
                <a:srgbClr val="0000C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5" name="Google Shape;185;p12"/>
          <p:cNvGrpSpPr/>
          <p:nvPr/>
        </p:nvGrpSpPr>
        <p:grpSpPr>
          <a:xfrm>
            <a:off x="6249136" y="3685407"/>
            <a:ext cx="2228092" cy="2517126"/>
            <a:chOff x="3866192" y="3247254"/>
            <a:chExt cx="1920214" cy="1222076"/>
          </a:xfrm>
        </p:grpSpPr>
        <p:sp>
          <p:nvSpPr>
            <p:cNvPr id="186" name="Google Shape;186;p12"/>
            <p:cNvSpPr/>
            <p:nvPr/>
          </p:nvSpPr>
          <p:spPr>
            <a:xfrm>
              <a:off x="3866192" y="3247254"/>
              <a:ext cx="1854187" cy="314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Отдел управления и анализа</a:t>
              </a:r>
              <a:endParaRPr sz="1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3866192" y="3640030"/>
              <a:ext cx="1920214" cy="8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Написание документации, подготовка отчетов и презентаций</a:t>
              </a:r>
              <a:endParaRPr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8" name="Google Shape;188;p12"/>
            <p:cNvCxnSpPr/>
            <p:nvPr/>
          </p:nvCxnSpPr>
          <p:spPr>
            <a:xfrm>
              <a:off x="4751545" y="3617748"/>
              <a:ext cx="158418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9" name="Google Shape;189;p12"/>
          <p:cNvGrpSpPr/>
          <p:nvPr/>
        </p:nvGrpSpPr>
        <p:grpSpPr>
          <a:xfrm>
            <a:off x="9634012" y="1813955"/>
            <a:ext cx="1788161" cy="605415"/>
            <a:chOff x="3726330" y="1637036"/>
            <a:chExt cx="1788161" cy="605415"/>
          </a:xfrm>
        </p:grpSpPr>
        <p:sp>
          <p:nvSpPr>
            <p:cNvPr id="190" name="Google Shape;190;p12"/>
            <p:cNvSpPr/>
            <p:nvPr/>
          </p:nvSpPr>
          <p:spPr>
            <a:xfrm>
              <a:off x="3726330" y="1637036"/>
              <a:ext cx="17881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3726331" y="1887907"/>
              <a:ext cx="1788160" cy="354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10047474" y="4005861"/>
            <a:ext cx="2082149" cy="921029"/>
            <a:chOff x="3726329" y="1637036"/>
            <a:chExt cx="1808095" cy="921029"/>
          </a:xfrm>
        </p:grpSpPr>
        <p:sp>
          <p:nvSpPr>
            <p:cNvPr id="193" name="Google Shape;193;p12"/>
            <p:cNvSpPr/>
            <p:nvPr/>
          </p:nvSpPr>
          <p:spPr>
            <a:xfrm>
              <a:off x="3726330" y="1637036"/>
              <a:ext cx="178816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Илья </a:t>
              </a:r>
              <a:r>
                <a:rPr lang="ru-RU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Еланев</a:t>
              </a:r>
              <a:endParaRPr sz="1600" b="1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3726329" y="1777379"/>
              <a:ext cx="1808095" cy="780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5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Аналитик,  </a:t>
              </a:r>
              <a:r>
                <a:rPr lang="ru-RU" sz="105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г</a:t>
              </a:r>
              <a:r>
                <a:rPr lang="ru-RU" sz="1050" b="1" u="none" strike="noStrike" cap="none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рафист</a:t>
              </a:r>
              <a:r>
                <a:rPr lang="ru-RU" sz="1050" b="1" u="none" strike="noStrike" cap="non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sz="1050" b="1" u="none" strike="noStrike" cap="non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Visio</a:t>
              </a:r>
              <a:endParaRPr sz="105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95" name="Google Shape;195;p12"/>
          <p:cNvGrpSpPr/>
          <p:nvPr/>
        </p:nvGrpSpPr>
        <p:grpSpPr>
          <a:xfrm>
            <a:off x="9965558" y="2015505"/>
            <a:ext cx="2166571" cy="572788"/>
            <a:chOff x="3758229" y="871909"/>
            <a:chExt cx="1747065" cy="526229"/>
          </a:xfrm>
        </p:grpSpPr>
        <p:sp>
          <p:nvSpPr>
            <p:cNvPr id="196" name="Google Shape;196;p12"/>
            <p:cNvSpPr/>
            <p:nvPr/>
          </p:nvSpPr>
          <p:spPr>
            <a:xfrm>
              <a:off x="3758231" y="871909"/>
              <a:ext cx="1747063" cy="310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Алина Карпова</a:t>
              </a:r>
              <a:endParaRPr sz="1600" b="1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3758229" y="997129"/>
              <a:ext cx="1747062" cy="401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lnSpc>
                  <a:spcPct val="212500"/>
                </a:lnSpc>
              </a:pPr>
              <a:r>
                <a:rPr lang="ru-RU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Аналитик данных XML</a:t>
              </a:r>
              <a:endParaRPr sz="1050" b="1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98" name="Google Shape;198;p12"/>
          <p:cNvGrpSpPr/>
          <p:nvPr/>
        </p:nvGrpSpPr>
        <p:grpSpPr>
          <a:xfrm>
            <a:off x="468621" y="3317846"/>
            <a:ext cx="2082409" cy="584735"/>
            <a:chOff x="3595495" y="1654773"/>
            <a:chExt cx="1741379" cy="584735"/>
          </a:xfrm>
        </p:grpSpPr>
        <p:sp>
          <p:nvSpPr>
            <p:cNvPr id="199" name="Google Shape;199;p12"/>
            <p:cNvSpPr/>
            <p:nvPr/>
          </p:nvSpPr>
          <p:spPr>
            <a:xfrm>
              <a:off x="3595496" y="1654773"/>
              <a:ext cx="1741378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ru-RU" sz="1600" b="1" dirty="0">
                  <a:solidFill>
                    <a:schemeClr val="tx1"/>
                  </a:solidFill>
                </a:rPr>
                <a:t>Дмитрий Ковалев</a:t>
              </a:r>
              <a:endParaRPr lang="ru-RU" sz="1600" b="1" dirty="0">
                <a:solidFill>
                  <a:schemeClr val="lt2"/>
                </a:solidFill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3595495" y="1777377"/>
              <a:ext cx="1659020" cy="4364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50" b="1" dirty="0">
                  <a:solidFill>
                    <a:schemeClr val="tx1"/>
                  </a:solidFill>
                </a:rPr>
                <a:t>Программист </a:t>
              </a:r>
              <a:r>
                <a:rPr lang="en-US" sz="1050" b="1" dirty="0">
                  <a:solidFill>
                    <a:schemeClr val="tx1"/>
                  </a:solidFill>
                </a:rPr>
                <a:t>Python</a:t>
              </a:r>
              <a:r>
                <a:rPr lang="ru-RU" sz="1050" b="1" dirty="0">
                  <a:solidFill>
                    <a:schemeClr val="tx1"/>
                  </a:solidFill>
                </a:rPr>
                <a:t> </a:t>
              </a:r>
              <a:endParaRPr sz="1050" b="1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201" name="Google Shape;201;p12"/>
          <p:cNvGrpSpPr/>
          <p:nvPr/>
        </p:nvGrpSpPr>
        <p:grpSpPr>
          <a:xfrm>
            <a:off x="583529" y="1781295"/>
            <a:ext cx="1788161" cy="615463"/>
            <a:chOff x="3726330" y="1626988"/>
            <a:chExt cx="1788161" cy="615463"/>
          </a:xfrm>
        </p:grpSpPr>
        <p:sp>
          <p:nvSpPr>
            <p:cNvPr id="202" name="Google Shape;202;p12"/>
            <p:cNvSpPr/>
            <p:nvPr/>
          </p:nvSpPr>
          <p:spPr>
            <a:xfrm>
              <a:off x="3726330" y="1626988"/>
              <a:ext cx="1788160" cy="500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Купцов Михаил</a:t>
              </a:r>
              <a:endPara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50" b="1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Лидер проекта</a:t>
              </a:r>
              <a:endParaRPr sz="105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3726331" y="1887907"/>
              <a:ext cx="1788160" cy="354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389639" y="4729600"/>
            <a:ext cx="1979805" cy="536637"/>
            <a:chOff x="3726330" y="1637036"/>
            <a:chExt cx="1788161" cy="536637"/>
          </a:xfrm>
        </p:grpSpPr>
        <p:sp>
          <p:nvSpPr>
            <p:cNvPr id="205" name="Google Shape;205;p12"/>
            <p:cNvSpPr/>
            <p:nvPr/>
          </p:nvSpPr>
          <p:spPr>
            <a:xfrm>
              <a:off x="3726330" y="1637036"/>
              <a:ext cx="178816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Семен Ануфриев</a:t>
              </a:r>
              <a:endParaRPr sz="1600" b="1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726331" y="1737184"/>
              <a:ext cx="1788160" cy="4364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Ведущий проекта в </a:t>
              </a:r>
              <a:r>
                <a:rPr lang="en-US" sz="105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  <a:r>
                <a:rPr lang="ru-RU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sz="1050" b="1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208" name="Google Shape;208;p12"/>
          <p:cNvSpPr/>
          <p:nvPr/>
        </p:nvSpPr>
        <p:spPr>
          <a:xfrm>
            <a:off x="4506531" y="2118256"/>
            <a:ext cx="934654" cy="940074"/>
          </a:xfrm>
          <a:custGeom>
            <a:avLst/>
            <a:gdLst/>
            <a:ahLst/>
            <a:cxnLst/>
            <a:rect l="l" t="t" r="r" b="b"/>
            <a:pathLst>
              <a:path w="363" h="363" extrusionOk="0">
                <a:moveTo>
                  <a:pt x="317" y="264"/>
                </a:moveTo>
                <a:cubicBezTo>
                  <a:pt x="316" y="268"/>
                  <a:pt x="309" y="295"/>
                  <a:pt x="287" y="295"/>
                </a:cubicBezTo>
                <a:cubicBezTo>
                  <a:pt x="283" y="295"/>
                  <a:pt x="280" y="298"/>
                  <a:pt x="280" y="303"/>
                </a:cubicBezTo>
                <a:cubicBezTo>
                  <a:pt x="280" y="348"/>
                  <a:pt x="280" y="348"/>
                  <a:pt x="280" y="348"/>
                </a:cubicBezTo>
                <a:cubicBezTo>
                  <a:pt x="136" y="348"/>
                  <a:pt x="136" y="348"/>
                  <a:pt x="136" y="348"/>
                </a:cubicBezTo>
                <a:cubicBezTo>
                  <a:pt x="136" y="295"/>
                  <a:pt x="136" y="295"/>
                  <a:pt x="136" y="295"/>
                </a:cubicBezTo>
                <a:cubicBezTo>
                  <a:pt x="136" y="271"/>
                  <a:pt x="121" y="265"/>
                  <a:pt x="113" y="265"/>
                </a:cubicBezTo>
                <a:cubicBezTo>
                  <a:pt x="68" y="265"/>
                  <a:pt x="68" y="265"/>
                  <a:pt x="68" y="265"/>
                </a:cubicBezTo>
                <a:cubicBezTo>
                  <a:pt x="67" y="265"/>
                  <a:pt x="67" y="265"/>
                  <a:pt x="66" y="265"/>
                </a:cubicBezTo>
                <a:cubicBezTo>
                  <a:pt x="58" y="264"/>
                  <a:pt x="52" y="258"/>
                  <a:pt x="53" y="250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219"/>
                  <a:pt x="52" y="217"/>
                  <a:pt x="50" y="216"/>
                </a:cubicBezTo>
                <a:cubicBezTo>
                  <a:pt x="43" y="209"/>
                  <a:pt x="33" y="205"/>
                  <a:pt x="23" y="204"/>
                </a:cubicBezTo>
                <a:cubicBezTo>
                  <a:pt x="23" y="204"/>
                  <a:pt x="23" y="204"/>
                  <a:pt x="23" y="204"/>
                </a:cubicBezTo>
                <a:cubicBezTo>
                  <a:pt x="19" y="205"/>
                  <a:pt x="16" y="202"/>
                  <a:pt x="15" y="198"/>
                </a:cubicBezTo>
                <a:cubicBezTo>
                  <a:pt x="52" y="132"/>
                  <a:pt x="52" y="132"/>
                  <a:pt x="52" y="132"/>
                </a:cubicBezTo>
                <a:cubicBezTo>
                  <a:pt x="53" y="131"/>
                  <a:pt x="53" y="130"/>
                  <a:pt x="53" y="128"/>
                </a:cubicBezTo>
                <a:cubicBezTo>
                  <a:pt x="53" y="114"/>
                  <a:pt x="53" y="114"/>
                  <a:pt x="53" y="114"/>
                </a:cubicBezTo>
                <a:cubicBezTo>
                  <a:pt x="53" y="59"/>
                  <a:pt x="97" y="16"/>
                  <a:pt x="151" y="15"/>
                </a:cubicBezTo>
                <a:cubicBezTo>
                  <a:pt x="151" y="0"/>
                  <a:pt x="151" y="0"/>
                  <a:pt x="151" y="0"/>
                </a:cubicBezTo>
                <a:cubicBezTo>
                  <a:pt x="89" y="0"/>
                  <a:pt x="38" y="51"/>
                  <a:pt x="38" y="114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1" y="193"/>
                  <a:pt x="1" y="193"/>
                  <a:pt x="1" y="193"/>
                </a:cubicBezTo>
                <a:cubicBezTo>
                  <a:pt x="0" y="194"/>
                  <a:pt x="0" y="196"/>
                  <a:pt x="0" y="197"/>
                </a:cubicBezTo>
                <a:cubicBezTo>
                  <a:pt x="0" y="197"/>
                  <a:pt x="0" y="198"/>
                  <a:pt x="0" y="198"/>
                </a:cubicBezTo>
                <a:cubicBezTo>
                  <a:pt x="0" y="210"/>
                  <a:pt x="11" y="220"/>
                  <a:pt x="23" y="219"/>
                </a:cubicBezTo>
                <a:cubicBezTo>
                  <a:pt x="28" y="220"/>
                  <a:pt x="34" y="222"/>
                  <a:pt x="38" y="225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38" y="250"/>
                  <a:pt x="38" y="251"/>
                  <a:pt x="38" y="251"/>
                </a:cubicBezTo>
                <a:cubicBezTo>
                  <a:pt x="38" y="268"/>
                  <a:pt x="52" y="280"/>
                  <a:pt x="68" y="280"/>
                </a:cubicBezTo>
                <a:cubicBezTo>
                  <a:pt x="113" y="280"/>
                  <a:pt x="113" y="280"/>
                  <a:pt x="113" y="280"/>
                </a:cubicBezTo>
                <a:cubicBezTo>
                  <a:pt x="115" y="280"/>
                  <a:pt x="121" y="281"/>
                  <a:pt x="121" y="295"/>
                </a:cubicBezTo>
                <a:cubicBezTo>
                  <a:pt x="121" y="355"/>
                  <a:pt x="121" y="355"/>
                  <a:pt x="121" y="355"/>
                </a:cubicBezTo>
                <a:cubicBezTo>
                  <a:pt x="121" y="360"/>
                  <a:pt x="124" y="363"/>
                  <a:pt x="129" y="363"/>
                </a:cubicBezTo>
                <a:cubicBezTo>
                  <a:pt x="287" y="363"/>
                  <a:pt x="287" y="363"/>
                  <a:pt x="287" y="363"/>
                </a:cubicBezTo>
                <a:cubicBezTo>
                  <a:pt x="291" y="363"/>
                  <a:pt x="295" y="360"/>
                  <a:pt x="295" y="355"/>
                </a:cubicBezTo>
                <a:cubicBezTo>
                  <a:pt x="295" y="309"/>
                  <a:pt x="295" y="309"/>
                  <a:pt x="295" y="309"/>
                </a:cubicBezTo>
                <a:cubicBezTo>
                  <a:pt x="318" y="305"/>
                  <a:pt x="330" y="280"/>
                  <a:pt x="332" y="266"/>
                </a:cubicBezTo>
                <a:cubicBezTo>
                  <a:pt x="332" y="266"/>
                  <a:pt x="333" y="265"/>
                  <a:pt x="333" y="265"/>
                </a:cubicBezTo>
                <a:cubicBezTo>
                  <a:pt x="333" y="219"/>
                  <a:pt x="333" y="219"/>
                  <a:pt x="333" y="219"/>
                </a:cubicBezTo>
                <a:cubicBezTo>
                  <a:pt x="317" y="219"/>
                  <a:pt x="317" y="219"/>
                  <a:pt x="317" y="219"/>
                </a:cubicBezTo>
                <a:lnTo>
                  <a:pt x="317" y="264"/>
                </a:lnTo>
                <a:close/>
                <a:moveTo>
                  <a:pt x="181" y="68"/>
                </a:moveTo>
                <a:cubicBezTo>
                  <a:pt x="212" y="68"/>
                  <a:pt x="212" y="68"/>
                  <a:pt x="212" y="68"/>
                </a:cubicBezTo>
                <a:cubicBezTo>
                  <a:pt x="216" y="68"/>
                  <a:pt x="219" y="65"/>
                  <a:pt x="219" y="61"/>
                </a:cubicBezTo>
                <a:cubicBezTo>
                  <a:pt x="219" y="31"/>
                  <a:pt x="219" y="31"/>
                  <a:pt x="219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204" y="53"/>
                  <a:pt x="204" y="53"/>
                  <a:pt x="204" y="53"/>
                </a:cubicBezTo>
                <a:cubicBezTo>
                  <a:pt x="181" y="53"/>
                  <a:pt x="181" y="53"/>
                  <a:pt x="181" y="53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181" y="26"/>
                  <a:pt x="192" y="15"/>
                  <a:pt x="204" y="15"/>
                </a:cubicBezTo>
                <a:cubicBezTo>
                  <a:pt x="242" y="15"/>
                  <a:pt x="242" y="15"/>
                  <a:pt x="242" y="15"/>
                </a:cubicBezTo>
                <a:cubicBezTo>
                  <a:pt x="242" y="0"/>
                  <a:pt x="242" y="0"/>
                  <a:pt x="24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183" y="0"/>
                  <a:pt x="166" y="17"/>
                  <a:pt x="166" y="38"/>
                </a:cubicBezTo>
                <a:cubicBezTo>
                  <a:pt x="166" y="121"/>
                  <a:pt x="166" y="121"/>
                  <a:pt x="166" y="121"/>
                </a:cubicBezTo>
                <a:cubicBezTo>
                  <a:pt x="181" y="121"/>
                  <a:pt x="181" y="121"/>
                  <a:pt x="181" y="121"/>
                </a:cubicBezTo>
                <a:lnTo>
                  <a:pt x="181" y="68"/>
                </a:lnTo>
                <a:close/>
                <a:moveTo>
                  <a:pt x="325" y="0"/>
                </a:moveTo>
                <a:cubicBezTo>
                  <a:pt x="317" y="0"/>
                  <a:pt x="317" y="0"/>
                  <a:pt x="317" y="0"/>
                </a:cubicBezTo>
                <a:cubicBezTo>
                  <a:pt x="317" y="15"/>
                  <a:pt x="317" y="15"/>
                  <a:pt x="317" y="15"/>
                </a:cubicBezTo>
                <a:cubicBezTo>
                  <a:pt x="325" y="15"/>
                  <a:pt x="325" y="15"/>
                  <a:pt x="325" y="15"/>
                </a:cubicBezTo>
                <a:cubicBezTo>
                  <a:pt x="337" y="15"/>
                  <a:pt x="348" y="26"/>
                  <a:pt x="348" y="38"/>
                </a:cubicBezTo>
                <a:cubicBezTo>
                  <a:pt x="348" y="72"/>
                  <a:pt x="348" y="72"/>
                  <a:pt x="348" y="72"/>
                </a:cubicBezTo>
                <a:cubicBezTo>
                  <a:pt x="315" y="72"/>
                  <a:pt x="315" y="72"/>
                  <a:pt x="315" y="72"/>
                </a:cubicBezTo>
                <a:cubicBezTo>
                  <a:pt x="310" y="72"/>
                  <a:pt x="307" y="76"/>
                  <a:pt x="307" y="80"/>
                </a:cubicBezTo>
                <a:cubicBezTo>
                  <a:pt x="307" y="128"/>
                  <a:pt x="307" y="128"/>
                  <a:pt x="307" y="128"/>
                </a:cubicBezTo>
                <a:cubicBezTo>
                  <a:pt x="323" y="128"/>
                  <a:pt x="323" y="128"/>
                  <a:pt x="323" y="128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159"/>
                  <a:pt x="348" y="159"/>
                  <a:pt x="348" y="159"/>
                </a:cubicBezTo>
                <a:cubicBezTo>
                  <a:pt x="348" y="172"/>
                  <a:pt x="337" y="182"/>
                  <a:pt x="325" y="182"/>
                </a:cubicBezTo>
                <a:cubicBezTo>
                  <a:pt x="295" y="182"/>
                  <a:pt x="295" y="182"/>
                  <a:pt x="295" y="182"/>
                </a:cubicBezTo>
                <a:cubicBezTo>
                  <a:pt x="295" y="144"/>
                  <a:pt x="295" y="144"/>
                  <a:pt x="295" y="144"/>
                </a:cubicBezTo>
                <a:cubicBezTo>
                  <a:pt x="295" y="140"/>
                  <a:pt x="291" y="136"/>
                  <a:pt x="287" y="136"/>
                </a:cubicBezTo>
                <a:cubicBezTo>
                  <a:pt x="249" y="136"/>
                  <a:pt x="249" y="136"/>
                  <a:pt x="249" y="136"/>
                </a:cubicBezTo>
                <a:cubicBezTo>
                  <a:pt x="249" y="151"/>
                  <a:pt x="249" y="151"/>
                  <a:pt x="249" y="151"/>
                </a:cubicBezTo>
                <a:cubicBezTo>
                  <a:pt x="280" y="151"/>
                  <a:pt x="280" y="151"/>
                  <a:pt x="280" y="151"/>
                </a:cubicBezTo>
                <a:cubicBezTo>
                  <a:pt x="280" y="182"/>
                  <a:pt x="280" y="182"/>
                  <a:pt x="280" y="182"/>
                </a:cubicBezTo>
                <a:cubicBezTo>
                  <a:pt x="227" y="182"/>
                  <a:pt x="227" y="182"/>
                  <a:pt x="227" y="182"/>
                </a:cubicBezTo>
                <a:cubicBezTo>
                  <a:pt x="227" y="197"/>
                  <a:pt x="227" y="197"/>
                  <a:pt x="227" y="197"/>
                </a:cubicBezTo>
                <a:cubicBezTo>
                  <a:pt x="325" y="197"/>
                  <a:pt x="325" y="197"/>
                  <a:pt x="325" y="197"/>
                </a:cubicBezTo>
                <a:cubicBezTo>
                  <a:pt x="346" y="197"/>
                  <a:pt x="363" y="180"/>
                  <a:pt x="363" y="159"/>
                </a:cubicBezTo>
                <a:cubicBezTo>
                  <a:pt x="363" y="38"/>
                  <a:pt x="363" y="38"/>
                  <a:pt x="363" y="38"/>
                </a:cubicBezTo>
                <a:cubicBezTo>
                  <a:pt x="363" y="17"/>
                  <a:pt x="346" y="0"/>
                  <a:pt x="325" y="0"/>
                </a:cubicBezTo>
                <a:close/>
                <a:moveTo>
                  <a:pt x="144" y="182"/>
                </a:moveTo>
                <a:cubicBezTo>
                  <a:pt x="144" y="204"/>
                  <a:pt x="144" y="204"/>
                  <a:pt x="144" y="204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59" y="182"/>
                  <a:pt x="159" y="182"/>
                  <a:pt x="159" y="182"/>
                </a:cubicBezTo>
                <a:cubicBezTo>
                  <a:pt x="159" y="181"/>
                  <a:pt x="159" y="181"/>
                  <a:pt x="159" y="180"/>
                </a:cubicBezTo>
                <a:cubicBezTo>
                  <a:pt x="159" y="177"/>
                  <a:pt x="162" y="174"/>
                  <a:pt x="166" y="174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4"/>
                  <a:pt x="197" y="174"/>
                  <a:pt x="198" y="174"/>
                </a:cubicBezTo>
                <a:cubicBezTo>
                  <a:pt x="210" y="174"/>
                  <a:pt x="220" y="164"/>
                  <a:pt x="219" y="151"/>
                </a:cubicBezTo>
                <a:cubicBezTo>
                  <a:pt x="219" y="114"/>
                  <a:pt x="219" y="114"/>
                  <a:pt x="219" y="114"/>
                </a:cubicBezTo>
                <a:cubicBezTo>
                  <a:pt x="219" y="113"/>
                  <a:pt x="219" y="113"/>
                  <a:pt x="219" y="112"/>
                </a:cubicBezTo>
                <a:cubicBezTo>
                  <a:pt x="220" y="109"/>
                  <a:pt x="223" y="106"/>
                  <a:pt x="227" y="106"/>
                </a:cubicBezTo>
                <a:cubicBezTo>
                  <a:pt x="265" y="106"/>
                  <a:pt x="265" y="106"/>
                  <a:pt x="265" y="106"/>
                </a:cubicBezTo>
                <a:cubicBezTo>
                  <a:pt x="265" y="106"/>
                  <a:pt x="265" y="106"/>
                  <a:pt x="266" y="106"/>
                </a:cubicBezTo>
                <a:cubicBezTo>
                  <a:pt x="278" y="106"/>
                  <a:pt x="288" y="96"/>
                  <a:pt x="287" y="83"/>
                </a:cubicBezTo>
                <a:cubicBezTo>
                  <a:pt x="287" y="26"/>
                  <a:pt x="287" y="26"/>
                  <a:pt x="287" y="26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23" y="40"/>
                  <a:pt x="323" y="40"/>
                  <a:pt x="323" y="40"/>
                </a:cubicBezTo>
                <a:cubicBezTo>
                  <a:pt x="285" y="3"/>
                  <a:pt x="285" y="3"/>
                  <a:pt x="285" y="3"/>
                </a:cubicBezTo>
                <a:cubicBezTo>
                  <a:pt x="282" y="0"/>
                  <a:pt x="277" y="0"/>
                  <a:pt x="274" y="3"/>
                </a:cubicBezTo>
                <a:cubicBezTo>
                  <a:pt x="237" y="40"/>
                  <a:pt x="237" y="40"/>
                  <a:pt x="237" y="40"/>
                </a:cubicBezTo>
                <a:cubicBezTo>
                  <a:pt x="247" y="51"/>
                  <a:pt x="247" y="51"/>
                  <a:pt x="247" y="51"/>
                </a:cubicBezTo>
                <a:cubicBezTo>
                  <a:pt x="272" y="26"/>
                  <a:pt x="272" y="26"/>
                  <a:pt x="272" y="26"/>
                </a:cubicBezTo>
                <a:cubicBezTo>
                  <a:pt x="272" y="83"/>
                  <a:pt x="272" y="83"/>
                  <a:pt x="272" y="83"/>
                </a:cubicBezTo>
                <a:cubicBezTo>
                  <a:pt x="272" y="84"/>
                  <a:pt x="272" y="84"/>
                  <a:pt x="272" y="85"/>
                </a:cubicBezTo>
                <a:cubicBezTo>
                  <a:pt x="272" y="89"/>
                  <a:pt x="268" y="91"/>
                  <a:pt x="265" y="91"/>
                </a:cubicBezTo>
                <a:cubicBezTo>
                  <a:pt x="227" y="91"/>
                  <a:pt x="227" y="91"/>
                  <a:pt x="227" y="91"/>
                </a:cubicBezTo>
                <a:cubicBezTo>
                  <a:pt x="226" y="91"/>
                  <a:pt x="226" y="91"/>
                  <a:pt x="225" y="91"/>
                </a:cubicBezTo>
                <a:cubicBezTo>
                  <a:pt x="213" y="91"/>
                  <a:pt x="204" y="102"/>
                  <a:pt x="204" y="114"/>
                </a:cubicBezTo>
                <a:cubicBezTo>
                  <a:pt x="204" y="151"/>
                  <a:pt x="204" y="151"/>
                  <a:pt x="204" y="151"/>
                </a:cubicBezTo>
                <a:cubicBezTo>
                  <a:pt x="204" y="152"/>
                  <a:pt x="204" y="152"/>
                  <a:pt x="204" y="153"/>
                </a:cubicBezTo>
                <a:cubicBezTo>
                  <a:pt x="204" y="157"/>
                  <a:pt x="200" y="159"/>
                  <a:pt x="197" y="159"/>
                </a:cubicBezTo>
                <a:cubicBezTo>
                  <a:pt x="166" y="159"/>
                  <a:pt x="166" y="159"/>
                  <a:pt x="166" y="159"/>
                </a:cubicBezTo>
                <a:cubicBezTo>
                  <a:pt x="166" y="159"/>
                  <a:pt x="165" y="159"/>
                  <a:pt x="165" y="159"/>
                </a:cubicBezTo>
                <a:cubicBezTo>
                  <a:pt x="153" y="159"/>
                  <a:pt x="143" y="170"/>
                  <a:pt x="144" y="182"/>
                </a:cubicBezTo>
                <a:close/>
                <a:moveTo>
                  <a:pt x="144" y="235"/>
                </a:moveTo>
                <a:cubicBezTo>
                  <a:pt x="159" y="235"/>
                  <a:pt x="159" y="235"/>
                  <a:pt x="159" y="235"/>
                </a:cubicBezTo>
                <a:cubicBezTo>
                  <a:pt x="159" y="219"/>
                  <a:pt x="159" y="219"/>
                  <a:pt x="159" y="219"/>
                </a:cubicBezTo>
                <a:cubicBezTo>
                  <a:pt x="144" y="219"/>
                  <a:pt x="144" y="219"/>
                  <a:pt x="144" y="219"/>
                </a:cubicBezTo>
                <a:lnTo>
                  <a:pt x="144" y="23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572805" y="203976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</a:pPr>
            <a:r>
              <a:rPr lang="ru-RU" sz="2800" b="1" dirty="0">
                <a:latin typeface="Arial"/>
                <a:ea typeface="Arial"/>
                <a:cs typeface="Arial"/>
                <a:sym typeface="Arial"/>
              </a:rPr>
              <a:t>Команда</a:t>
            </a:r>
            <a:endParaRPr sz="2800" b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2"/>
          <p:cNvGrpSpPr/>
          <p:nvPr/>
        </p:nvGrpSpPr>
        <p:grpSpPr>
          <a:xfrm>
            <a:off x="6775151" y="2157494"/>
            <a:ext cx="1072465" cy="1014728"/>
            <a:chOff x="3168650" y="2824163"/>
            <a:chExt cx="246063" cy="246062"/>
          </a:xfrm>
        </p:grpSpPr>
        <p:sp>
          <p:nvSpPr>
            <p:cNvPr id="211" name="Google Shape;211;p12"/>
            <p:cNvSpPr/>
            <p:nvPr/>
          </p:nvSpPr>
          <p:spPr>
            <a:xfrm>
              <a:off x="3168650" y="2863850"/>
              <a:ext cx="158750" cy="155575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6" y="4"/>
                  </a:moveTo>
                  <a:cubicBezTo>
                    <a:pt x="6" y="3"/>
                    <a:pt x="7" y="3"/>
                    <a:pt x="7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6" y="4"/>
                  </a:ln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3351213" y="2946400"/>
              <a:ext cx="9525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333750" y="2824163"/>
              <a:ext cx="77788" cy="112712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4" y="34"/>
                  </a:moveTo>
                  <a:cubicBezTo>
                    <a:pt x="19" y="34"/>
                    <a:pt x="19" y="34"/>
                    <a:pt x="19" y="34"/>
                  </a:cubicBezTo>
                  <a:cubicBezTo>
                    <a:pt x="21" y="34"/>
                    <a:pt x="23" y="33"/>
                    <a:pt x="23" y="31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4"/>
                    <a:pt x="4" y="34"/>
                  </a:cubicBezTo>
                  <a:close/>
                  <a:moveTo>
                    <a:pt x="19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2"/>
                    <a:pt x="19" y="32"/>
                  </a:cubicBezTo>
                  <a:close/>
                  <a:moveTo>
                    <a:pt x="4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3367088" y="2916238"/>
              <a:ext cx="11113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3241675" y="2882900"/>
              <a:ext cx="36513" cy="36512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0"/>
                  </a:moveTo>
                  <a:cubicBezTo>
                    <a:pt x="11" y="5"/>
                    <a:pt x="7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lose/>
                  <a:moveTo>
                    <a:pt x="3" y="9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6" y="3"/>
                    <a:pt x="8" y="6"/>
                    <a:pt x="9" y="9"/>
                  </a:cubicBezTo>
                  <a:lnTo>
                    <a:pt x="3" y="9"/>
                  </a:lnTo>
                  <a:close/>
                  <a:moveTo>
                    <a:pt x="3" y="9"/>
                  </a:moveTo>
                  <a:cubicBezTo>
                    <a:pt x="3" y="9"/>
                    <a:pt x="3" y="9"/>
                    <a:pt x="3" y="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3201988" y="2897188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8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9"/>
                    <a:pt x="19" y="9"/>
                    <a:pt x="18" y="9"/>
                  </a:cubicBezTo>
                  <a:close/>
                  <a:moveTo>
                    <a:pt x="10" y="17"/>
                  </a:moveTo>
                  <a:cubicBezTo>
                    <a:pt x="6" y="17"/>
                    <a:pt x="3" y="14"/>
                    <a:pt x="2" y="11"/>
                  </a:cubicBezTo>
                  <a:cubicBezTo>
                    <a:pt x="2" y="7"/>
                    <a:pt x="5" y="3"/>
                    <a:pt x="8" y="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5"/>
                    <a:pt x="13" y="17"/>
                    <a:pt x="10" y="17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3275013" y="2882900"/>
              <a:ext cx="19050" cy="17462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6" y="0"/>
                  </a:ln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3305175" y="2882900"/>
              <a:ext cx="1587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3305175" y="2900363"/>
              <a:ext cx="15875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3198813" y="2973388"/>
              <a:ext cx="46038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3271838" y="2936875"/>
              <a:ext cx="22225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3297238" y="2930525"/>
              <a:ext cx="26988" cy="22225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0" y="4"/>
                  </a:move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4" y="2"/>
                  </a:moveTo>
                  <a:cubicBezTo>
                    <a:pt x="5" y="2"/>
                    <a:pt x="5" y="3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3367088" y="2843213"/>
              <a:ext cx="26988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3367088" y="2860675"/>
              <a:ext cx="26988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3367088" y="2876550"/>
              <a:ext cx="11113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3384550" y="2876550"/>
              <a:ext cx="9525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3257550" y="2963863"/>
              <a:ext cx="157163" cy="106362"/>
            </a:xfrm>
            <a:custGeom>
              <a:avLst/>
              <a:gdLst/>
              <a:ahLst/>
              <a:cxnLst/>
              <a:rect l="l" t="t" r="r" b="b"/>
              <a:pathLst>
                <a:path w="47" h="32" extrusionOk="0">
                  <a:moveTo>
                    <a:pt x="4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5" y="32"/>
                    <a:pt x="47" y="30"/>
                    <a:pt x="47" y="28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5" y="0"/>
                    <a:pt x="43" y="0"/>
                  </a:cubicBezTo>
                  <a:close/>
                  <a:moveTo>
                    <a:pt x="3" y="28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8"/>
                  </a:cubicBezTo>
                  <a:close/>
                  <a:moveTo>
                    <a:pt x="44" y="28"/>
                  </a:moveTo>
                  <a:cubicBezTo>
                    <a:pt x="44" y="29"/>
                    <a:pt x="44" y="29"/>
                    <a:pt x="43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2"/>
                    <a:pt x="44" y="3"/>
                    <a:pt x="44" y="3"/>
                  </a:cubicBezTo>
                  <a:lnTo>
                    <a:pt x="44" y="28"/>
                  </a:lnTo>
                  <a:close/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3394075" y="3009900"/>
              <a:ext cx="6350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3275013" y="2986088"/>
              <a:ext cx="98425" cy="63500"/>
            </a:xfrm>
            <a:custGeom>
              <a:avLst/>
              <a:gdLst/>
              <a:ahLst/>
              <a:cxnLst/>
              <a:rect l="l" t="t" r="r" b="b"/>
              <a:pathLst>
                <a:path w="30" h="19" extrusionOk="0">
                  <a:moveTo>
                    <a:pt x="27" y="16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6"/>
                    <a:pt x="30" y="16"/>
                    <a:pt x="30" y="16"/>
                  </a:cubicBezTo>
                  <a:lnTo>
                    <a:pt x="27" y="16"/>
                  </a:ln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107" name="Google Shape;294;p11">
            <a:extLst>
              <a:ext uri="{FF2B5EF4-FFF2-40B4-BE49-F238E27FC236}">
                <a16:creationId xmlns:a16="http://schemas.microsoft.com/office/drawing/2014/main" id="{1EEDBE54-2C3E-4CAD-809A-E390165D2745}"/>
              </a:ext>
            </a:extLst>
          </p:cNvPr>
          <p:cNvSpPr/>
          <p:nvPr/>
        </p:nvSpPr>
        <p:spPr>
          <a:xfrm>
            <a:off x="11480309" y="309568"/>
            <a:ext cx="493258" cy="46485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3C344E-8A8C-40DA-A22A-E62873476784}"/>
              </a:ext>
            </a:extLst>
          </p:cNvPr>
          <p:cNvSpPr txBox="1"/>
          <p:nvPr/>
        </p:nvSpPr>
        <p:spPr>
          <a:xfrm>
            <a:off x="11600362" y="383874"/>
            <a:ext cx="3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"/>
          <p:cNvSpPr/>
          <p:nvPr/>
        </p:nvSpPr>
        <p:spPr>
          <a:xfrm>
            <a:off x="663449" y="3557920"/>
            <a:ext cx="10939697" cy="2242800"/>
          </a:xfrm>
          <a:prstGeom prst="roundRect">
            <a:avLst>
              <a:gd name="adj" fmla="val 5418"/>
            </a:avLst>
          </a:prstGeom>
          <a:solidFill>
            <a:srgbClr val="3366CC"/>
          </a:solidFill>
          <a:ln>
            <a:noFill/>
          </a:ln>
          <a:effectLst>
            <a:outerShdw blurRad="254000" dist="1270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566344" y="1205712"/>
            <a:ext cx="10939698" cy="1994363"/>
          </a:xfrm>
          <a:prstGeom prst="roundRect">
            <a:avLst>
              <a:gd name="adj" fmla="val 12286"/>
            </a:avLst>
          </a:prstGeom>
          <a:solidFill>
            <a:srgbClr val="2976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861260" y="1926979"/>
            <a:ext cx="859100" cy="653842"/>
          </a:xfrm>
          <a:custGeom>
            <a:avLst/>
            <a:gdLst/>
            <a:ahLst/>
            <a:cxnLst/>
            <a:rect l="l" t="t" r="r" b="b"/>
            <a:pathLst>
              <a:path w="219" h="166" extrusionOk="0">
                <a:moveTo>
                  <a:pt x="66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19" y="30"/>
                  <a:pt x="19" y="30"/>
                  <a:pt x="19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4"/>
                  <a:pt x="66" y="12"/>
                  <a:pt x="6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7" y="11"/>
                  <a:pt x="0" y="17"/>
                  <a:pt x="0" y="2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0"/>
                  <a:pt x="7" y="166"/>
                  <a:pt x="15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73" y="163"/>
                  <a:pt x="67" y="156"/>
                  <a:pt x="66" y="147"/>
                </a:cubicBezTo>
                <a:close/>
                <a:moveTo>
                  <a:pt x="203" y="0"/>
                </a:moveTo>
                <a:cubicBezTo>
                  <a:pt x="90" y="0"/>
                  <a:pt x="90" y="0"/>
                  <a:pt x="90" y="0"/>
                </a:cubicBezTo>
                <a:cubicBezTo>
                  <a:pt x="82" y="0"/>
                  <a:pt x="75" y="7"/>
                  <a:pt x="75" y="15"/>
                </a:cubicBezTo>
                <a:cubicBezTo>
                  <a:pt x="75" y="55"/>
                  <a:pt x="75" y="55"/>
                  <a:pt x="75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19"/>
                  <a:pt x="94" y="19"/>
                  <a:pt x="94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94" y="91"/>
                  <a:pt x="94" y="91"/>
                  <a:pt x="9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67" y="80"/>
                  <a:pt x="167" y="80"/>
                  <a:pt x="167" y="80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1"/>
                  <a:pt x="56" y="91"/>
                  <a:pt x="56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52"/>
                  <a:pt x="82" y="159"/>
                  <a:pt x="90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12" y="159"/>
                  <a:pt x="219" y="152"/>
                  <a:pt x="219" y="14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19" y="7"/>
                  <a:pt x="212" y="0"/>
                  <a:pt x="203" y="0"/>
                </a:cubicBezTo>
                <a:close/>
                <a:moveTo>
                  <a:pt x="179" y="39"/>
                </a:moveTo>
                <a:cubicBezTo>
                  <a:pt x="179" y="39"/>
                  <a:pt x="178" y="38"/>
                  <a:pt x="177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5" y="38"/>
                  <a:pt x="144" y="39"/>
                  <a:pt x="144" y="39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47"/>
                  <a:pt x="145" y="48"/>
                  <a:pt x="146" y="48"/>
                </a:cubicBezTo>
                <a:cubicBezTo>
                  <a:pt x="177" y="48"/>
                  <a:pt x="177" y="48"/>
                  <a:pt x="177" y="48"/>
                </a:cubicBezTo>
                <a:cubicBezTo>
                  <a:pt x="178" y="48"/>
                  <a:pt x="179" y="47"/>
                  <a:pt x="179" y="47"/>
                </a:cubicBezTo>
                <a:lnTo>
                  <a:pt x="179" y="39"/>
                </a:lnTo>
                <a:close/>
                <a:moveTo>
                  <a:pt x="177" y="114"/>
                </a:moveTo>
                <a:cubicBezTo>
                  <a:pt x="146" y="114"/>
                  <a:pt x="146" y="114"/>
                  <a:pt x="146" y="114"/>
                </a:cubicBezTo>
                <a:cubicBezTo>
                  <a:pt x="145" y="114"/>
                  <a:pt x="144" y="114"/>
                  <a:pt x="144" y="115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123"/>
                  <a:pt x="145" y="124"/>
                  <a:pt x="146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8" y="124"/>
                  <a:pt x="179" y="123"/>
                  <a:pt x="179" y="122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14"/>
                  <a:pt x="178" y="114"/>
                  <a:pt x="177" y="114"/>
                </a:cubicBezTo>
                <a:close/>
                <a:moveTo>
                  <a:pt x="65" y="57"/>
                </a:moveTo>
                <a:cubicBezTo>
                  <a:pt x="65" y="52"/>
                  <a:pt x="65" y="52"/>
                  <a:pt x="65" y="52"/>
                </a:cubicBezTo>
                <a:cubicBezTo>
                  <a:pt x="65" y="51"/>
                  <a:pt x="65" y="50"/>
                  <a:pt x="64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1"/>
                  <a:pt x="36" y="52"/>
                </a:cubicBez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7" y="59"/>
                  <a:pt x="37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8"/>
                  <a:pt x="65" y="57"/>
                </a:cubicBezTo>
                <a:close/>
                <a:moveTo>
                  <a:pt x="65" y="100"/>
                </a:moveTo>
                <a:cubicBezTo>
                  <a:pt x="65" y="99"/>
                  <a:pt x="65" y="98"/>
                  <a:pt x="64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6" y="99"/>
                  <a:pt x="36" y="100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6" y="106"/>
                  <a:pt x="37" y="107"/>
                  <a:pt x="3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107"/>
                  <a:pt x="65" y="106"/>
                  <a:pt x="65" y="105"/>
                </a:cubicBezTo>
                <a:lnTo>
                  <a:pt x="65" y="100"/>
                </a:lnTo>
                <a:close/>
                <a:moveTo>
                  <a:pt x="64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13"/>
                  <a:pt x="36" y="114"/>
                  <a:pt x="36" y="115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21"/>
                  <a:pt x="37" y="122"/>
                  <a:pt x="37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5" y="122"/>
                  <a:pt x="65" y="121"/>
                  <a:pt x="65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3"/>
                  <a:pt x="64" y="113"/>
                </a:cubicBezTo>
                <a:close/>
                <a:moveTo>
                  <a:pt x="179" y="58"/>
                </a:moveTo>
                <a:cubicBezTo>
                  <a:pt x="179" y="57"/>
                  <a:pt x="178" y="56"/>
                  <a:pt x="177" y="5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77" y="66"/>
                  <a:pt x="177" y="66"/>
                  <a:pt x="177" y="66"/>
                </a:cubicBezTo>
                <a:cubicBezTo>
                  <a:pt x="178" y="66"/>
                  <a:pt x="179" y="66"/>
                  <a:pt x="179" y="65"/>
                </a:cubicBezTo>
                <a:lnTo>
                  <a:pt x="179" y="58"/>
                </a:lnTo>
                <a:close/>
                <a:moveTo>
                  <a:pt x="179" y="97"/>
                </a:moveTo>
                <a:cubicBezTo>
                  <a:pt x="179" y="96"/>
                  <a:pt x="178" y="95"/>
                  <a:pt x="177" y="95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8" y="106"/>
                  <a:pt x="179" y="105"/>
                  <a:pt x="179" y="104"/>
                </a:cubicBezTo>
                <a:lnTo>
                  <a:pt x="179" y="97"/>
                </a:lnTo>
                <a:close/>
                <a:moveTo>
                  <a:pt x="36" y="67"/>
                </a:moveTo>
                <a:cubicBezTo>
                  <a:pt x="36" y="73"/>
                  <a:pt x="36" y="73"/>
                  <a:pt x="36" y="73"/>
                </a:cubicBezTo>
                <a:cubicBezTo>
                  <a:pt x="36" y="73"/>
                  <a:pt x="37" y="74"/>
                  <a:pt x="3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65"/>
                  <a:pt x="49" y="65"/>
                  <a:pt x="49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5"/>
                  <a:pt x="36" y="66"/>
                  <a:pt x="36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1029950" y="3425375"/>
            <a:ext cx="29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42" name="Google Shape;242;p2"/>
          <p:cNvSpPr/>
          <p:nvPr/>
        </p:nvSpPr>
        <p:spPr>
          <a:xfrm>
            <a:off x="1084307" y="3801326"/>
            <a:ext cx="2683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 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243" name="Google Shape;243;p2"/>
          <p:cNvCxnSpPr/>
          <p:nvPr/>
        </p:nvCxnSpPr>
        <p:spPr>
          <a:xfrm>
            <a:off x="927452" y="2724837"/>
            <a:ext cx="726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566346" y="203977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lang="ru-RU" sz="2800" b="1" dirty="0">
                <a:latin typeface="+mj-lt"/>
              </a:rPr>
              <a:t>Цель проекта</a:t>
            </a:r>
            <a:endParaRPr sz="2800" b="1" dirty="0">
              <a:latin typeface="+mj-lt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574943" y="661902"/>
            <a:ext cx="19591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8244841" y="3435865"/>
            <a:ext cx="27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8299187" y="3779186"/>
            <a:ext cx="2683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248" name="Google Shape;248;p2"/>
          <p:cNvCxnSpPr/>
          <p:nvPr/>
        </p:nvCxnSpPr>
        <p:spPr>
          <a:xfrm>
            <a:off x="9277797" y="3278912"/>
            <a:ext cx="726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"/>
          <p:cNvSpPr/>
          <p:nvPr/>
        </p:nvSpPr>
        <p:spPr>
          <a:xfrm>
            <a:off x="1720360" y="1691216"/>
            <a:ext cx="922837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36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Тестирование продукта</a:t>
            </a:r>
            <a:r>
              <a:rPr lang="ru-RU" sz="24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проверка ПО для оценки работы и выявления узких мест перед внедрением конкретным пользователям</a:t>
            </a:r>
            <a:endParaRPr sz="24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1903812" y="3894490"/>
            <a:ext cx="922837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Тестирование подразумевает под собой процесс исследования ПО с целью получения информации о качестве продукта, проверку соответствия требований и реально реализованной функциональности</a:t>
            </a:r>
            <a:endParaRPr sz="24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1044712" y="4113000"/>
            <a:ext cx="859100" cy="653842"/>
          </a:xfrm>
          <a:custGeom>
            <a:avLst/>
            <a:gdLst/>
            <a:ahLst/>
            <a:cxnLst/>
            <a:rect l="l" t="t" r="r" b="b"/>
            <a:pathLst>
              <a:path w="219" h="166" extrusionOk="0">
                <a:moveTo>
                  <a:pt x="66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19" y="30"/>
                  <a:pt x="19" y="30"/>
                  <a:pt x="19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4"/>
                  <a:pt x="66" y="12"/>
                  <a:pt x="6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7" y="11"/>
                  <a:pt x="0" y="17"/>
                  <a:pt x="0" y="2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0"/>
                  <a:pt x="7" y="166"/>
                  <a:pt x="15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73" y="163"/>
                  <a:pt x="67" y="156"/>
                  <a:pt x="66" y="147"/>
                </a:cubicBezTo>
                <a:close/>
                <a:moveTo>
                  <a:pt x="203" y="0"/>
                </a:moveTo>
                <a:cubicBezTo>
                  <a:pt x="90" y="0"/>
                  <a:pt x="90" y="0"/>
                  <a:pt x="90" y="0"/>
                </a:cubicBezTo>
                <a:cubicBezTo>
                  <a:pt x="82" y="0"/>
                  <a:pt x="75" y="7"/>
                  <a:pt x="75" y="15"/>
                </a:cubicBezTo>
                <a:cubicBezTo>
                  <a:pt x="75" y="55"/>
                  <a:pt x="75" y="55"/>
                  <a:pt x="75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19"/>
                  <a:pt x="94" y="19"/>
                  <a:pt x="94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94" y="91"/>
                  <a:pt x="94" y="91"/>
                  <a:pt x="9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67" y="80"/>
                  <a:pt x="167" y="80"/>
                  <a:pt x="167" y="80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1"/>
                  <a:pt x="56" y="91"/>
                  <a:pt x="56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52"/>
                  <a:pt x="82" y="159"/>
                  <a:pt x="90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12" y="159"/>
                  <a:pt x="219" y="152"/>
                  <a:pt x="219" y="14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19" y="7"/>
                  <a:pt x="212" y="0"/>
                  <a:pt x="203" y="0"/>
                </a:cubicBezTo>
                <a:close/>
                <a:moveTo>
                  <a:pt x="179" y="39"/>
                </a:moveTo>
                <a:cubicBezTo>
                  <a:pt x="179" y="39"/>
                  <a:pt x="178" y="38"/>
                  <a:pt x="177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5" y="38"/>
                  <a:pt x="144" y="39"/>
                  <a:pt x="144" y="39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47"/>
                  <a:pt x="145" y="48"/>
                  <a:pt x="146" y="48"/>
                </a:cubicBezTo>
                <a:cubicBezTo>
                  <a:pt x="177" y="48"/>
                  <a:pt x="177" y="48"/>
                  <a:pt x="177" y="48"/>
                </a:cubicBezTo>
                <a:cubicBezTo>
                  <a:pt x="178" y="48"/>
                  <a:pt x="179" y="47"/>
                  <a:pt x="179" y="47"/>
                </a:cubicBezTo>
                <a:lnTo>
                  <a:pt x="179" y="39"/>
                </a:lnTo>
                <a:close/>
                <a:moveTo>
                  <a:pt x="177" y="114"/>
                </a:moveTo>
                <a:cubicBezTo>
                  <a:pt x="146" y="114"/>
                  <a:pt x="146" y="114"/>
                  <a:pt x="146" y="114"/>
                </a:cubicBezTo>
                <a:cubicBezTo>
                  <a:pt x="145" y="114"/>
                  <a:pt x="144" y="114"/>
                  <a:pt x="144" y="115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123"/>
                  <a:pt x="145" y="124"/>
                  <a:pt x="146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8" y="124"/>
                  <a:pt x="179" y="123"/>
                  <a:pt x="179" y="122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14"/>
                  <a:pt x="178" y="114"/>
                  <a:pt x="177" y="114"/>
                </a:cubicBezTo>
                <a:close/>
                <a:moveTo>
                  <a:pt x="65" y="57"/>
                </a:moveTo>
                <a:cubicBezTo>
                  <a:pt x="65" y="52"/>
                  <a:pt x="65" y="52"/>
                  <a:pt x="65" y="52"/>
                </a:cubicBezTo>
                <a:cubicBezTo>
                  <a:pt x="65" y="51"/>
                  <a:pt x="65" y="50"/>
                  <a:pt x="64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1"/>
                  <a:pt x="36" y="52"/>
                </a:cubicBez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7" y="59"/>
                  <a:pt x="37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8"/>
                  <a:pt x="65" y="57"/>
                </a:cubicBezTo>
                <a:close/>
                <a:moveTo>
                  <a:pt x="65" y="100"/>
                </a:moveTo>
                <a:cubicBezTo>
                  <a:pt x="65" y="99"/>
                  <a:pt x="65" y="98"/>
                  <a:pt x="64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6" y="99"/>
                  <a:pt x="36" y="100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6" y="106"/>
                  <a:pt x="37" y="107"/>
                  <a:pt x="3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107"/>
                  <a:pt x="65" y="106"/>
                  <a:pt x="65" y="105"/>
                </a:cubicBezTo>
                <a:lnTo>
                  <a:pt x="65" y="100"/>
                </a:lnTo>
                <a:close/>
                <a:moveTo>
                  <a:pt x="64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13"/>
                  <a:pt x="36" y="114"/>
                  <a:pt x="36" y="115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21"/>
                  <a:pt x="37" y="122"/>
                  <a:pt x="37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5" y="122"/>
                  <a:pt x="65" y="121"/>
                  <a:pt x="65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3"/>
                  <a:pt x="64" y="113"/>
                </a:cubicBezTo>
                <a:close/>
                <a:moveTo>
                  <a:pt x="179" y="58"/>
                </a:moveTo>
                <a:cubicBezTo>
                  <a:pt x="179" y="57"/>
                  <a:pt x="178" y="56"/>
                  <a:pt x="177" y="5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77" y="66"/>
                  <a:pt x="177" y="66"/>
                  <a:pt x="177" y="66"/>
                </a:cubicBezTo>
                <a:cubicBezTo>
                  <a:pt x="178" y="66"/>
                  <a:pt x="179" y="66"/>
                  <a:pt x="179" y="65"/>
                </a:cubicBezTo>
                <a:lnTo>
                  <a:pt x="179" y="58"/>
                </a:lnTo>
                <a:close/>
                <a:moveTo>
                  <a:pt x="179" y="97"/>
                </a:moveTo>
                <a:cubicBezTo>
                  <a:pt x="179" y="96"/>
                  <a:pt x="178" y="95"/>
                  <a:pt x="177" y="95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8" y="106"/>
                  <a:pt x="179" y="105"/>
                  <a:pt x="179" y="104"/>
                </a:cubicBezTo>
                <a:lnTo>
                  <a:pt x="179" y="97"/>
                </a:lnTo>
                <a:close/>
                <a:moveTo>
                  <a:pt x="36" y="67"/>
                </a:moveTo>
                <a:cubicBezTo>
                  <a:pt x="36" y="73"/>
                  <a:pt x="36" y="73"/>
                  <a:pt x="36" y="73"/>
                </a:cubicBezTo>
                <a:cubicBezTo>
                  <a:pt x="36" y="73"/>
                  <a:pt x="37" y="74"/>
                  <a:pt x="3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65"/>
                  <a:pt x="49" y="65"/>
                  <a:pt x="49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5"/>
                  <a:pt x="36" y="66"/>
                  <a:pt x="36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252" name="Google Shape;252;p2"/>
          <p:cNvCxnSpPr/>
          <p:nvPr/>
        </p:nvCxnSpPr>
        <p:spPr>
          <a:xfrm>
            <a:off x="927452" y="5029451"/>
            <a:ext cx="726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294;p11">
            <a:extLst>
              <a:ext uri="{FF2B5EF4-FFF2-40B4-BE49-F238E27FC236}">
                <a16:creationId xmlns:a16="http://schemas.microsoft.com/office/drawing/2014/main" id="{415067A6-27F3-4A72-AE31-F43748C26AB7}"/>
              </a:ext>
            </a:extLst>
          </p:cNvPr>
          <p:cNvSpPr/>
          <p:nvPr/>
        </p:nvSpPr>
        <p:spPr>
          <a:xfrm>
            <a:off x="11506042" y="289710"/>
            <a:ext cx="498853" cy="519749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A6F2C-8F16-42C3-851C-C670ABE66910}"/>
              </a:ext>
            </a:extLst>
          </p:cNvPr>
          <p:cNvSpPr txBox="1"/>
          <p:nvPr/>
        </p:nvSpPr>
        <p:spPr>
          <a:xfrm>
            <a:off x="11625654" y="365996"/>
            <a:ext cx="31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sldNum" idx="12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IBM Plex Sans"/>
                <a:ea typeface="IBM Plex Sans"/>
                <a:cs typeface="IBM Plex Sans"/>
                <a:sym typeface="IBM Plex Sans"/>
              </a:rPr>
              <a:t>4</a:t>
            </a:fld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276886" y="1424198"/>
            <a:ext cx="3492600" cy="4733841"/>
          </a:xfrm>
          <a:prstGeom prst="roundRect">
            <a:avLst>
              <a:gd name="adj" fmla="val 5418"/>
            </a:avLst>
          </a:prstGeom>
          <a:solidFill>
            <a:srgbClr val="3366CC"/>
          </a:solidFill>
          <a:ln>
            <a:noFill/>
          </a:ln>
          <a:effectLst>
            <a:outerShdw blurRad="254000" dist="1270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ru-RU" sz="1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4523962" y="3434725"/>
            <a:ext cx="301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4698739" y="3773812"/>
            <a:ext cx="2683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141" name="Google Shape;141;p2"/>
          <p:cNvCxnSpPr/>
          <p:nvPr/>
        </p:nvCxnSpPr>
        <p:spPr>
          <a:xfrm>
            <a:off x="5593636" y="2445344"/>
            <a:ext cx="726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2"/>
          <p:cNvSpPr/>
          <p:nvPr/>
        </p:nvSpPr>
        <p:spPr>
          <a:xfrm>
            <a:off x="700907" y="1424198"/>
            <a:ext cx="3450600" cy="4757712"/>
          </a:xfrm>
          <a:prstGeom prst="roundRect">
            <a:avLst>
              <a:gd name="adj" fmla="val 5418"/>
            </a:avLst>
          </a:prstGeom>
          <a:solidFill>
            <a:srgbClr val="2976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ru-RU" sz="1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914214" y="1638514"/>
            <a:ext cx="859100" cy="653842"/>
          </a:xfrm>
          <a:custGeom>
            <a:avLst/>
            <a:gdLst/>
            <a:ahLst/>
            <a:cxnLst/>
            <a:rect l="l" t="t" r="r" b="b"/>
            <a:pathLst>
              <a:path w="219" h="166" extrusionOk="0">
                <a:moveTo>
                  <a:pt x="66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19" y="30"/>
                  <a:pt x="19" y="30"/>
                  <a:pt x="19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4"/>
                  <a:pt x="66" y="12"/>
                  <a:pt x="6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7" y="11"/>
                  <a:pt x="0" y="17"/>
                  <a:pt x="0" y="2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0"/>
                  <a:pt x="7" y="166"/>
                  <a:pt x="15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73" y="163"/>
                  <a:pt x="67" y="156"/>
                  <a:pt x="66" y="147"/>
                </a:cubicBezTo>
                <a:close/>
                <a:moveTo>
                  <a:pt x="203" y="0"/>
                </a:moveTo>
                <a:cubicBezTo>
                  <a:pt x="90" y="0"/>
                  <a:pt x="90" y="0"/>
                  <a:pt x="90" y="0"/>
                </a:cubicBezTo>
                <a:cubicBezTo>
                  <a:pt x="82" y="0"/>
                  <a:pt x="75" y="7"/>
                  <a:pt x="75" y="15"/>
                </a:cubicBezTo>
                <a:cubicBezTo>
                  <a:pt x="75" y="55"/>
                  <a:pt x="75" y="55"/>
                  <a:pt x="75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19"/>
                  <a:pt x="94" y="19"/>
                  <a:pt x="94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94" y="91"/>
                  <a:pt x="94" y="91"/>
                  <a:pt x="9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67" y="80"/>
                  <a:pt x="167" y="80"/>
                  <a:pt x="167" y="80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1"/>
                  <a:pt x="56" y="91"/>
                  <a:pt x="56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52"/>
                  <a:pt x="82" y="159"/>
                  <a:pt x="90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12" y="159"/>
                  <a:pt x="219" y="152"/>
                  <a:pt x="219" y="14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19" y="7"/>
                  <a:pt x="212" y="0"/>
                  <a:pt x="203" y="0"/>
                </a:cubicBezTo>
                <a:close/>
                <a:moveTo>
                  <a:pt x="179" y="39"/>
                </a:moveTo>
                <a:cubicBezTo>
                  <a:pt x="179" y="39"/>
                  <a:pt x="178" y="38"/>
                  <a:pt x="177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5" y="38"/>
                  <a:pt x="144" y="39"/>
                  <a:pt x="144" y="39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47"/>
                  <a:pt x="145" y="48"/>
                  <a:pt x="146" y="48"/>
                </a:cubicBezTo>
                <a:cubicBezTo>
                  <a:pt x="177" y="48"/>
                  <a:pt x="177" y="48"/>
                  <a:pt x="177" y="48"/>
                </a:cubicBezTo>
                <a:cubicBezTo>
                  <a:pt x="178" y="48"/>
                  <a:pt x="179" y="47"/>
                  <a:pt x="179" y="47"/>
                </a:cubicBezTo>
                <a:lnTo>
                  <a:pt x="179" y="39"/>
                </a:lnTo>
                <a:close/>
                <a:moveTo>
                  <a:pt x="177" y="114"/>
                </a:moveTo>
                <a:cubicBezTo>
                  <a:pt x="146" y="114"/>
                  <a:pt x="146" y="114"/>
                  <a:pt x="146" y="114"/>
                </a:cubicBezTo>
                <a:cubicBezTo>
                  <a:pt x="145" y="114"/>
                  <a:pt x="144" y="114"/>
                  <a:pt x="144" y="115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123"/>
                  <a:pt x="145" y="124"/>
                  <a:pt x="146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8" y="124"/>
                  <a:pt x="179" y="123"/>
                  <a:pt x="179" y="122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14"/>
                  <a:pt x="178" y="114"/>
                  <a:pt x="177" y="114"/>
                </a:cubicBezTo>
                <a:close/>
                <a:moveTo>
                  <a:pt x="65" y="57"/>
                </a:moveTo>
                <a:cubicBezTo>
                  <a:pt x="65" y="52"/>
                  <a:pt x="65" y="52"/>
                  <a:pt x="65" y="52"/>
                </a:cubicBezTo>
                <a:cubicBezTo>
                  <a:pt x="65" y="51"/>
                  <a:pt x="65" y="50"/>
                  <a:pt x="64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1"/>
                  <a:pt x="36" y="52"/>
                </a:cubicBez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7" y="59"/>
                  <a:pt x="37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8"/>
                  <a:pt x="65" y="57"/>
                </a:cubicBezTo>
                <a:close/>
                <a:moveTo>
                  <a:pt x="65" y="100"/>
                </a:moveTo>
                <a:cubicBezTo>
                  <a:pt x="65" y="99"/>
                  <a:pt x="65" y="98"/>
                  <a:pt x="64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6" y="99"/>
                  <a:pt x="36" y="100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6" y="106"/>
                  <a:pt x="37" y="107"/>
                  <a:pt x="3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107"/>
                  <a:pt x="65" y="106"/>
                  <a:pt x="65" y="105"/>
                </a:cubicBezTo>
                <a:lnTo>
                  <a:pt x="65" y="100"/>
                </a:lnTo>
                <a:close/>
                <a:moveTo>
                  <a:pt x="64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13"/>
                  <a:pt x="36" y="114"/>
                  <a:pt x="36" y="115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21"/>
                  <a:pt x="37" y="122"/>
                  <a:pt x="37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5" y="122"/>
                  <a:pt x="65" y="121"/>
                  <a:pt x="65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3"/>
                  <a:pt x="64" y="113"/>
                </a:cubicBezTo>
                <a:close/>
                <a:moveTo>
                  <a:pt x="179" y="58"/>
                </a:moveTo>
                <a:cubicBezTo>
                  <a:pt x="179" y="57"/>
                  <a:pt x="178" y="56"/>
                  <a:pt x="177" y="5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77" y="66"/>
                  <a:pt x="177" y="66"/>
                  <a:pt x="177" y="66"/>
                </a:cubicBezTo>
                <a:cubicBezTo>
                  <a:pt x="178" y="66"/>
                  <a:pt x="179" y="66"/>
                  <a:pt x="179" y="65"/>
                </a:cubicBezTo>
                <a:lnTo>
                  <a:pt x="179" y="58"/>
                </a:lnTo>
                <a:close/>
                <a:moveTo>
                  <a:pt x="179" y="97"/>
                </a:moveTo>
                <a:cubicBezTo>
                  <a:pt x="179" y="96"/>
                  <a:pt x="178" y="95"/>
                  <a:pt x="177" y="95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8" y="106"/>
                  <a:pt x="179" y="105"/>
                  <a:pt x="179" y="104"/>
                </a:cubicBezTo>
                <a:lnTo>
                  <a:pt x="179" y="97"/>
                </a:lnTo>
                <a:close/>
                <a:moveTo>
                  <a:pt x="36" y="67"/>
                </a:moveTo>
                <a:cubicBezTo>
                  <a:pt x="36" y="73"/>
                  <a:pt x="36" y="73"/>
                  <a:pt x="36" y="73"/>
                </a:cubicBezTo>
                <a:cubicBezTo>
                  <a:pt x="36" y="73"/>
                  <a:pt x="37" y="74"/>
                  <a:pt x="3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65"/>
                  <a:pt x="49" y="65"/>
                  <a:pt x="49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5"/>
                  <a:pt x="36" y="66"/>
                  <a:pt x="36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029950" y="3425375"/>
            <a:ext cx="29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084307" y="3801326"/>
            <a:ext cx="2683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lt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 </a:t>
            </a:r>
            <a:endParaRPr sz="1200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146" name="Google Shape;146;p2"/>
          <p:cNvCxnSpPr/>
          <p:nvPr/>
        </p:nvCxnSpPr>
        <p:spPr>
          <a:xfrm>
            <a:off x="2006681" y="2445344"/>
            <a:ext cx="726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4698739" y="246353"/>
            <a:ext cx="2117770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lang="ru-RU" sz="2800" b="1" dirty="0">
                <a:latin typeface="+mj-lt"/>
              </a:rPr>
              <a:t>Клиенты</a:t>
            </a:r>
            <a:endParaRPr sz="2800" b="1" dirty="0">
              <a:latin typeface="+mj-lt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574943" y="661902"/>
            <a:ext cx="19591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7998493" y="1424198"/>
            <a:ext cx="3492600" cy="4757712"/>
          </a:xfrm>
          <a:prstGeom prst="roundRect">
            <a:avLst>
              <a:gd name="adj" fmla="val 5418"/>
            </a:avLst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ru-RU" sz="1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8244841" y="3435865"/>
            <a:ext cx="27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299187" y="3779186"/>
            <a:ext cx="2683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9170960" y="1618567"/>
            <a:ext cx="833437" cy="693737"/>
          </a:xfrm>
          <a:custGeom>
            <a:avLst/>
            <a:gdLst/>
            <a:ahLst/>
            <a:cxnLst/>
            <a:rect l="l" t="t" r="r" b="b"/>
            <a:pathLst>
              <a:path w="221" h="184" extrusionOk="0">
                <a:moveTo>
                  <a:pt x="55" y="45"/>
                </a:moveTo>
                <a:cubicBezTo>
                  <a:pt x="67" y="45"/>
                  <a:pt x="77" y="35"/>
                  <a:pt x="77" y="22"/>
                </a:cubicBezTo>
                <a:cubicBezTo>
                  <a:pt x="77" y="10"/>
                  <a:pt x="67" y="0"/>
                  <a:pt x="55" y="0"/>
                </a:cubicBezTo>
                <a:cubicBezTo>
                  <a:pt x="42" y="0"/>
                  <a:pt x="32" y="10"/>
                  <a:pt x="32" y="22"/>
                </a:cubicBezTo>
                <a:cubicBezTo>
                  <a:pt x="32" y="35"/>
                  <a:pt x="42" y="45"/>
                  <a:pt x="55" y="45"/>
                </a:cubicBezTo>
                <a:close/>
                <a:moveTo>
                  <a:pt x="105" y="127"/>
                </a:moveTo>
                <a:cubicBezTo>
                  <a:pt x="143" y="103"/>
                  <a:pt x="143" y="103"/>
                  <a:pt x="143" y="103"/>
                </a:cubicBezTo>
                <a:cubicBezTo>
                  <a:pt x="149" y="100"/>
                  <a:pt x="150" y="93"/>
                  <a:pt x="147" y="88"/>
                </a:cubicBezTo>
                <a:cubicBezTo>
                  <a:pt x="144" y="83"/>
                  <a:pt x="137" y="81"/>
                  <a:pt x="132" y="84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10" y="63"/>
                  <a:pt x="98" y="52"/>
                  <a:pt x="84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3"/>
                  <a:pt x="62" y="53"/>
                  <a:pt x="62" y="54"/>
                </a:cubicBezTo>
                <a:cubicBezTo>
                  <a:pt x="58" y="60"/>
                  <a:pt x="60" y="57"/>
                  <a:pt x="58" y="61"/>
                </a:cubicBezTo>
                <a:cubicBezTo>
                  <a:pt x="60" y="66"/>
                  <a:pt x="60" y="65"/>
                  <a:pt x="62" y="69"/>
                </a:cubicBezTo>
                <a:cubicBezTo>
                  <a:pt x="63" y="70"/>
                  <a:pt x="63" y="71"/>
                  <a:pt x="63" y="72"/>
                </a:cubicBezTo>
                <a:cubicBezTo>
                  <a:pt x="56" y="105"/>
                  <a:pt x="56" y="105"/>
                  <a:pt x="56" y="105"/>
                </a:cubicBezTo>
                <a:cubicBezTo>
                  <a:pt x="55" y="106"/>
                  <a:pt x="54" y="106"/>
                  <a:pt x="54" y="105"/>
                </a:cubicBezTo>
                <a:cubicBezTo>
                  <a:pt x="53" y="101"/>
                  <a:pt x="48" y="76"/>
                  <a:pt x="47" y="72"/>
                </a:cubicBezTo>
                <a:cubicBezTo>
                  <a:pt x="47" y="71"/>
                  <a:pt x="47" y="70"/>
                  <a:pt x="48" y="69"/>
                </a:cubicBezTo>
                <a:cubicBezTo>
                  <a:pt x="52" y="61"/>
                  <a:pt x="52" y="61"/>
                  <a:pt x="52" y="61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3"/>
                  <a:pt x="48" y="53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11" y="52"/>
                  <a:pt x="0" y="63"/>
                  <a:pt x="0" y="7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4"/>
                  <a:pt x="5" y="169"/>
                  <a:pt x="11" y="169"/>
                </a:cubicBezTo>
                <a:cubicBezTo>
                  <a:pt x="17" y="169"/>
                  <a:pt x="22" y="164"/>
                  <a:pt x="22" y="15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7"/>
                  <a:pt x="22" y="76"/>
                  <a:pt x="24" y="76"/>
                </a:cubicBezTo>
                <a:cubicBezTo>
                  <a:pt x="25" y="76"/>
                  <a:pt x="26" y="77"/>
                  <a:pt x="26" y="78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52" y="184"/>
                  <a:pt x="52" y="184"/>
                  <a:pt x="52" y="184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84"/>
                  <a:pt x="58" y="184"/>
                  <a:pt x="58" y="18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84" y="147"/>
                  <a:pt x="84" y="165"/>
                  <a:pt x="84" y="78"/>
                </a:cubicBezTo>
                <a:cubicBezTo>
                  <a:pt x="84" y="76"/>
                  <a:pt x="85" y="75"/>
                  <a:pt x="86" y="75"/>
                </a:cubicBezTo>
                <a:cubicBezTo>
                  <a:pt x="87" y="75"/>
                  <a:pt x="88" y="76"/>
                  <a:pt x="88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117"/>
                  <a:pt x="88" y="117"/>
                  <a:pt x="88" y="117"/>
                </a:cubicBezTo>
                <a:cubicBezTo>
                  <a:pt x="88" y="126"/>
                  <a:pt x="98" y="131"/>
                  <a:pt x="105" y="127"/>
                </a:cubicBezTo>
                <a:close/>
                <a:moveTo>
                  <a:pt x="211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6" y="20"/>
                  <a:pt x="86" y="21"/>
                  <a:pt x="86" y="22"/>
                </a:cubicBezTo>
                <a:cubicBezTo>
                  <a:pt x="86" y="24"/>
                  <a:pt x="86" y="27"/>
                  <a:pt x="86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1" y="39"/>
                  <a:pt x="211" y="39"/>
                  <a:pt x="211" y="39"/>
                </a:cubicBezTo>
                <a:cubicBezTo>
                  <a:pt x="211" y="39"/>
                  <a:pt x="211" y="39"/>
                  <a:pt x="211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8" y="41"/>
                  <a:pt x="104" y="44"/>
                  <a:pt x="108" y="49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92" y="129"/>
                  <a:pt x="192" y="129"/>
                  <a:pt x="192" y="129"/>
                </a:cubicBezTo>
                <a:cubicBezTo>
                  <a:pt x="192" y="129"/>
                  <a:pt x="192" y="130"/>
                  <a:pt x="192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04" y="139"/>
                  <a:pt x="104" y="139"/>
                  <a:pt x="104" y="13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9" y="162"/>
                  <a:pt x="129" y="162"/>
                  <a:pt x="129" y="162"/>
                </a:cubicBezTo>
                <a:cubicBezTo>
                  <a:pt x="93" y="172"/>
                  <a:pt x="93" y="172"/>
                  <a:pt x="93" y="172"/>
                </a:cubicBezTo>
                <a:cubicBezTo>
                  <a:pt x="93" y="182"/>
                  <a:pt x="93" y="182"/>
                  <a:pt x="93" y="182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84"/>
                  <a:pt x="184" y="184"/>
                  <a:pt x="185" y="184"/>
                </a:cubicBezTo>
                <a:cubicBezTo>
                  <a:pt x="187" y="184"/>
                  <a:pt x="189" y="183"/>
                  <a:pt x="189" y="181"/>
                </a:cubicBezTo>
                <a:cubicBezTo>
                  <a:pt x="190" y="178"/>
                  <a:pt x="189" y="176"/>
                  <a:pt x="186" y="175"/>
                </a:cubicBezTo>
                <a:cubicBezTo>
                  <a:pt x="139" y="162"/>
                  <a:pt x="139" y="162"/>
                  <a:pt x="139" y="162"/>
                </a:cubicBezTo>
                <a:cubicBezTo>
                  <a:pt x="139" y="139"/>
                  <a:pt x="139" y="139"/>
                  <a:pt x="139" y="139"/>
                </a:cubicBezTo>
                <a:cubicBezTo>
                  <a:pt x="192" y="139"/>
                  <a:pt x="192" y="139"/>
                  <a:pt x="192" y="139"/>
                </a:cubicBezTo>
                <a:cubicBezTo>
                  <a:pt x="197" y="139"/>
                  <a:pt x="202" y="135"/>
                  <a:pt x="202" y="129"/>
                </a:cubicBezTo>
                <a:cubicBezTo>
                  <a:pt x="202" y="49"/>
                  <a:pt x="202" y="49"/>
                  <a:pt x="202" y="49"/>
                </a:cubicBezTo>
                <a:cubicBezTo>
                  <a:pt x="211" y="49"/>
                  <a:pt x="211" y="49"/>
                  <a:pt x="211" y="49"/>
                </a:cubicBezTo>
                <a:cubicBezTo>
                  <a:pt x="216" y="49"/>
                  <a:pt x="221" y="44"/>
                  <a:pt x="221" y="39"/>
                </a:cubicBezTo>
                <a:cubicBezTo>
                  <a:pt x="221" y="29"/>
                  <a:pt x="221" y="29"/>
                  <a:pt x="221" y="29"/>
                </a:cubicBezTo>
                <a:cubicBezTo>
                  <a:pt x="221" y="24"/>
                  <a:pt x="216" y="19"/>
                  <a:pt x="211" y="19"/>
                </a:cubicBezTo>
                <a:close/>
                <a:moveTo>
                  <a:pt x="146" y="62"/>
                </a:moveTo>
                <a:cubicBezTo>
                  <a:pt x="134" y="62"/>
                  <a:pt x="125" y="71"/>
                  <a:pt x="124" y="82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2" y="72"/>
                  <a:pt x="138" y="67"/>
                  <a:pt x="146" y="67"/>
                </a:cubicBezTo>
                <a:cubicBezTo>
                  <a:pt x="154" y="67"/>
                  <a:pt x="161" y="74"/>
                  <a:pt x="161" y="83"/>
                </a:cubicBezTo>
                <a:cubicBezTo>
                  <a:pt x="161" y="89"/>
                  <a:pt x="158" y="95"/>
                  <a:pt x="153" y="97"/>
                </a:cubicBezTo>
                <a:cubicBezTo>
                  <a:pt x="152" y="100"/>
                  <a:pt x="151" y="102"/>
                  <a:pt x="149" y="104"/>
                </a:cubicBezTo>
                <a:cubicBezTo>
                  <a:pt x="153" y="104"/>
                  <a:pt x="156" y="102"/>
                  <a:pt x="158" y="100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0" y="103"/>
                  <a:pt x="160" y="103"/>
                  <a:pt x="159" y="103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4" y="118"/>
                  <a:pt x="177" y="118"/>
                  <a:pt x="179" y="116"/>
                </a:cubicBezTo>
                <a:cubicBezTo>
                  <a:pt x="181" y="114"/>
                  <a:pt x="181" y="111"/>
                  <a:pt x="179" y="109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6" y="97"/>
                  <a:pt x="166" y="97"/>
                  <a:pt x="165" y="98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5" y="92"/>
                  <a:pt x="167" y="88"/>
                  <a:pt x="167" y="83"/>
                </a:cubicBezTo>
                <a:cubicBezTo>
                  <a:pt x="167" y="72"/>
                  <a:pt x="157" y="62"/>
                  <a:pt x="146" y="62"/>
                </a:cubicBezTo>
                <a:close/>
                <a:moveTo>
                  <a:pt x="158" y="81"/>
                </a:moveTo>
                <a:cubicBezTo>
                  <a:pt x="158" y="74"/>
                  <a:pt x="152" y="69"/>
                  <a:pt x="145" y="70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50" y="73"/>
                  <a:pt x="155" y="76"/>
                  <a:pt x="155" y="81"/>
                </a:cubicBezTo>
                <a:lnTo>
                  <a:pt x="158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168" name="Google Shape;168;p2"/>
          <p:cNvCxnSpPr/>
          <p:nvPr/>
        </p:nvCxnSpPr>
        <p:spPr>
          <a:xfrm>
            <a:off x="9170960" y="2445344"/>
            <a:ext cx="726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251;p2"/>
          <p:cNvSpPr/>
          <p:nvPr/>
        </p:nvSpPr>
        <p:spPr>
          <a:xfrm>
            <a:off x="5527386" y="1658462"/>
            <a:ext cx="859100" cy="653842"/>
          </a:xfrm>
          <a:custGeom>
            <a:avLst/>
            <a:gdLst/>
            <a:ahLst/>
            <a:cxnLst/>
            <a:rect l="l" t="t" r="r" b="b"/>
            <a:pathLst>
              <a:path w="219" h="166" extrusionOk="0">
                <a:moveTo>
                  <a:pt x="66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19" y="30"/>
                  <a:pt x="19" y="30"/>
                  <a:pt x="19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4"/>
                  <a:pt x="66" y="12"/>
                  <a:pt x="6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7" y="11"/>
                  <a:pt x="0" y="17"/>
                  <a:pt x="0" y="2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0"/>
                  <a:pt x="7" y="166"/>
                  <a:pt x="15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73" y="163"/>
                  <a:pt x="67" y="156"/>
                  <a:pt x="66" y="147"/>
                </a:cubicBezTo>
                <a:close/>
                <a:moveTo>
                  <a:pt x="203" y="0"/>
                </a:moveTo>
                <a:cubicBezTo>
                  <a:pt x="90" y="0"/>
                  <a:pt x="90" y="0"/>
                  <a:pt x="90" y="0"/>
                </a:cubicBezTo>
                <a:cubicBezTo>
                  <a:pt x="82" y="0"/>
                  <a:pt x="75" y="7"/>
                  <a:pt x="75" y="15"/>
                </a:cubicBezTo>
                <a:cubicBezTo>
                  <a:pt x="75" y="55"/>
                  <a:pt x="75" y="55"/>
                  <a:pt x="75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19"/>
                  <a:pt x="94" y="19"/>
                  <a:pt x="94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94" y="91"/>
                  <a:pt x="94" y="91"/>
                  <a:pt x="9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67" y="80"/>
                  <a:pt x="167" y="80"/>
                  <a:pt x="167" y="80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1"/>
                  <a:pt x="56" y="91"/>
                  <a:pt x="56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52"/>
                  <a:pt x="82" y="159"/>
                  <a:pt x="90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12" y="159"/>
                  <a:pt x="219" y="152"/>
                  <a:pt x="219" y="14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19" y="7"/>
                  <a:pt x="212" y="0"/>
                  <a:pt x="203" y="0"/>
                </a:cubicBezTo>
                <a:close/>
                <a:moveTo>
                  <a:pt x="179" y="39"/>
                </a:moveTo>
                <a:cubicBezTo>
                  <a:pt x="179" y="39"/>
                  <a:pt x="178" y="38"/>
                  <a:pt x="177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5" y="38"/>
                  <a:pt x="144" y="39"/>
                  <a:pt x="144" y="39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47"/>
                  <a:pt x="145" y="48"/>
                  <a:pt x="146" y="48"/>
                </a:cubicBezTo>
                <a:cubicBezTo>
                  <a:pt x="177" y="48"/>
                  <a:pt x="177" y="48"/>
                  <a:pt x="177" y="48"/>
                </a:cubicBezTo>
                <a:cubicBezTo>
                  <a:pt x="178" y="48"/>
                  <a:pt x="179" y="47"/>
                  <a:pt x="179" y="47"/>
                </a:cubicBezTo>
                <a:lnTo>
                  <a:pt x="179" y="39"/>
                </a:lnTo>
                <a:close/>
                <a:moveTo>
                  <a:pt x="177" y="114"/>
                </a:moveTo>
                <a:cubicBezTo>
                  <a:pt x="146" y="114"/>
                  <a:pt x="146" y="114"/>
                  <a:pt x="146" y="114"/>
                </a:cubicBezTo>
                <a:cubicBezTo>
                  <a:pt x="145" y="114"/>
                  <a:pt x="144" y="114"/>
                  <a:pt x="144" y="115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123"/>
                  <a:pt x="145" y="124"/>
                  <a:pt x="146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8" y="124"/>
                  <a:pt x="179" y="123"/>
                  <a:pt x="179" y="122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14"/>
                  <a:pt x="178" y="114"/>
                  <a:pt x="177" y="114"/>
                </a:cubicBezTo>
                <a:close/>
                <a:moveTo>
                  <a:pt x="65" y="57"/>
                </a:moveTo>
                <a:cubicBezTo>
                  <a:pt x="65" y="52"/>
                  <a:pt x="65" y="52"/>
                  <a:pt x="65" y="52"/>
                </a:cubicBezTo>
                <a:cubicBezTo>
                  <a:pt x="65" y="51"/>
                  <a:pt x="65" y="50"/>
                  <a:pt x="64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1"/>
                  <a:pt x="36" y="52"/>
                </a:cubicBez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7" y="59"/>
                  <a:pt x="37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8"/>
                  <a:pt x="65" y="57"/>
                </a:cubicBezTo>
                <a:close/>
                <a:moveTo>
                  <a:pt x="65" y="100"/>
                </a:moveTo>
                <a:cubicBezTo>
                  <a:pt x="65" y="99"/>
                  <a:pt x="65" y="98"/>
                  <a:pt x="64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6" y="99"/>
                  <a:pt x="36" y="100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6" y="106"/>
                  <a:pt x="37" y="107"/>
                  <a:pt x="3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107"/>
                  <a:pt x="65" y="106"/>
                  <a:pt x="65" y="105"/>
                </a:cubicBezTo>
                <a:lnTo>
                  <a:pt x="65" y="100"/>
                </a:lnTo>
                <a:close/>
                <a:moveTo>
                  <a:pt x="64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13"/>
                  <a:pt x="36" y="114"/>
                  <a:pt x="36" y="115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21"/>
                  <a:pt x="37" y="122"/>
                  <a:pt x="37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5" y="122"/>
                  <a:pt x="65" y="121"/>
                  <a:pt x="65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3"/>
                  <a:pt x="64" y="113"/>
                </a:cubicBezTo>
                <a:close/>
                <a:moveTo>
                  <a:pt x="179" y="58"/>
                </a:moveTo>
                <a:cubicBezTo>
                  <a:pt x="179" y="57"/>
                  <a:pt x="178" y="56"/>
                  <a:pt x="177" y="5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77" y="66"/>
                  <a:pt x="177" y="66"/>
                  <a:pt x="177" y="66"/>
                </a:cubicBezTo>
                <a:cubicBezTo>
                  <a:pt x="178" y="66"/>
                  <a:pt x="179" y="66"/>
                  <a:pt x="179" y="65"/>
                </a:cubicBezTo>
                <a:lnTo>
                  <a:pt x="179" y="58"/>
                </a:lnTo>
                <a:close/>
                <a:moveTo>
                  <a:pt x="179" y="97"/>
                </a:moveTo>
                <a:cubicBezTo>
                  <a:pt x="179" y="96"/>
                  <a:pt x="178" y="95"/>
                  <a:pt x="177" y="95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8" y="106"/>
                  <a:pt x="179" y="105"/>
                  <a:pt x="179" y="104"/>
                </a:cubicBezTo>
                <a:lnTo>
                  <a:pt x="179" y="97"/>
                </a:lnTo>
                <a:close/>
                <a:moveTo>
                  <a:pt x="36" y="67"/>
                </a:moveTo>
                <a:cubicBezTo>
                  <a:pt x="36" y="73"/>
                  <a:pt x="36" y="73"/>
                  <a:pt x="36" y="73"/>
                </a:cubicBezTo>
                <a:cubicBezTo>
                  <a:pt x="36" y="73"/>
                  <a:pt x="37" y="74"/>
                  <a:pt x="3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65"/>
                  <a:pt x="49" y="65"/>
                  <a:pt x="49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5"/>
                  <a:pt x="36" y="66"/>
                  <a:pt x="36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0C58E-019D-4075-8CFA-8F30B69F8BC7}"/>
              </a:ext>
            </a:extLst>
          </p:cNvPr>
          <p:cNvSpPr txBox="1"/>
          <p:nvPr/>
        </p:nvSpPr>
        <p:spPr>
          <a:xfrm>
            <a:off x="1367379" y="2742376"/>
            <a:ext cx="255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Востребованность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5A9F5-E1D4-4D1D-8369-F1DD668661E9}"/>
              </a:ext>
            </a:extLst>
          </p:cNvPr>
          <p:cNvSpPr txBox="1"/>
          <p:nvPr/>
        </p:nvSpPr>
        <p:spPr>
          <a:xfrm>
            <a:off x="8644802" y="2691019"/>
            <a:ext cx="27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Внешний запрос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1B5F5-86B9-4A6A-85D1-524E6F5253BB}"/>
              </a:ext>
            </a:extLst>
          </p:cNvPr>
          <p:cNvSpPr txBox="1"/>
          <p:nvPr/>
        </p:nvSpPr>
        <p:spPr>
          <a:xfrm>
            <a:off x="5299389" y="2539197"/>
            <a:ext cx="223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F0060-1A73-4353-8890-57745718CA21}"/>
              </a:ext>
            </a:extLst>
          </p:cNvPr>
          <p:cNvSpPr txBox="1"/>
          <p:nvPr/>
        </p:nvSpPr>
        <p:spPr>
          <a:xfrm>
            <a:off x="8148988" y="3093030"/>
            <a:ext cx="3191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Лаборатория волновых процессов и систем управления </a:t>
            </a:r>
            <a:r>
              <a:rPr lang="ru-RU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МФТИ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Железнодорожные </a:t>
            </a: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компании России и стран СНГ 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Группа </a:t>
            </a: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компаний </a:t>
            </a:r>
            <a:r>
              <a:rPr lang="ru-RU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1520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Эксперт от индустрии: Новиков Андрей </a:t>
            </a:r>
            <a:r>
              <a:rPr lang="ru-RU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Николаевич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8813E-F752-41B3-8C0C-1710C1309A26}"/>
              </a:ext>
            </a:extLst>
          </p:cNvPr>
          <p:cNvSpPr txBox="1"/>
          <p:nvPr/>
        </p:nvSpPr>
        <p:spPr>
          <a:xfrm>
            <a:off x="4606453" y="3240570"/>
            <a:ext cx="28334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Пассажиры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Поездные диспетчера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Графисты</a:t>
            </a:r>
            <a:endParaRPr lang="ru-RU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F31D3-3BE6-4C6B-B14C-8351B2E3DB6B}"/>
              </a:ext>
            </a:extLst>
          </p:cNvPr>
          <p:cNvSpPr txBox="1"/>
          <p:nvPr/>
        </p:nvSpPr>
        <p:spPr>
          <a:xfrm>
            <a:off x="1042534" y="3240570"/>
            <a:ext cx="25590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Правительство Москвы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ОАО «РЖД»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ГУП «Московский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      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метрополитен»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АО «Центральная ППК»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Министерство Транспорта РФ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Правительство Московской области</a:t>
            </a:r>
          </a:p>
          <a:p>
            <a:endParaRPr lang="ru-RU" dirty="0"/>
          </a:p>
        </p:txBody>
      </p:sp>
      <p:sp>
        <p:nvSpPr>
          <p:cNvPr id="29" name="Google Shape;294;p11">
            <a:extLst>
              <a:ext uri="{FF2B5EF4-FFF2-40B4-BE49-F238E27FC236}">
                <a16:creationId xmlns:a16="http://schemas.microsoft.com/office/drawing/2014/main" id="{3B844F61-6E7A-4394-9EC1-1A28E897F5AA}"/>
              </a:ext>
            </a:extLst>
          </p:cNvPr>
          <p:cNvSpPr/>
          <p:nvPr/>
        </p:nvSpPr>
        <p:spPr>
          <a:xfrm>
            <a:off x="11509099" y="251708"/>
            <a:ext cx="486109" cy="50823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F00576-1D16-4B33-8874-670AB742FC1C}"/>
              </a:ext>
            </a:extLst>
          </p:cNvPr>
          <p:cNvSpPr txBox="1"/>
          <p:nvPr/>
        </p:nvSpPr>
        <p:spPr>
          <a:xfrm>
            <a:off x="11617057" y="354125"/>
            <a:ext cx="31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/>
          <p:nvPr/>
        </p:nvSpPr>
        <p:spPr>
          <a:xfrm>
            <a:off x="573985" y="180392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План работ</a:t>
            </a:r>
            <a:endParaRPr sz="2800" b="1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462945" y="1374353"/>
            <a:ext cx="25321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3366CC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Выбор направления</a:t>
            </a:r>
            <a:endParaRPr sz="1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866302" y="2762218"/>
            <a:ext cx="17976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30.09.2021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3602787" y="1374352"/>
            <a:ext cx="22289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3366CC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Анализ задачи</a:t>
            </a:r>
            <a:endParaRPr sz="1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64" name="Google Shape;264;p4"/>
          <p:cNvCxnSpPr/>
          <p:nvPr/>
        </p:nvCxnSpPr>
        <p:spPr>
          <a:xfrm rot="10800000" flipH="1">
            <a:off x="9350" y="1187550"/>
            <a:ext cx="12181500" cy="18600"/>
          </a:xfrm>
          <a:prstGeom prst="straightConnector1">
            <a:avLst/>
          </a:prstGeom>
          <a:noFill/>
          <a:ln w="19050" cap="rnd" cmpd="sng">
            <a:solidFill>
              <a:srgbClr val="3366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4"/>
          <p:cNvSpPr/>
          <p:nvPr/>
        </p:nvSpPr>
        <p:spPr>
          <a:xfrm>
            <a:off x="1595687" y="1071065"/>
            <a:ext cx="266700" cy="2667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4503300" y="1089390"/>
            <a:ext cx="266700" cy="2667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267" name="Google Shape;267;p4"/>
          <p:cNvCxnSpPr/>
          <p:nvPr/>
        </p:nvCxnSpPr>
        <p:spPr>
          <a:xfrm>
            <a:off x="1688666" y="2145322"/>
            <a:ext cx="0" cy="280777"/>
          </a:xfrm>
          <a:prstGeom prst="straightConnector1">
            <a:avLst/>
          </a:prstGeom>
          <a:noFill/>
          <a:ln w="28575" cap="rnd" cmpd="sng">
            <a:solidFill>
              <a:srgbClr val="3366CC"/>
            </a:solidFill>
            <a:prstDash val="dot"/>
            <a:round/>
            <a:headEnd type="oval" w="sm" len="sm"/>
            <a:tailEnd type="oval" w="sm" len="sm"/>
          </a:ln>
        </p:spPr>
      </p:cxnSp>
      <p:sp>
        <p:nvSpPr>
          <p:cNvPr id="268" name="Google Shape;268;p4"/>
          <p:cNvSpPr txBox="1"/>
          <p:nvPr/>
        </p:nvSpPr>
        <p:spPr>
          <a:xfrm>
            <a:off x="3804974" y="2762218"/>
            <a:ext cx="17976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31.10.2021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>
            <a:off x="4622311" y="2111645"/>
            <a:ext cx="0" cy="280777"/>
          </a:xfrm>
          <a:prstGeom prst="straightConnector1">
            <a:avLst/>
          </a:prstGeom>
          <a:noFill/>
          <a:ln w="28575" cap="rnd" cmpd="sng">
            <a:solidFill>
              <a:srgbClr val="3366CC"/>
            </a:solidFill>
            <a:prstDash val="dot"/>
            <a:round/>
            <a:headEnd type="oval" w="sm" len="sm"/>
            <a:tailEnd type="oval" w="sm" len="sm"/>
          </a:ln>
        </p:spPr>
      </p:cxnSp>
      <p:sp>
        <p:nvSpPr>
          <p:cNvPr id="270" name="Google Shape;270;p4"/>
          <p:cNvSpPr/>
          <p:nvPr/>
        </p:nvSpPr>
        <p:spPr>
          <a:xfrm>
            <a:off x="661331" y="3188036"/>
            <a:ext cx="229293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25000"/>
              </a:lnSpc>
              <a:buSzPts val="1200"/>
              <a:buFont typeface="Arial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Выбор задачи</a:t>
            </a:r>
            <a:endParaRPr lang="ru-RU"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Сбор команды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Распределение ролей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Определение конечной цели проекта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Индивидуальные планы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3165423" y="3188036"/>
            <a:ext cx="291377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Разделение тестирования по типам и их выбор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Анализ программного продукта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Выбор функционала для тестирования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Выбор алгоритма статического анализа для реализации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285196" y="1356027"/>
            <a:ext cx="22289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3366CC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Разработка</a:t>
            </a:r>
            <a:endParaRPr sz="1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185709" y="1071065"/>
            <a:ext cx="266700" cy="2667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74" name="Google Shape;274;p4"/>
          <p:cNvSpPr txBox="1"/>
          <p:nvPr/>
        </p:nvSpPr>
        <p:spPr>
          <a:xfrm>
            <a:off x="6487383" y="2743893"/>
            <a:ext cx="17976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30.11.2021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275" name="Google Shape;275;p4"/>
          <p:cNvCxnSpPr/>
          <p:nvPr/>
        </p:nvCxnSpPr>
        <p:spPr>
          <a:xfrm>
            <a:off x="7304720" y="2093320"/>
            <a:ext cx="0" cy="280777"/>
          </a:xfrm>
          <a:prstGeom prst="straightConnector1">
            <a:avLst/>
          </a:prstGeom>
          <a:noFill/>
          <a:ln w="28575" cap="rnd" cmpd="sng">
            <a:solidFill>
              <a:srgbClr val="3366CC"/>
            </a:solidFill>
            <a:prstDash val="dot"/>
            <a:round/>
            <a:headEnd type="oval" w="sm" len="sm"/>
            <a:tailEnd type="oval" w="sm" len="sm"/>
          </a:ln>
        </p:spPr>
      </p:cxnSp>
      <p:sp>
        <p:nvSpPr>
          <p:cNvPr id="276" name="Google Shape;276;p4"/>
          <p:cNvSpPr/>
          <p:nvPr/>
        </p:nvSpPr>
        <p:spPr>
          <a:xfrm>
            <a:off x="5967673" y="3169711"/>
            <a:ext cx="291377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Проведение тестирования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Реализация алгоритма статистического анализа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Составление документации по тестированию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Составление документации разработанного </a:t>
            </a:r>
            <a:r>
              <a:rPr lang="ru-RU" sz="16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алгоритма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9205758" y="1374352"/>
            <a:ext cx="22289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3366CC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Написание отчета</a:t>
            </a:r>
            <a:endParaRPr sz="1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10106271" y="1089390"/>
            <a:ext cx="266700" cy="2667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9407945" y="2762218"/>
            <a:ext cx="17976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15.12.2021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cxnSp>
        <p:nvCxnSpPr>
          <p:cNvPr id="280" name="Google Shape;280;p4"/>
          <p:cNvCxnSpPr/>
          <p:nvPr/>
        </p:nvCxnSpPr>
        <p:spPr>
          <a:xfrm>
            <a:off x="10225282" y="2111645"/>
            <a:ext cx="0" cy="280777"/>
          </a:xfrm>
          <a:prstGeom prst="straightConnector1">
            <a:avLst/>
          </a:prstGeom>
          <a:noFill/>
          <a:ln w="28575" cap="rnd" cmpd="sng">
            <a:solidFill>
              <a:srgbClr val="3366CC"/>
            </a:solidFill>
            <a:prstDash val="dot"/>
            <a:round/>
            <a:headEnd type="oval" w="sm" len="sm"/>
            <a:tailEnd type="oval" w="sm" len="sm"/>
          </a:ln>
        </p:spPr>
      </p:cxnSp>
      <p:sp>
        <p:nvSpPr>
          <p:cNvPr id="281" name="Google Shape;281;p4"/>
          <p:cNvSpPr/>
          <p:nvPr/>
        </p:nvSpPr>
        <p:spPr>
          <a:xfrm>
            <a:off x="8888235" y="3188036"/>
            <a:ext cx="2913776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Написание отчета о проведенной работе и результатах тестирования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Подготовка презентации для защиты проекта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294;p11">
            <a:extLst>
              <a:ext uri="{FF2B5EF4-FFF2-40B4-BE49-F238E27FC236}">
                <a16:creationId xmlns:a16="http://schemas.microsoft.com/office/drawing/2014/main" id="{102E4951-4527-4A7B-9781-7999304A213C}"/>
              </a:ext>
            </a:extLst>
          </p:cNvPr>
          <p:cNvSpPr/>
          <p:nvPr/>
        </p:nvSpPr>
        <p:spPr>
          <a:xfrm>
            <a:off x="11497962" y="251709"/>
            <a:ext cx="493258" cy="46485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D79C0-0F9E-4D55-BCA5-7AB42834DB43}"/>
              </a:ext>
            </a:extLst>
          </p:cNvPr>
          <p:cNvSpPr txBox="1"/>
          <p:nvPr/>
        </p:nvSpPr>
        <p:spPr>
          <a:xfrm>
            <a:off x="11618015" y="326015"/>
            <a:ext cx="31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3"/>
          <p:cNvSpPr txBox="1">
            <a:spLocks noGrp="1"/>
          </p:cNvSpPr>
          <p:nvPr>
            <p:ph type="title"/>
          </p:nvPr>
        </p:nvSpPr>
        <p:spPr>
          <a:xfrm>
            <a:off x="578494" y="582994"/>
            <a:ext cx="10991055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Итоги этапов проекта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Google Shape;572;p13"/>
          <p:cNvSpPr/>
          <p:nvPr/>
        </p:nvSpPr>
        <p:spPr>
          <a:xfrm>
            <a:off x="476830" y="3069524"/>
            <a:ext cx="20272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600"/>
            </a:pPr>
            <a:r>
              <a:rPr lang="ru-RU" sz="1800" b="1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30.09.2021</a:t>
            </a:r>
          </a:p>
        </p:txBody>
      </p:sp>
      <p:sp>
        <p:nvSpPr>
          <p:cNvPr id="573" name="Google Shape;573;p13"/>
          <p:cNvSpPr/>
          <p:nvPr/>
        </p:nvSpPr>
        <p:spPr>
          <a:xfrm>
            <a:off x="3039946" y="3069523"/>
            <a:ext cx="20272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600"/>
            </a:pPr>
            <a:r>
              <a:rPr lang="ru-RU" sz="1800" b="1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31.10.2021</a:t>
            </a:r>
          </a:p>
        </p:txBody>
      </p:sp>
      <p:sp>
        <p:nvSpPr>
          <p:cNvPr id="574" name="Google Shape;574;p13"/>
          <p:cNvSpPr/>
          <p:nvPr/>
        </p:nvSpPr>
        <p:spPr>
          <a:xfrm>
            <a:off x="6600265" y="3069522"/>
            <a:ext cx="20272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600"/>
            </a:pPr>
            <a:r>
              <a:rPr lang="ru-RU" sz="1800" b="1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30.11.2021</a:t>
            </a:r>
          </a:p>
        </p:txBody>
      </p:sp>
      <p:sp>
        <p:nvSpPr>
          <p:cNvPr id="575" name="Google Shape;575;p13"/>
          <p:cNvSpPr/>
          <p:nvPr/>
        </p:nvSpPr>
        <p:spPr>
          <a:xfrm>
            <a:off x="9616883" y="3069521"/>
            <a:ext cx="20272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600"/>
            </a:pPr>
            <a:r>
              <a:rPr lang="ru-RU" sz="1800" b="1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15.12.2021</a:t>
            </a:r>
          </a:p>
        </p:txBody>
      </p:sp>
      <p:sp>
        <p:nvSpPr>
          <p:cNvPr id="576" name="Google Shape;576;p13"/>
          <p:cNvSpPr/>
          <p:nvPr/>
        </p:nvSpPr>
        <p:spPr>
          <a:xfrm>
            <a:off x="238705" y="3438815"/>
            <a:ext cx="257117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Паспорт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Индивидуальные планы участников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-доска проекта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577" name="Google Shape;577;p13"/>
          <p:cNvSpPr/>
          <p:nvPr/>
        </p:nvSpPr>
        <p:spPr>
          <a:xfrm>
            <a:off x="2723449" y="3404790"/>
            <a:ext cx="288741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ТЗ для реализации алгоритма и проведения тестирования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Раздел итогового отчета о выбранном функционале для тестирования и алгоритма для реализации</a:t>
            </a:r>
            <a:endParaRPr lang="ru-RU" sz="2000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578" name="Google Shape;578;p13"/>
          <p:cNvSpPr/>
          <p:nvPr/>
        </p:nvSpPr>
        <p:spPr>
          <a:xfrm>
            <a:off x="5927358" y="3404790"/>
            <a:ext cx="356239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Заполненный план разработки с указанием проведенных работ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 с описанием проведенных сценариев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 программы с реализацией алгоритма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Раздел итогового отчета о деталях выполнения работ и реализации ПО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579" name="Google Shape;579;p13"/>
          <p:cNvSpPr/>
          <p:nvPr/>
        </p:nvSpPr>
        <p:spPr>
          <a:xfrm>
            <a:off x="9616882" y="3564884"/>
            <a:ext cx="2374337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Итоговый отчет о выполненной работе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Презентация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Исходники реализованного ПО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grpSp>
        <p:nvGrpSpPr>
          <p:cNvPr id="581" name="Google Shape;581;p13"/>
          <p:cNvGrpSpPr/>
          <p:nvPr/>
        </p:nvGrpSpPr>
        <p:grpSpPr>
          <a:xfrm>
            <a:off x="750483" y="1388628"/>
            <a:ext cx="1479907" cy="1479907"/>
            <a:chOff x="456963" y="2550295"/>
            <a:chExt cx="1479907" cy="1479907"/>
          </a:xfrm>
        </p:grpSpPr>
        <p:sp>
          <p:nvSpPr>
            <p:cNvPr id="582" name="Google Shape;582;p13"/>
            <p:cNvSpPr/>
            <p:nvPr/>
          </p:nvSpPr>
          <p:spPr>
            <a:xfrm>
              <a:off x="569249" y="2662581"/>
              <a:ext cx="1255335" cy="1255335"/>
            </a:xfrm>
            <a:prstGeom prst="ellipse">
              <a:avLst/>
            </a:prstGeom>
            <a:solidFill>
              <a:srgbClr val="3366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56963" y="2550295"/>
              <a:ext cx="1479907" cy="1479907"/>
            </a:xfrm>
            <a:prstGeom prst="ellipse">
              <a:avLst/>
            </a:prstGeom>
            <a:solidFill>
              <a:srgbClr val="3366CC">
                <a:alpha val="6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</p:grpSp>
      <p:grpSp>
        <p:nvGrpSpPr>
          <p:cNvPr id="584" name="Google Shape;584;p13"/>
          <p:cNvGrpSpPr/>
          <p:nvPr/>
        </p:nvGrpSpPr>
        <p:grpSpPr>
          <a:xfrm>
            <a:off x="3313599" y="1388628"/>
            <a:ext cx="1479907" cy="1479907"/>
            <a:chOff x="456963" y="2550295"/>
            <a:chExt cx="1479907" cy="1479907"/>
          </a:xfrm>
        </p:grpSpPr>
        <p:sp>
          <p:nvSpPr>
            <p:cNvPr id="585" name="Google Shape;585;p13"/>
            <p:cNvSpPr/>
            <p:nvPr/>
          </p:nvSpPr>
          <p:spPr>
            <a:xfrm>
              <a:off x="569249" y="2662581"/>
              <a:ext cx="1255335" cy="1255335"/>
            </a:xfrm>
            <a:prstGeom prst="ellipse">
              <a:avLst/>
            </a:prstGeom>
            <a:solidFill>
              <a:srgbClr val="3366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456963" y="2550295"/>
              <a:ext cx="1479907" cy="1479907"/>
            </a:xfrm>
            <a:prstGeom prst="ellipse">
              <a:avLst/>
            </a:prstGeom>
            <a:solidFill>
              <a:srgbClr val="3366CC">
                <a:alpha val="6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</p:grpSp>
      <p:grpSp>
        <p:nvGrpSpPr>
          <p:cNvPr id="587" name="Google Shape;587;p13"/>
          <p:cNvGrpSpPr/>
          <p:nvPr/>
        </p:nvGrpSpPr>
        <p:grpSpPr>
          <a:xfrm>
            <a:off x="7020483" y="1388630"/>
            <a:ext cx="1479907" cy="1479907"/>
            <a:chOff x="456963" y="2550295"/>
            <a:chExt cx="1479907" cy="1479907"/>
          </a:xfrm>
        </p:grpSpPr>
        <p:sp>
          <p:nvSpPr>
            <p:cNvPr id="588" name="Google Shape;588;p13"/>
            <p:cNvSpPr/>
            <p:nvPr/>
          </p:nvSpPr>
          <p:spPr>
            <a:xfrm>
              <a:off x="569249" y="2662581"/>
              <a:ext cx="1255335" cy="1255335"/>
            </a:xfrm>
            <a:prstGeom prst="ellipse">
              <a:avLst/>
            </a:prstGeom>
            <a:solidFill>
              <a:srgbClr val="3366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56963" y="2550295"/>
              <a:ext cx="1479907" cy="1479907"/>
            </a:xfrm>
            <a:prstGeom prst="ellipse">
              <a:avLst/>
            </a:prstGeom>
            <a:solidFill>
              <a:srgbClr val="3366CC">
                <a:alpha val="6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9888539" y="1388630"/>
            <a:ext cx="1479907" cy="1479907"/>
            <a:chOff x="456963" y="2550295"/>
            <a:chExt cx="1479907" cy="1479907"/>
          </a:xfrm>
        </p:grpSpPr>
        <p:sp>
          <p:nvSpPr>
            <p:cNvPr id="591" name="Google Shape;591;p13"/>
            <p:cNvSpPr/>
            <p:nvPr/>
          </p:nvSpPr>
          <p:spPr>
            <a:xfrm>
              <a:off x="569249" y="2662581"/>
              <a:ext cx="1255335" cy="1255335"/>
            </a:xfrm>
            <a:prstGeom prst="ellipse">
              <a:avLst/>
            </a:prstGeom>
            <a:solidFill>
              <a:srgbClr val="3366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456963" y="2550295"/>
              <a:ext cx="1479907" cy="1479907"/>
            </a:xfrm>
            <a:prstGeom prst="ellipse">
              <a:avLst/>
            </a:prstGeom>
            <a:solidFill>
              <a:srgbClr val="3366CC">
                <a:alpha val="6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</p:grpSp>
      <p:cxnSp>
        <p:nvCxnSpPr>
          <p:cNvPr id="593" name="Google Shape;593;p13"/>
          <p:cNvCxnSpPr>
            <a:stCxn id="583" idx="6"/>
            <a:endCxn id="586" idx="2"/>
          </p:cNvCxnSpPr>
          <p:nvPr/>
        </p:nvCxnSpPr>
        <p:spPr>
          <a:xfrm>
            <a:off x="2230390" y="2128582"/>
            <a:ext cx="1083209" cy="0"/>
          </a:xfrm>
          <a:prstGeom prst="straightConnector1">
            <a:avLst/>
          </a:prstGeom>
          <a:noFill/>
          <a:ln w="38100" cap="rnd" cmpd="sng">
            <a:solidFill>
              <a:srgbClr val="3366CC"/>
            </a:solidFill>
            <a:prstDash val="dot"/>
            <a:round/>
            <a:headEnd type="oval" w="med" len="med"/>
            <a:tailEnd type="stealth" w="med" len="med"/>
          </a:ln>
        </p:spPr>
      </p:cxnSp>
      <p:cxnSp>
        <p:nvCxnSpPr>
          <p:cNvPr id="594" name="Google Shape;594;p13"/>
          <p:cNvCxnSpPr>
            <a:stCxn id="586" idx="6"/>
            <a:endCxn id="589" idx="2"/>
          </p:cNvCxnSpPr>
          <p:nvPr/>
        </p:nvCxnSpPr>
        <p:spPr>
          <a:xfrm>
            <a:off x="4793506" y="2128582"/>
            <a:ext cx="2226977" cy="2"/>
          </a:xfrm>
          <a:prstGeom prst="straightConnector1">
            <a:avLst/>
          </a:prstGeom>
          <a:noFill/>
          <a:ln w="38100" cap="rnd" cmpd="sng">
            <a:solidFill>
              <a:srgbClr val="3366CC"/>
            </a:solidFill>
            <a:prstDash val="dot"/>
            <a:round/>
            <a:headEnd type="oval" w="med" len="med"/>
            <a:tailEnd type="stealth" w="med" len="med"/>
          </a:ln>
        </p:spPr>
      </p:cxnSp>
      <p:cxnSp>
        <p:nvCxnSpPr>
          <p:cNvPr id="595" name="Google Shape;595;p13"/>
          <p:cNvCxnSpPr>
            <a:stCxn id="589" idx="6"/>
            <a:endCxn id="592" idx="2"/>
          </p:cNvCxnSpPr>
          <p:nvPr/>
        </p:nvCxnSpPr>
        <p:spPr>
          <a:xfrm>
            <a:off x="8500390" y="2128584"/>
            <a:ext cx="1388149" cy="0"/>
          </a:xfrm>
          <a:prstGeom prst="straightConnector1">
            <a:avLst/>
          </a:prstGeom>
          <a:noFill/>
          <a:ln w="38100" cap="rnd" cmpd="sng">
            <a:solidFill>
              <a:srgbClr val="3366CC"/>
            </a:solidFill>
            <a:prstDash val="dot"/>
            <a:round/>
            <a:headEnd type="oval" w="med" len="med"/>
            <a:tailEnd type="stealth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254D68-E212-4883-9C96-3B9CF1B6EC25}"/>
              </a:ext>
            </a:extLst>
          </p:cNvPr>
          <p:cNvSpPr txBox="1"/>
          <p:nvPr/>
        </p:nvSpPr>
        <p:spPr>
          <a:xfrm>
            <a:off x="1220878" y="1738962"/>
            <a:ext cx="539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F83211-9F25-4449-B3D4-0CD42ABDBD10}"/>
              </a:ext>
            </a:extLst>
          </p:cNvPr>
          <p:cNvSpPr/>
          <p:nvPr/>
        </p:nvSpPr>
        <p:spPr>
          <a:xfrm>
            <a:off x="3805241" y="1728580"/>
            <a:ext cx="591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9104A1-636D-4AA4-B622-BF82BAF109A5}"/>
              </a:ext>
            </a:extLst>
          </p:cNvPr>
          <p:cNvSpPr/>
          <p:nvPr/>
        </p:nvSpPr>
        <p:spPr>
          <a:xfrm>
            <a:off x="7510665" y="1743862"/>
            <a:ext cx="6485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F6D7DE-9252-431F-A9C4-F2E622265642}"/>
              </a:ext>
            </a:extLst>
          </p:cNvPr>
          <p:cNvSpPr/>
          <p:nvPr/>
        </p:nvSpPr>
        <p:spPr>
          <a:xfrm>
            <a:off x="10414511" y="1762120"/>
            <a:ext cx="4943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294;p11">
            <a:extLst>
              <a:ext uri="{FF2B5EF4-FFF2-40B4-BE49-F238E27FC236}">
                <a16:creationId xmlns:a16="http://schemas.microsoft.com/office/drawing/2014/main" id="{96D581D8-D88F-4938-AFE7-71931D28A7FD}"/>
              </a:ext>
            </a:extLst>
          </p:cNvPr>
          <p:cNvSpPr/>
          <p:nvPr/>
        </p:nvSpPr>
        <p:spPr>
          <a:xfrm>
            <a:off x="11506208" y="295040"/>
            <a:ext cx="493258" cy="46485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AB8DE5-C5E8-4236-8D93-CBBC45A4E64F}"/>
              </a:ext>
            </a:extLst>
          </p:cNvPr>
          <p:cNvSpPr txBox="1"/>
          <p:nvPr/>
        </p:nvSpPr>
        <p:spPr>
          <a:xfrm>
            <a:off x="11618015" y="359495"/>
            <a:ext cx="3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"/>
          <p:cNvPicPr preferRelativeResize="0"/>
          <p:nvPr/>
        </p:nvPicPr>
        <p:blipFill rotWithShape="1">
          <a:blip r:embed="rId3">
            <a:alphaModFix/>
          </a:blip>
          <a:srcRect l="30704" t="24355" r="31868" b="37023"/>
          <a:stretch/>
        </p:blipFill>
        <p:spPr>
          <a:xfrm>
            <a:off x="7360008" y="5245302"/>
            <a:ext cx="1146500" cy="1413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5"/>
          <p:cNvGrpSpPr/>
          <p:nvPr/>
        </p:nvGrpSpPr>
        <p:grpSpPr>
          <a:xfrm>
            <a:off x="244612" y="4765887"/>
            <a:ext cx="1271412" cy="2247300"/>
            <a:chOff x="503819" y="1579990"/>
            <a:chExt cx="1271412" cy="2247300"/>
          </a:xfrm>
        </p:grpSpPr>
        <p:sp>
          <p:nvSpPr>
            <p:cNvPr id="330" name="Google Shape;330;p5"/>
            <p:cNvSpPr txBox="1"/>
            <p:nvPr/>
          </p:nvSpPr>
          <p:spPr>
            <a:xfrm>
              <a:off x="513431" y="1579990"/>
              <a:ext cx="1261800" cy="22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rPr lang="ru-RU" sz="14000" b="1" i="0" u="none" strike="noStrike" cap="none">
                  <a:solidFill>
                    <a:srgbClr val="3366CC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03819" y="1977753"/>
              <a:ext cx="1261877" cy="1536409"/>
            </a:xfrm>
            <a:prstGeom prst="rect">
              <a:avLst/>
            </a:prstGeom>
            <a:solidFill>
              <a:schemeClr val="lt1">
                <a:alpha val="7803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endParaRPr sz="140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</p:grpSp>
      <p:grpSp>
        <p:nvGrpSpPr>
          <p:cNvPr id="332" name="Google Shape;332;p5"/>
          <p:cNvGrpSpPr/>
          <p:nvPr/>
        </p:nvGrpSpPr>
        <p:grpSpPr>
          <a:xfrm>
            <a:off x="7451138" y="1255972"/>
            <a:ext cx="1063409" cy="2247369"/>
            <a:chOff x="503819" y="1579990"/>
            <a:chExt cx="1271412" cy="2337600"/>
          </a:xfrm>
        </p:grpSpPr>
        <p:sp>
          <p:nvSpPr>
            <p:cNvPr id="333" name="Google Shape;333;p5"/>
            <p:cNvSpPr txBox="1"/>
            <p:nvPr/>
          </p:nvSpPr>
          <p:spPr>
            <a:xfrm>
              <a:off x="513431" y="1579990"/>
              <a:ext cx="1261800" cy="233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rPr lang="ru-RU" sz="14000" b="1" i="0" u="none" strike="noStrike" cap="none">
                  <a:solidFill>
                    <a:srgbClr val="3366CC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03819" y="1910370"/>
              <a:ext cx="1261800" cy="1536300"/>
            </a:xfrm>
            <a:prstGeom prst="rect">
              <a:avLst/>
            </a:prstGeom>
            <a:solidFill>
              <a:schemeClr val="lt1">
                <a:alpha val="7803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endParaRPr sz="140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</p:grpSp>
      <p:grpSp>
        <p:nvGrpSpPr>
          <p:cNvPr id="335" name="Google Shape;335;p5"/>
          <p:cNvGrpSpPr/>
          <p:nvPr/>
        </p:nvGrpSpPr>
        <p:grpSpPr>
          <a:xfrm>
            <a:off x="427273" y="1255900"/>
            <a:ext cx="1271412" cy="2247300"/>
            <a:chOff x="503819" y="1579990"/>
            <a:chExt cx="1271412" cy="2247300"/>
          </a:xfrm>
        </p:grpSpPr>
        <p:sp>
          <p:nvSpPr>
            <p:cNvPr id="336" name="Google Shape;336;p5"/>
            <p:cNvSpPr txBox="1"/>
            <p:nvPr/>
          </p:nvSpPr>
          <p:spPr>
            <a:xfrm>
              <a:off x="513431" y="1579990"/>
              <a:ext cx="1261800" cy="22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rPr lang="ru-RU" sz="14000" b="1" i="0" u="none" strike="noStrike" cap="none" dirty="0">
                  <a:solidFill>
                    <a:srgbClr val="3366CC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03819" y="1831111"/>
              <a:ext cx="1261877" cy="1536409"/>
            </a:xfrm>
            <a:prstGeom prst="rect">
              <a:avLst/>
            </a:prstGeom>
            <a:solidFill>
              <a:schemeClr val="lt1">
                <a:alpha val="7803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endParaRPr sz="140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</p:grpSp>
      <p:grpSp>
        <p:nvGrpSpPr>
          <p:cNvPr id="339" name="Google Shape;339;p5"/>
          <p:cNvGrpSpPr/>
          <p:nvPr/>
        </p:nvGrpSpPr>
        <p:grpSpPr>
          <a:xfrm>
            <a:off x="8195685" y="4682633"/>
            <a:ext cx="3651221" cy="1728862"/>
            <a:chOff x="2260544" y="4034681"/>
            <a:chExt cx="4809301" cy="1728862"/>
          </a:xfrm>
        </p:grpSpPr>
        <p:sp>
          <p:nvSpPr>
            <p:cNvPr id="340" name="Google Shape;340;p5"/>
            <p:cNvSpPr/>
            <p:nvPr/>
          </p:nvSpPr>
          <p:spPr>
            <a:xfrm>
              <a:off x="2260545" y="4034681"/>
              <a:ext cx="48093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24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Написание документации</a:t>
              </a:r>
              <a:endParaRPr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2260544" y="4871031"/>
              <a:ext cx="4809300" cy="892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BM Plex Sans"/>
                <a:buChar char="●"/>
              </a:pPr>
              <a:r>
                <a:rPr lang="ru-RU" sz="1800" b="1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Техническое задание</a:t>
              </a:r>
            </a:p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BM Plex Sans"/>
                <a:buChar char="●"/>
              </a:pPr>
              <a:r>
                <a:rPr lang="ru-RU" sz="1800" b="1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Аналитический отчёт</a:t>
              </a:r>
            </a:p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BM Plex Sans"/>
                <a:buChar char="●"/>
              </a:pPr>
              <a:endParaRPr sz="1600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</p:grpSp>
      <p:grpSp>
        <p:nvGrpSpPr>
          <p:cNvPr id="342" name="Google Shape;342;p5"/>
          <p:cNvGrpSpPr/>
          <p:nvPr/>
        </p:nvGrpSpPr>
        <p:grpSpPr>
          <a:xfrm>
            <a:off x="1071018" y="1285376"/>
            <a:ext cx="6023118" cy="3735814"/>
            <a:chOff x="480880" y="4366690"/>
            <a:chExt cx="3082205" cy="3342962"/>
          </a:xfrm>
        </p:grpSpPr>
        <p:sp>
          <p:nvSpPr>
            <p:cNvPr id="343" name="Google Shape;343;p5"/>
            <p:cNvSpPr/>
            <p:nvPr/>
          </p:nvSpPr>
          <p:spPr>
            <a:xfrm>
              <a:off x="480880" y="4366690"/>
              <a:ext cx="3082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24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Программирование </a:t>
              </a:r>
              <a:endParaRPr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80885" y="4900493"/>
              <a:ext cx="3082200" cy="2809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BM Plex Sans"/>
                <a:buChar char="●"/>
              </a:pPr>
              <a:r>
                <a:rPr lang="ru-RU" sz="1800" b="1" i="0" u="none" strike="noStrike" cap="none" dirty="0" err="1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Python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 </a:t>
              </a:r>
              <a:endParaRPr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(</a:t>
              </a:r>
              <a:r>
                <a:rPr lang="ru-RU" sz="1800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Удобство развертки и масштабирования тестирования проекта)</a:t>
              </a:r>
              <a:endParaRPr sz="18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BM Plex Sans"/>
                <a:buChar char="●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XML </a:t>
              </a:r>
              <a:endParaRPr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(Стандартный вид кодировки</a:t>
              </a:r>
              <a:r>
                <a:rPr lang="ru-RU" sz="1800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, возможность созданий разных структур, легкость в чтении, простота конвертации в удобные для анализа форматы)</a:t>
              </a:r>
              <a:endParaRPr sz="1800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BM Plex Sans"/>
                <a:buChar char="●"/>
              </a:pPr>
              <a:r>
                <a:rPr lang="ru-RU" sz="1800" b="1" dirty="0" err="1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Git</a:t>
              </a:r>
              <a:endParaRPr sz="1800" b="1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(Управление версиями проекта, позволяет реализовать командную работу)</a:t>
              </a:r>
            </a:p>
          </p:txBody>
        </p:sp>
      </p:grpSp>
      <p:grpSp>
        <p:nvGrpSpPr>
          <p:cNvPr id="345" name="Google Shape;345;p5"/>
          <p:cNvGrpSpPr/>
          <p:nvPr/>
        </p:nvGrpSpPr>
        <p:grpSpPr>
          <a:xfrm>
            <a:off x="8169079" y="1255900"/>
            <a:ext cx="3448936" cy="3718551"/>
            <a:chOff x="6432970" y="4354565"/>
            <a:chExt cx="2767800" cy="3718551"/>
          </a:xfrm>
        </p:grpSpPr>
        <p:sp>
          <p:nvSpPr>
            <p:cNvPr id="346" name="Google Shape;346;p5"/>
            <p:cNvSpPr/>
            <p:nvPr/>
          </p:nvSpPr>
          <p:spPr>
            <a:xfrm>
              <a:off x="6432970" y="4354565"/>
              <a:ext cx="27678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24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Ведение проекта</a:t>
              </a:r>
              <a:endParaRPr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6432970" y="4872280"/>
              <a:ext cx="2767800" cy="3200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BM Plex Sans"/>
                <a:buChar char="●"/>
              </a:pPr>
              <a:r>
                <a:rPr lang="ru-RU" sz="2000" b="1" i="0" u="none" strike="noStrike" cap="none" dirty="0" err="1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Trello</a:t>
              </a:r>
              <a:endParaRPr sz="2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(Наглядный план выполнения проекта, управление командой и распределение задач и ресурсов</a:t>
              </a:r>
              <a:r>
                <a:rPr lang="ru-RU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1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ПО</a:t>
              </a:r>
            </a:p>
            <a:p>
              <a:r>
                <a:rPr lang="ru-RU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  <a:sym typeface="IBM Plex Sans"/>
                </a:rPr>
                <a:t>(</a:t>
              </a:r>
              <a:r>
                <a:rPr lang="en-US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GitHub</a:t>
              </a:r>
              <a:r>
                <a:rPr lang="en-US" sz="1800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, Notepad ++, Microsoft </a:t>
              </a:r>
              <a:r>
                <a:rPr lang="en-US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Excel</a:t>
              </a:r>
              <a:r>
                <a:rPr lang="ru-RU" sz="1800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,</a:t>
              </a:r>
              <a:r>
                <a:rPr lang="en-US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 </a:t>
              </a:r>
              <a:r>
                <a:rPr lang="en-US" sz="1800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Python </a:t>
              </a:r>
              <a:r>
                <a:rPr lang="en-US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3.9</a:t>
              </a:r>
              <a:r>
                <a:rPr lang="ru-RU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,  </a:t>
              </a:r>
              <a:r>
                <a:rPr lang="en-US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IDE</a:t>
              </a:r>
              <a:r>
                <a:rPr lang="ru-RU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 </a:t>
              </a:r>
              <a:r>
                <a:rPr lang="en-US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(</a:t>
              </a:r>
              <a:r>
                <a:rPr lang="en-US" sz="1800" dirty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Atom, </a:t>
              </a:r>
              <a:r>
                <a:rPr lang="en-US" sz="1800" dirty="0" err="1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PyCharm</a:t>
              </a:r>
              <a:r>
                <a:rPr lang="en-US" sz="1800" dirty="0" smtClean="0">
                  <a:solidFill>
                    <a:schemeClr val="dk1"/>
                  </a:solidFill>
                  <a:latin typeface="Arial" panose="020B0604020202020204" pitchFamily="34" charset="0"/>
                  <a:ea typeface="IBM Plex Sans"/>
                  <a:cs typeface="Arial" panose="020B0604020202020204" pitchFamily="34" charset="0"/>
                </a:rPr>
                <a:t>)</a:t>
              </a:r>
              <a:endParaRPr lang="ru-RU" sz="1800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endParaRPr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566824" y="195604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lang="ru-RU" sz="2800" b="1" dirty="0">
                <a:latin typeface="+mj-lt"/>
              </a:rPr>
              <a:t>Средства, необходимые для реализации проекта</a:t>
            </a:r>
            <a:endParaRPr sz="2800" b="1" dirty="0">
              <a:latin typeface="+mj-lt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566824" y="663328"/>
            <a:ext cx="38940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+mj-lt"/>
                <a:ea typeface="IBM Plex Sans"/>
                <a:cs typeface="IBM Plex Sans"/>
                <a:sym typeface="IBM Plex Sans"/>
              </a:rPr>
              <a:t>Преимущества и возможности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11343736" y="224287"/>
            <a:ext cx="741872" cy="7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1" name="Google Shape;351;p5"/>
          <p:cNvSpPr txBox="1"/>
          <p:nvPr/>
        </p:nvSpPr>
        <p:spPr>
          <a:xfrm>
            <a:off x="1093349" y="4557370"/>
            <a:ext cx="2007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Анализ</a:t>
            </a:r>
            <a:endParaRPr sz="2400" dirty="0"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352" name="Google Shape;352;p5"/>
          <p:cNvSpPr txBox="1"/>
          <p:nvPr/>
        </p:nvSpPr>
        <p:spPr>
          <a:xfrm>
            <a:off x="1093349" y="4997025"/>
            <a:ext cx="5287353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</a:pPr>
            <a:r>
              <a:rPr lang="ru-RU" sz="1800" b="1" dirty="0" err="1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Excel</a:t>
            </a:r>
            <a:r>
              <a:rPr lang="ru-RU" sz="1600" b="1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 </a:t>
            </a:r>
            <a:endParaRPr sz="1600" b="1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(Удобство анализа и составления статистики тестирования, создание наглядных диаграмм)</a:t>
            </a:r>
          </a:p>
          <a:p>
            <a:pPr marL="457200" lvl="0" indent="-330200">
              <a:buClr>
                <a:schemeClr val="dk1"/>
              </a:buClr>
              <a:buSzPts val="1600"/>
              <a:buFont typeface="IBM Plex Sans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Microsoft Word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IBM Plex Sans"/>
              <a:buChar char="●"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PowerPoint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 smtClean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9" name="Google Shape;294;p11">
            <a:extLst>
              <a:ext uri="{FF2B5EF4-FFF2-40B4-BE49-F238E27FC236}">
                <a16:creationId xmlns:a16="http://schemas.microsoft.com/office/drawing/2014/main" id="{9E26C9EF-F25B-4A90-A83D-855BF92CDF2E}"/>
              </a:ext>
            </a:extLst>
          </p:cNvPr>
          <p:cNvSpPr/>
          <p:nvPr/>
        </p:nvSpPr>
        <p:spPr>
          <a:xfrm>
            <a:off x="11497962" y="251709"/>
            <a:ext cx="493258" cy="46485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AAA2B4-8983-4332-92F7-B3BB3E2096A6}"/>
              </a:ext>
            </a:extLst>
          </p:cNvPr>
          <p:cNvSpPr txBox="1"/>
          <p:nvPr/>
        </p:nvSpPr>
        <p:spPr>
          <a:xfrm>
            <a:off x="11618015" y="326015"/>
            <a:ext cx="31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>
            <a:off x="7023602" y="1424817"/>
            <a:ext cx="4803209" cy="1469346"/>
          </a:xfrm>
          <a:prstGeom prst="roundRect">
            <a:avLst>
              <a:gd name="adj" fmla="val 11010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7023602" y="3042652"/>
            <a:ext cx="4803209" cy="3439252"/>
          </a:xfrm>
          <a:prstGeom prst="roundRect">
            <a:avLst>
              <a:gd name="adj" fmla="val 11010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6266347" y="3572557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6302667" y="1658496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1051875" y="3223471"/>
            <a:ext cx="4803208" cy="1299762"/>
          </a:xfrm>
          <a:prstGeom prst="roundRect">
            <a:avLst>
              <a:gd name="adj" fmla="val 11010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370010" y="3297339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1059613" y="1424817"/>
            <a:ext cx="4803209" cy="1647702"/>
          </a:xfrm>
          <a:prstGeom prst="roundRect">
            <a:avLst>
              <a:gd name="adj" fmla="val 11010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401022" y="1684374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97" name="Google Shape;297;p11"/>
          <p:cNvSpPr txBox="1">
            <a:spLocks noGrp="1"/>
          </p:cNvSpPr>
          <p:nvPr>
            <p:ph type="sldNum" idx="12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latin typeface="IBM Plex Sans"/>
                <a:ea typeface="IBM Plex Sans"/>
                <a:cs typeface="IBM Plex Sans"/>
                <a:sym typeface="IBM Plex Sans"/>
              </a:rPr>
              <a:t>8</a:t>
            </a:fld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1059614" y="4674185"/>
            <a:ext cx="4803208" cy="1807719"/>
          </a:xfrm>
          <a:prstGeom prst="roundRect">
            <a:avLst>
              <a:gd name="adj" fmla="val 11010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1610424" y="1424816"/>
            <a:ext cx="427249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Документация </a:t>
            </a:r>
            <a:endParaRPr sz="1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500326" y="1762327"/>
            <a:ext cx="436249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Аналитический отчет о результатах исследования точности </a:t>
            </a:r>
            <a:r>
              <a:rPr lang="ru-RU" sz="1600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программы расчета планового отправления поездов на железных дорогах наших </a:t>
            </a:r>
            <a:r>
              <a:rPr lang="ru-RU" sz="1600" dirty="0" smtClean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партнёров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pic>
        <p:nvPicPr>
          <p:cNvPr id="301" name="Google Shape;30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221" y="1867815"/>
            <a:ext cx="755167" cy="75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385" y="3403222"/>
            <a:ext cx="755649" cy="75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8660" y="1834489"/>
            <a:ext cx="730216" cy="730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29623" y="3735833"/>
            <a:ext cx="755650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1"/>
          <p:cNvSpPr/>
          <p:nvPr/>
        </p:nvSpPr>
        <p:spPr>
          <a:xfrm>
            <a:off x="351350" y="4919209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4626" y="5082485"/>
            <a:ext cx="755650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1"/>
          <p:cNvSpPr txBox="1">
            <a:spLocks noGrp="1"/>
          </p:cNvSpPr>
          <p:nvPr>
            <p:ph type="title"/>
          </p:nvPr>
        </p:nvSpPr>
        <p:spPr>
          <a:xfrm>
            <a:off x="565796" y="203426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lang="ru-RU" sz="2800" b="1" dirty="0">
                <a:latin typeface="+mj-lt"/>
              </a:rPr>
              <a:t>Плановые результаты проекта</a:t>
            </a:r>
            <a:endParaRPr sz="2800" b="1" dirty="0">
              <a:latin typeface="+mj-lt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1611834" y="4753934"/>
            <a:ext cx="417510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Индивидуальные навыки</a:t>
            </a:r>
            <a:endParaRPr sz="1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1422956" y="5009464"/>
            <a:ext cx="4420816" cy="155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Работа в команде</a:t>
            </a:r>
          </a:p>
          <a:p>
            <a:pPr marL="171450" indent="-171450">
              <a:lnSpc>
                <a:spcPct val="125000"/>
              </a:lnSpc>
              <a:buSzPts val="1200"/>
              <a:buFont typeface="Arial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Навык написания тестовых сценариев</a:t>
            </a:r>
          </a:p>
          <a:p>
            <a:pPr marL="171450" indent="-171450">
              <a:lnSpc>
                <a:spcPct val="125000"/>
              </a:lnSpc>
              <a:buSzPts val="1200"/>
              <a:buFont typeface="Arial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со сценой</a:t>
            </a:r>
          </a:p>
          <a:p>
            <a:pPr marL="171450" indent="-171450">
              <a:lnSpc>
                <a:spcPct val="125000"/>
              </a:lnSpc>
              <a:buSzPts val="1200"/>
              <a:buFont typeface="Arial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Навык работы с масштабными проектами</a:t>
            </a:r>
          </a:p>
          <a:p>
            <a:pPr marL="171450" marR="0" lvl="0" indent="-171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7534083" y="1822172"/>
            <a:ext cx="408393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Проведение тестирования и статического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Написание технической документации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7624965" y="3201022"/>
            <a:ext cx="420184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+mj-lt"/>
                <a:ea typeface="IBM Plex Sans"/>
                <a:cs typeface="IBM Plex Sans"/>
                <a:sym typeface="IBM Plex Sans"/>
              </a:rPr>
              <a:t>Образовательные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навыки</a:t>
            </a:r>
            <a:endParaRPr sz="1800" b="1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7568555" y="3619622"/>
            <a:ext cx="3713301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Получение практического опыта реализации алгоритмов на языке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Изучение алгоритмов для проведения статистического анализа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Умение работать с системой контроля версий Git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Навык работы с форматом данных xml,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Умение сотрудничать с заказчиком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7534083" y="1414439"/>
            <a:ext cx="415842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Продуктовые навыки </a:t>
            </a:r>
            <a:endParaRPr sz="1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29" name="Google Shape;294;p11">
            <a:extLst>
              <a:ext uri="{FF2B5EF4-FFF2-40B4-BE49-F238E27FC236}">
                <a16:creationId xmlns:a16="http://schemas.microsoft.com/office/drawing/2014/main" id="{73BC2421-03EE-4C2A-936B-385D1502FE52}"/>
              </a:ext>
            </a:extLst>
          </p:cNvPr>
          <p:cNvSpPr/>
          <p:nvPr/>
        </p:nvSpPr>
        <p:spPr>
          <a:xfrm>
            <a:off x="11497962" y="251709"/>
            <a:ext cx="493258" cy="46485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6725A6-06BF-471F-9E57-FB1A9CCC157F}"/>
              </a:ext>
            </a:extLst>
          </p:cNvPr>
          <p:cNvSpPr txBox="1"/>
          <p:nvPr/>
        </p:nvSpPr>
        <p:spPr>
          <a:xfrm>
            <a:off x="11618015" y="326015"/>
            <a:ext cx="31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Google Shape;315;p11"/>
          <p:cNvSpPr/>
          <p:nvPr/>
        </p:nvSpPr>
        <p:spPr>
          <a:xfrm>
            <a:off x="1567449" y="3320335"/>
            <a:ext cx="417565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Программное обеспечение</a:t>
            </a:r>
            <a:endParaRPr sz="1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32" name="Google Shape;300;p11"/>
          <p:cNvSpPr/>
          <p:nvPr/>
        </p:nvSpPr>
        <p:spPr>
          <a:xfrm>
            <a:off x="1433552" y="3707644"/>
            <a:ext cx="435338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dk1"/>
                </a:solidFill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Реализация алгоритма статистического анализа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/>
          <p:nvPr/>
        </p:nvSpPr>
        <p:spPr>
          <a:xfrm>
            <a:off x="11378242" y="103517"/>
            <a:ext cx="664533" cy="776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9" name="Google Shape;359;p9"/>
          <p:cNvSpPr txBox="1">
            <a:spLocks noGrp="1"/>
          </p:cNvSpPr>
          <p:nvPr>
            <p:ph type="sldNum" idx="12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latin typeface="Arial" panose="020B0604020202020204" pitchFamily="34" charset="0"/>
                <a:ea typeface="IBM Plex Sans"/>
                <a:cs typeface="Arial" panose="020B0604020202020204" pitchFamily="34" charset="0"/>
                <a:sym typeface="IBM Plex Sans"/>
              </a:rPr>
              <a:t>9</a:t>
            </a:fld>
            <a:endParaRPr>
              <a:latin typeface="Arial" panose="020B0604020202020204" pitchFamily="34" charset="0"/>
              <a:ea typeface="IBM Plex Sans"/>
              <a:cs typeface="Arial" panose="020B0604020202020204" pitchFamily="34" charset="0"/>
              <a:sym typeface="IBM Plex Sans"/>
            </a:endParaRPr>
          </a:p>
        </p:txBody>
      </p:sp>
      <p:sp>
        <p:nvSpPr>
          <p:cNvPr id="360" name="Google Shape;360;p9"/>
          <p:cNvSpPr txBox="1">
            <a:spLocks noGrp="1"/>
          </p:cNvSpPr>
          <p:nvPr>
            <p:ph type="title"/>
          </p:nvPr>
        </p:nvSpPr>
        <p:spPr>
          <a:xfrm>
            <a:off x="838200" y="359617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638629" y="1125324"/>
            <a:ext cx="1086741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проекта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предназначен для </a:t>
            </a:r>
            <a:r>
              <a:rPr lang="ru-RU" sz="1800" dirty="0" smtClean="0"/>
              <a:t>эффективной </a:t>
            </a:r>
            <a:r>
              <a:rPr lang="ru-RU" sz="1800" dirty="0"/>
              <a:t>проверки ПО и последующего внедрения конкретным пользователям-заказчика необходимо проведение тестирования продукта</a:t>
            </a:r>
            <a:r>
              <a:rPr lang="ru-RU" sz="1800" dirty="0" smtClean="0"/>
              <a:t>.</a:t>
            </a:r>
          </a:p>
          <a:p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Применяемые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методы</a:t>
            </a:r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на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контроля версий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Форматы данных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Анализ Продукта в части написания тестовых сценариев</a:t>
            </a:r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Статистический анализ</a:t>
            </a:r>
          </a:p>
          <a:p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Итоговым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продуктом является оценка качества работоспособности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 составлению расписанию поездов на ЖД. 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Значимость работы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будущем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поможет с меньшими рисками составлять расписание для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пассажиров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Поможет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доработки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 для МЦД3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294;p11">
            <a:extLst>
              <a:ext uri="{FF2B5EF4-FFF2-40B4-BE49-F238E27FC236}">
                <a16:creationId xmlns:a16="http://schemas.microsoft.com/office/drawing/2014/main" id="{64C9C024-BBCD-4C5F-B24D-0729FDBBB27D}"/>
              </a:ext>
            </a:extLst>
          </p:cNvPr>
          <p:cNvSpPr/>
          <p:nvPr/>
        </p:nvSpPr>
        <p:spPr>
          <a:xfrm>
            <a:off x="11497962" y="251709"/>
            <a:ext cx="493258" cy="46485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AD9C-525D-4D72-A11A-25315F920B42}"/>
              </a:ext>
            </a:extLst>
          </p:cNvPr>
          <p:cNvSpPr txBox="1"/>
          <p:nvPr/>
        </p:nvSpPr>
        <p:spPr>
          <a:xfrm>
            <a:off x="11618015" y="326015"/>
            <a:ext cx="31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8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00CC"/>
      </a:accent1>
      <a:accent2>
        <a:srgbClr val="0066CC"/>
      </a:accent2>
      <a:accent3>
        <a:srgbClr val="3366CC"/>
      </a:accent3>
      <a:accent4>
        <a:srgbClr val="336699"/>
      </a:accent4>
      <a:accent5>
        <a:srgbClr val="006699"/>
      </a:accent5>
      <a:accent6>
        <a:srgbClr val="3366CC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613</Words>
  <Application>Microsoft Office PowerPoint</Application>
  <PresentationFormat>Широкоэкранный</PresentationFormat>
  <Paragraphs>177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Libre Franklin Medium</vt:lpstr>
      <vt:lpstr>Arial</vt:lpstr>
      <vt:lpstr>Calibri</vt:lpstr>
      <vt:lpstr>Wingdings</vt:lpstr>
      <vt:lpstr>IBM Plex Sans</vt:lpstr>
      <vt:lpstr>Times New Roman</vt:lpstr>
      <vt:lpstr>Raleway Medium</vt:lpstr>
      <vt:lpstr>Тема Office</vt:lpstr>
      <vt:lpstr>Презентация PowerPoint</vt:lpstr>
      <vt:lpstr>Команда</vt:lpstr>
      <vt:lpstr>Цель проекта</vt:lpstr>
      <vt:lpstr>Клиенты</vt:lpstr>
      <vt:lpstr>Презентация PowerPoint</vt:lpstr>
      <vt:lpstr>Итоги этапов проекта</vt:lpstr>
      <vt:lpstr>Средства, необходимые для реализации проекта</vt:lpstr>
      <vt:lpstr>Плановые результаты проекта</vt:lpstr>
      <vt:lpstr>Заключение</vt:lpstr>
      <vt:lpstr>                              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Safonov</dc:creator>
  <cp:lastModifiedBy>Екатерина З.</cp:lastModifiedBy>
  <cp:revision>51</cp:revision>
  <dcterms:created xsi:type="dcterms:W3CDTF">2021-05-12T09:11:36Z</dcterms:created>
  <dcterms:modified xsi:type="dcterms:W3CDTF">2021-09-29T09:28:32Z</dcterms:modified>
</cp:coreProperties>
</file>