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99" r:id="rId2"/>
    <p:sldId id="298" r:id="rId3"/>
    <p:sldId id="300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9" r:id="rId13"/>
  </p:sldIdLst>
  <p:sldSz cx="12192000" cy="6858000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3" orient="horz" pos="2409" userDrawn="1">
          <p15:clr>
            <a:srgbClr val="A4A3A4"/>
          </p15:clr>
        </p15:guide>
        <p15:guide id="4" pos="1731" userDrawn="1">
          <p15:clr>
            <a:srgbClr val="A4A3A4"/>
          </p15:clr>
        </p15:guide>
        <p15:guide id="5" pos="585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t K" initials="AK" lastIdx="8" clrIdx="0"/>
  <p:cmAuthor id="2" name="Artur" initials="A" lastIdx="4" clrIdx="1"/>
  <p:cmAuthor id="3" name="Ани Арсенян" initials="АА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CCAA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CDE41E-30AB-5B4B-BDDB-0674B653875F}" v="4" dt="2019-09-14T14:27:22.2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3" autoAdjust="0"/>
    <p:restoredTop sz="86246" autoAdjust="0"/>
  </p:normalViewPr>
  <p:slideViewPr>
    <p:cSldViewPr snapToGrid="0">
      <p:cViewPr varScale="1">
        <p:scale>
          <a:sx n="116" d="100"/>
          <a:sy n="116" d="100"/>
        </p:scale>
        <p:origin x="776" y="184"/>
      </p:cViewPr>
      <p:guideLst>
        <p:guide orient="horz" pos="2183"/>
        <p:guide pos="3863"/>
        <p:guide orient="horz" pos="2409"/>
        <p:guide pos="1731"/>
        <p:guide pos="58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53283-0C54-4801-851B-CFE3DD693168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1D353-E0ED-4FFE-A5FE-0A74DEE8E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447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1D353-E0ED-4FFE-A5FE-0A74DEE8E90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296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1D353-E0ED-4FFE-A5FE-0A74DEE8E90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860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1D353-E0ED-4FFE-A5FE-0A74DEE8E90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860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1D353-E0ED-4FFE-A5FE-0A74DEE8E90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860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1D353-E0ED-4FFE-A5FE-0A74DEE8E90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860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1D353-E0ED-4FFE-A5FE-0A74DEE8E90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860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1D353-E0ED-4FFE-A5FE-0A74DEE8E90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860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1D353-E0ED-4FFE-A5FE-0A74DEE8E90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860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1D353-E0ED-4FFE-A5FE-0A74DEE8E90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860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1D353-E0ED-4FFE-A5FE-0A74DEE8E90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860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4" t="39982" r="31598"/>
          <a:stretch/>
        </p:blipFill>
        <p:spPr>
          <a:xfrm rot="5400000">
            <a:off x="2374400" y="-2863910"/>
            <a:ext cx="7069501" cy="1262915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203553"/>
            <a:ext cx="5505450" cy="1827109"/>
          </a:xfrm>
        </p:spPr>
        <p:txBody>
          <a:bodyPr anchor="b"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+mj-lt"/>
                <a:ea typeface="Open Sans Semibold" charset="0"/>
                <a:cs typeface="Open Sans Semibold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4122738"/>
            <a:ext cx="5505450" cy="1655762"/>
          </a:xfrm>
        </p:spPr>
        <p:txBody>
          <a:bodyPr>
            <a:norm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+mj-lt"/>
                <a:ea typeface="Open Sans Light" charset="0"/>
                <a:cs typeface="Open Sans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138773" y="6286927"/>
            <a:ext cx="2743200" cy="3651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DEC1A721-1DF2-3542-A269-10FE04AC469B}" type="datetime1">
              <a:rPr lang="ru-RU" smtClean="0"/>
              <a:t>16.09.2021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7" r="40973" b="7316"/>
          <a:stretch/>
        </p:blipFill>
        <p:spPr>
          <a:xfrm>
            <a:off x="6493543" y="718683"/>
            <a:ext cx="5730186" cy="613931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48" y="271633"/>
            <a:ext cx="3370752" cy="95698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705" y="538950"/>
            <a:ext cx="2932989" cy="4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266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0684-C7E2-F74E-AF6B-C700C9E9733C}" type="datetime1">
              <a:rPr lang="ru-RU" smtClean="0"/>
              <a:t>16.09.2021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ст. преп. Арсенян Ани Гагиковна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393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134B-D6BA-9E44-8911-DAA6EDADF8F5}" type="datetime1">
              <a:rPr lang="ru-RU" smtClean="0"/>
              <a:t>16.09.2021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ст. преп. Арсенян Ани Гагиковна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939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10DB-2E3F-2342-A91B-EA20E3E70599}" type="datetime1">
              <a:rPr lang="ru-RU" smtClean="0"/>
              <a:t>16.09.2021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ст. преп. Арсенян Ани Гагиковна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447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5339-C27D-E045-BA73-CB1935034C0F}" type="datetime1">
              <a:rPr lang="ru-RU" smtClean="0"/>
              <a:t>16.09.2021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ст. преп. Арсенян Ани Гагиковна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60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выглядит как здание&#10;&#10;&#10;&#10;Описание создано автоматически">
            <a:extLst>
              <a:ext uri="{FF2B5EF4-FFF2-40B4-BE49-F238E27FC236}">
                <a16:creationId xmlns:a16="http://schemas.microsoft.com/office/drawing/2014/main" id="{C9A9CF7C-CCF2-CE45-A259-8A9235DDBC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8" t="16970" r="32635"/>
          <a:stretch/>
        </p:blipFill>
        <p:spPr>
          <a:xfrm>
            <a:off x="5759531" y="1079500"/>
            <a:ext cx="6590807" cy="569421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203553"/>
            <a:ext cx="5505450" cy="1827109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tx2"/>
                </a:solidFill>
                <a:latin typeface="+mj-lt"/>
                <a:ea typeface="Open Sans Semibold" charset="0"/>
                <a:cs typeface="Open Sans Semibold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4122738"/>
            <a:ext cx="5505450" cy="1655762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tx2"/>
                </a:solidFill>
                <a:latin typeface="+mj-lt"/>
                <a:ea typeface="Open Sans Light" charset="0"/>
                <a:cs typeface="Open Sans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85800" y="6095416"/>
            <a:ext cx="2743200" cy="3651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DEC1A721-1DF2-3542-A269-10FE04AC469B}" type="datetime1">
              <a:rPr lang="ru-RU" smtClean="0"/>
              <a:t>16.09.2021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580FD10-9016-CB46-B590-50FE1AF0CA0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26" y="844891"/>
            <a:ext cx="2624334" cy="54460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4EF1069-58B3-EE46-BFB1-F18C99130DF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2" y="850777"/>
            <a:ext cx="1866878" cy="54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7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B2D45FA-62F8-F441-814F-FA94AB644C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4" t="39982" r="31598"/>
          <a:stretch/>
        </p:blipFill>
        <p:spPr>
          <a:xfrm rot="5400000">
            <a:off x="2434706" y="-2803603"/>
            <a:ext cx="7069501" cy="1250854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91" b="23534"/>
          <a:stretch/>
        </p:blipFill>
        <p:spPr>
          <a:xfrm>
            <a:off x="8296824" y="4519071"/>
            <a:ext cx="3926905" cy="233892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90" b="15901"/>
          <a:stretch/>
        </p:blipFill>
        <p:spPr>
          <a:xfrm rot="10800000">
            <a:off x="-177804" y="-1"/>
            <a:ext cx="3635887" cy="257239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011" y="2906497"/>
            <a:ext cx="3370752" cy="956983"/>
          </a:xfrm>
          <a:prstGeom prst="rect">
            <a:avLst/>
          </a:prstGeom>
        </p:spPr>
      </p:pic>
      <p:sp>
        <p:nvSpPr>
          <p:cNvPr id="15" name="Прямоугольник 14"/>
          <p:cNvSpPr/>
          <p:nvPr userDrawn="1"/>
        </p:nvSpPr>
        <p:spPr>
          <a:xfrm>
            <a:off x="2672244" y="3863480"/>
            <a:ext cx="21265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www.mintrans.ru</a:t>
            </a:r>
            <a:endParaRPr lang="ru-RU" sz="20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6" name="Прямоугольник 35"/>
          <p:cNvSpPr/>
          <p:nvPr userDrawn="1"/>
        </p:nvSpPr>
        <p:spPr>
          <a:xfrm>
            <a:off x="7439523" y="3885499"/>
            <a:ext cx="16209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www.</a:t>
            </a:r>
            <a:r>
              <a:rPr lang="ru-RU" sz="20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РУТ.РФ</a:t>
            </a: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330" y="3139333"/>
            <a:ext cx="2973237" cy="49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19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447" y="338012"/>
            <a:ext cx="5486554" cy="506896"/>
          </a:xfrm>
        </p:spPr>
        <p:txBody>
          <a:bodyPr>
            <a:no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 Light" charset="0"/>
                <a:cs typeface="Open Sans Light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9678" y="1212990"/>
            <a:ext cx="11152643" cy="4749800"/>
          </a:xfrm>
        </p:spPr>
        <p:txBody>
          <a:bodyPr/>
          <a:lstStyle>
            <a:lvl1pPr>
              <a:defRPr b="0" i="0">
                <a:latin typeface="+mn-lt"/>
                <a:ea typeface="Open Sans Light" charset="0"/>
                <a:cs typeface="Open Sans Light" charset="0"/>
              </a:defRPr>
            </a:lvl1pPr>
            <a:lvl2pPr>
              <a:defRPr b="0" i="0">
                <a:latin typeface="+mn-lt"/>
                <a:ea typeface="Open Sans Light" charset="0"/>
                <a:cs typeface="Open Sans Light" charset="0"/>
              </a:defRPr>
            </a:lvl2pPr>
            <a:lvl3pPr>
              <a:defRPr b="0" i="0">
                <a:latin typeface="+mn-lt"/>
                <a:ea typeface="Open Sans Light" charset="0"/>
                <a:cs typeface="Open Sans Light" charset="0"/>
              </a:defRPr>
            </a:lvl3pPr>
            <a:lvl4pPr>
              <a:defRPr b="0" i="0">
                <a:latin typeface="+mn-lt"/>
                <a:ea typeface="Open Sans Light" charset="0"/>
                <a:cs typeface="Open Sans Light" charset="0"/>
              </a:defRPr>
            </a:lvl4pPr>
            <a:lvl5pPr>
              <a:defRPr b="0" i="0">
                <a:latin typeface="+mn-lt"/>
                <a:ea typeface="Open Sans Light" charset="0"/>
                <a:cs typeface="Open Sans Light" charset="0"/>
              </a:defRPr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307443" y="6451543"/>
            <a:ext cx="2743200" cy="365125"/>
          </a:xfrm>
        </p:spPr>
        <p:txBody>
          <a:bodyPr/>
          <a:lstStyle>
            <a:lvl1pPr>
              <a:defRPr b="1">
                <a:solidFill>
                  <a:schemeClr val="tx2"/>
                </a:solidFill>
                <a:latin typeface="+mn-lt"/>
              </a:defRPr>
            </a:lvl1pPr>
          </a:lstStyle>
          <a:p>
            <a:fld id="{EF717E07-C66C-6149-98B7-03ADCD069AD7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>
            <a:off x="429901" y="345373"/>
            <a:ext cx="0" cy="455613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1F83FED-108E-BE42-82B4-2A9E317AD5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882" y="342567"/>
            <a:ext cx="2051839" cy="42579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364F846-A2EC-8548-AC28-09C08CD77F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141" y="345373"/>
            <a:ext cx="1459621" cy="42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025E-C91A-2841-AC8C-A4E4A5FFADEA}" type="datetime1">
              <a:rPr lang="ru-RU" smtClean="0"/>
              <a:t>16.09.2021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ст. преп. Арсенян Ани Гагиковна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60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E129-3B7F-5E42-87B4-6258A8E5EF3B}" type="datetime1">
              <a:rPr lang="ru-RU" smtClean="0"/>
              <a:t>16.09.2021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ст. преп. Арсенян Ани Гагиковна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84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1B88-560E-5049-875F-CEFEE7DA4011}" type="datetime1">
              <a:rPr lang="ru-RU" smtClean="0"/>
              <a:t>16.09.2021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ст. преп. Арсенян Ани Гагиковна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3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B1771-AC3C-AE46-8DAE-C3A7CEF64F26}" type="datetime1">
              <a:rPr lang="ru-RU" smtClean="0"/>
              <a:t>16.09.2021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ст. преп. Арсенян Ани Гагиковна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521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72ED-454F-C540-B329-8E8D30CF4322}" type="datetime1">
              <a:rPr lang="ru-RU" smtClean="0"/>
              <a:t>16.09.2021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ст. преп. Арсенян Ани Гагиковна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61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108E9-F9DE-3E45-8BD8-F7CA13B109CA}" type="datetime1">
              <a:rPr lang="ru-RU" smtClean="0"/>
              <a:t>16.09.2021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17E07-C66C-6149-98B7-03ADCD069A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43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9C6CEB-98C5-9E4B-A1C9-86D43D7A6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842" y="2209190"/>
            <a:ext cx="4017875" cy="1131127"/>
          </a:xfrm>
        </p:spPr>
        <p:txBody>
          <a:bodyPr>
            <a:normAutofit/>
          </a:bodyPr>
          <a:lstStyle/>
          <a:p>
            <a:r>
              <a:rPr lang="ru-RU" sz="3600" dirty="0"/>
              <a:t>Название проекта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47FD053-CB43-ED45-AA1D-36E65EEEF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9287" y="4122738"/>
            <a:ext cx="1815513" cy="873211"/>
          </a:xfrm>
        </p:spPr>
        <p:txBody>
          <a:bodyPr>
            <a:normAutofit fontScale="40000" lnSpcReduction="20000"/>
          </a:bodyPr>
          <a:lstStyle/>
          <a:p>
            <a:pPr algn="r"/>
            <a:r>
              <a:rPr lang="ru-RU" sz="2000" dirty="0">
                <a:latin typeface="+mn-lt"/>
              </a:rPr>
              <a:t>Автор 1</a:t>
            </a:r>
          </a:p>
          <a:p>
            <a:pPr algn="r"/>
            <a:r>
              <a:rPr lang="ru-RU" sz="2000" dirty="0">
                <a:latin typeface="+mn-lt"/>
              </a:rPr>
              <a:t>Автор 2</a:t>
            </a:r>
          </a:p>
          <a:p>
            <a:pPr algn="r"/>
            <a:r>
              <a:rPr lang="ru-RU" sz="2000" dirty="0">
                <a:latin typeface="+mn-lt"/>
              </a:rPr>
              <a:t>Автор 3</a:t>
            </a:r>
          </a:p>
          <a:p>
            <a:r>
              <a:rPr lang="ru-RU" sz="2000" dirty="0">
                <a:latin typeface="+mn-lt"/>
              </a:rPr>
              <a:t> 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00891" y="692722"/>
            <a:ext cx="5686698" cy="822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756" y="628811"/>
            <a:ext cx="1820091" cy="35029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22" y="126256"/>
            <a:ext cx="7056729" cy="135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32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0165" y="321083"/>
            <a:ext cx="6345314" cy="506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 Light" charset="0"/>
                <a:cs typeface="Open Sans Light" charset="0"/>
              </a:defRPr>
            </a:lvl1pPr>
          </a:lstStyle>
          <a:p>
            <a:r>
              <a:rPr lang="ru-RU" dirty="0"/>
              <a:t>Ресурсное обеспечение процесса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-2527069" y="166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085" y="58062"/>
            <a:ext cx="4902012" cy="900206"/>
          </a:xfrm>
          <a:prstGeom prst="rect">
            <a:avLst/>
          </a:prstGeom>
        </p:spPr>
      </p:pic>
      <p:sp>
        <p:nvSpPr>
          <p:cNvPr id="9" name="Shape 206"/>
          <p:cNvSpPr txBox="1">
            <a:spLocks/>
          </p:cNvSpPr>
          <p:nvPr/>
        </p:nvSpPr>
        <p:spPr>
          <a:xfrm>
            <a:off x="680165" y="1564345"/>
            <a:ext cx="6048376" cy="4134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70977">
              <a:lnSpc>
                <a:spcPct val="100000"/>
              </a:lnSpc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lang="ru-RU" sz="1500" b="1">
                <a:ea typeface="Arial"/>
                <a:cs typeface="Arial"/>
                <a:sym typeface="Arial"/>
              </a:rPr>
              <a:t>Для получения итогового продукта необходимо:</a:t>
            </a:r>
          </a:p>
          <a:p>
            <a:pPr defTabSz="1070977">
              <a:lnSpc>
                <a:spcPct val="100000"/>
              </a:lnSpc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lang="ru-RU" sz="1500">
                <a:ea typeface="Arial"/>
                <a:cs typeface="Arial"/>
                <a:sym typeface="Arial"/>
              </a:rPr>
              <a:t> </a:t>
            </a:r>
          </a:p>
          <a:p>
            <a:pPr defTabSz="1070977">
              <a:lnSpc>
                <a:spcPct val="100000"/>
              </a:lnSpc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lang="ru-RU" sz="1500" b="1">
                <a:ea typeface="Arial"/>
                <a:cs typeface="Arial"/>
                <a:sym typeface="Arial"/>
              </a:rPr>
              <a:t>Оборудование</a:t>
            </a:r>
            <a:r>
              <a:rPr lang="ru-RU" sz="1500">
                <a:ea typeface="Arial"/>
                <a:cs typeface="Arial"/>
                <a:sym typeface="Arial"/>
              </a:rPr>
              <a:t> </a:t>
            </a:r>
          </a:p>
          <a:p>
            <a:pPr defTabSz="1070977">
              <a:lnSpc>
                <a:spcPct val="100000"/>
              </a:lnSpc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lang="ru-RU" sz="1500">
                <a:ea typeface="Arial"/>
                <a:cs typeface="Arial"/>
                <a:sym typeface="Arial"/>
              </a:rPr>
              <a:t>Указать какое, а также источник получения оборудования - Московский Политех, внешние ресурсы и т.д.</a:t>
            </a:r>
          </a:p>
          <a:p>
            <a:pPr defTabSz="1070977">
              <a:lnSpc>
                <a:spcPct val="100000"/>
              </a:lnSpc>
              <a:defRPr sz="2400">
                <a:latin typeface="Arial"/>
                <a:ea typeface="Arial"/>
                <a:cs typeface="Arial"/>
                <a:sym typeface="Arial"/>
              </a:defRPr>
            </a:pPr>
            <a:endParaRPr lang="ru-RU" sz="1500">
              <a:ea typeface="Arial"/>
              <a:cs typeface="Arial"/>
              <a:sym typeface="Arial"/>
            </a:endParaRPr>
          </a:p>
          <a:p>
            <a:pPr defTabSz="1070977">
              <a:lnSpc>
                <a:spcPct val="100000"/>
              </a:lnSpc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lang="ru-RU" sz="1500">
                <a:ea typeface="Arial"/>
                <a:cs typeface="Arial"/>
                <a:sym typeface="Arial"/>
              </a:rPr>
              <a:t> </a:t>
            </a:r>
            <a:r>
              <a:rPr lang="ru-RU" sz="1500" b="1">
                <a:ea typeface="Arial"/>
                <a:cs typeface="Arial"/>
                <a:sym typeface="Arial"/>
              </a:rPr>
              <a:t>Расходники</a:t>
            </a:r>
            <a:r>
              <a:rPr lang="ru-RU" sz="1500">
                <a:ea typeface="Arial"/>
                <a:cs typeface="Arial"/>
                <a:sym typeface="Arial"/>
              </a:rPr>
              <a:t> </a:t>
            </a:r>
          </a:p>
          <a:p>
            <a:pPr defTabSz="1070977">
              <a:lnSpc>
                <a:spcPct val="100000"/>
              </a:lnSpc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lang="ru-RU" sz="1500">
                <a:ea typeface="Arial"/>
                <a:cs typeface="Arial"/>
                <a:sym typeface="Arial"/>
              </a:rPr>
              <a:t>Указать какие, а также источник получения оборудования - Московский Политех, внешние ресурсы и т.д.</a:t>
            </a:r>
            <a:endParaRPr lang="ru-RU" sz="1500" dirty="0">
              <a:ea typeface="Arial"/>
              <a:cs typeface="Arial"/>
              <a:sym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66400" y="1764000"/>
            <a:ext cx="3434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b="1" dirty="0">
                <a:solidFill>
                  <a:srgbClr val="FF0000"/>
                </a:solidFill>
              </a:rPr>
              <a:t>ВАША КАРТИНКА!</a:t>
            </a:r>
          </a:p>
        </p:txBody>
      </p:sp>
    </p:spTree>
    <p:extLst>
      <p:ext uri="{BB962C8B-B14F-4D97-AF65-F5344CB8AC3E}">
        <p14:creationId xmlns:p14="http://schemas.microsoft.com/office/powerpoint/2010/main" val="2233482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0165" y="321083"/>
            <a:ext cx="6345314" cy="506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 Light" charset="0"/>
                <a:cs typeface="Open Sans Light" charset="0"/>
              </a:defRPr>
            </a:lvl1pPr>
          </a:lstStyle>
          <a:p>
            <a:r>
              <a:rPr lang="ru-RU" dirty="0"/>
              <a:t>Иллюстрации к проекту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-2527069" y="166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085" y="58062"/>
            <a:ext cx="4902012" cy="9002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08743" y="2714400"/>
            <a:ext cx="3434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b="1" dirty="0">
                <a:solidFill>
                  <a:srgbClr val="FF0000"/>
                </a:solidFill>
              </a:rPr>
              <a:t>ВАША КАРТИНКА!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28891" y="1785600"/>
            <a:ext cx="3434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b="1" dirty="0">
                <a:solidFill>
                  <a:srgbClr val="FF0000"/>
                </a:solidFill>
              </a:rPr>
              <a:t>ВАША КАРТИНКА!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8493" y="4543200"/>
            <a:ext cx="3434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b="1" dirty="0">
                <a:solidFill>
                  <a:srgbClr val="FF0000"/>
                </a:solidFill>
              </a:rPr>
              <a:t>ВАША КАРТИНКА!</a:t>
            </a:r>
          </a:p>
        </p:txBody>
      </p:sp>
    </p:spTree>
    <p:extLst>
      <p:ext uri="{BB962C8B-B14F-4D97-AF65-F5344CB8AC3E}">
        <p14:creationId xmlns:p14="http://schemas.microsoft.com/office/powerpoint/2010/main" val="2650087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9C6CEB-98C5-9E4B-A1C9-86D43D7A6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842" y="2209190"/>
            <a:ext cx="4489158" cy="1131127"/>
          </a:xfrm>
        </p:spPr>
        <p:txBody>
          <a:bodyPr>
            <a:normAutofit/>
          </a:bodyPr>
          <a:lstStyle/>
          <a:p>
            <a:r>
              <a:rPr lang="ru-RU" sz="3600" dirty="0"/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47FD053-CB43-ED45-AA1D-36E65EEEF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9287" y="4122738"/>
            <a:ext cx="1815513" cy="873211"/>
          </a:xfrm>
        </p:spPr>
        <p:txBody>
          <a:bodyPr>
            <a:normAutofit fontScale="40000" lnSpcReduction="20000"/>
          </a:bodyPr>
          <a:lstStyle/>
          <a:p>
            <a:pPr algn="r"/>
            <a:r>
              <a:rPr lang="ru-RU" sz="2000" dirty="0">
                <a:latin typeface="+mn-lt"/>
              </a:rPr>
              <a:t>Автор 1</a:t>
            </a:r>
          </a:p>
          <a:p>
            <a:pPr algn="r"/>
            <a:r>
              <a:rPr lang="ru-RU" sz="2000" dirty="0">
                <a:latin typeface="+mn-lt"/>
              </a:rPr>
              <a:t>Автор 2</a:t>
            </a:r>
          </a:p>
          <a:p>
            <a:pPr algn="r"/>
            <a:r>
              <a:rPr lang="ru-RU" sz="2000" dirty="0">
                <a:latin typeface="+mn-lt"/>
              </a:rPr>
              <a:t>Автор 3</a:t>
            </a:r>
          </a:p>
          <a:p>
            <a:r>
              <a:rPr lang="ru-RU" sz="2000" dirty="0">
                <a:latin typeface="+mn-lt"/>
              </a:rPr>
              <a:t> 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00891" y="692722"/>
            <a:ext cx="5686698" cy="822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756" y="628811"/>
            <a:ext cx="1820091" cy="35029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22" y="126256"/>
            <a:ext cx="7056729" cy="135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72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0165" y="321083"/>
            <a:ext cx="6345314" cy="506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 Light" charset="0"/>
                <a:cs typeface="Open Sans Light" charset="0"/>
              </a:defRPr>
            </a:lvl1pPr>
          </a:lstStyle>
          <a:p>
            <a:r>
              <a:rPr lang="ru-RU" dirty="0"/>
              <a:t>Характеристика проекта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-2527069" y="166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085" y="58062"/>
            <a:ext cx="4902012" cy="900206"/>
          </a:xfrm>
          <a:prstGeom prst="rect">
            <a:avLst/>
          </a:prstGeom>
        </p:spPr>
      </p:pic>
      <p:pic>
        <p:nvPicPr>
          <p:cNvPr id="5" name="image3.jpg" descr="C:\Users\Пользователь\Dropbox\Лепешкин Илья\Мысли\ЦПД\Презентация\1fdc18614b5b8f6f32c0e3ec35d3d98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5401" y="958268"/>
            <a:ext cx="4436599" cy="589973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Прямоугольник 1"/>
          <p:cNvSpPr/>
          <p:nvPr/>
        </p:nvSpPr>
        <p:spPr>
          <a:xfrm>
            <a:off x="680165" y="1368977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070977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lang="ru-RU" b="1" dirty="0"/>
              <a:t>Срок  достижения продуктового результата:</a:t>
            </a:r>
          </a:p>
          <a:p>
            <a:pPr defTabSz="1070977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lang="ru-RU" dirty="0"/>
              <a:t>01.01.01</a:t>
            </a:r>
          </a:p>
          <a:p>
            <a:pPr defTabSz="1070977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  <a:endParaRPr lang="ru-RU" dirty="0"/>
          </a:p>
          <a:p>
            <a:pPr defTabSz="1070977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lang="ru-RU" b="1" dirty="0"/>
              <a:t>Требования к входным компетенциям </a:t>
            </a:r>
            <a:br>
              <a:rPr lang="ru-RU" b="1" dirty="0"/>
            </a:br>
            <a:r>
              <a:rPr lang="ru-RU" b="1" dirty="0"/>
              <a:t>для участия в проекте:</a:t>
            </a:r>
            <a:r>
              <a:rPr lang="ru-RU" dirty="0"/>
              <a:t> </a:t>
            </a:r>
          </a:p>
          <a:p>
            <a:pPr defTabSz="1070977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lang="ru-RU" dirty="0"/>
              <a:t>Указать, студенты какого курса могут участвовать в проекте и для каких направлений подготовки подходит проект.</a:t>
            </a:r>
          </a:p>
          <a:p>
            <a:pPr defTabSz="1070977">
              <a:lnSpc>
                <a:spcPct val="100000"/>
              </a:lnSpc>
              <a:spcBef>
                <a:spcPts val="0"/>
              </a:spcBef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 lang="ru-RU" dirty="0"/>
          </a:p>
          <a:p>
            <a:pPr defTabSz="1070977">
              <a:lnSpc>
                <a:spcPct val="100000"/>
              </a:lnSpc>
              <a:spcBef>
                <a:spcPts val="0"/>
              </a:spcBef>
              <a:defRPr sz="1800" b="1">
                <a:latin typeface="Arial"/>
                <a:ea typeface="Arial"/>
                <a:cs typeface="Arial"/>
                <a:sym typeface="Arial"/>
              </a:defRPr>
            </a:pPr>
            <a:r>
              <a:rPr lang="ru-RU" dirty="0"/>
              <a:t>Максимальное количество </a:t>
            </a:r>
            <a:br>
              <a:rPr lang="ru-RU" dirty="0"/>
            </a:br>
            <a:r>
              <a:rPr lang="ru-RU" dirty="0"/>
              <a:t>студентов – участников проекта:</a:t>
            </a:r>
          </a:p>
          <a:p>
            <a:pPr defTabSz="1070977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lang="ru-RU" dirty="0"/>
              <a:t>???</a:t>
            </a:r>
          </a:p>
          <a:p>
            <a:pPr defTabSz="1070977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  <a:endParaRPr lang="ru-RU" dirty="0"/>
          </a:p>
          <a:p>
            <a:pPr defTabSz="1070977">
              <a:lnSpc>
                <a:spcPct val="100000"/>
              </a:lnSpc>
              <a:spcBef>
                <a:spcPts val="0"/>
              </a:spcBef>
              <a:defRPr sz="1800" b="1">
                <a:latin typeface="Arial"/>
                <a:ea typeface="Arial"/>
                <a:cs typeface="Arial"/>
                <a:sym typeface="Arial"/>
              </a:defRPr>
            </a:pPr>
            <a:r>
              <a:rPr lang="ru-RU" dirty="0"/>
              <a:t>Размер студенческой команды:</a:t>
            </a:r>
          </a:p>
          <a:p>
            <a:pPr defTabSz="1070977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lang="ru-RU" dirty="0"/>
              <a:t>???</a:t>
            </a:r>
          </a:p>
          <a:p>
            <a:pPr defTabSz="1070977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  <a:endParaRPr lang="ru-RU" dirty="0"/>
          </a:p>
          <a:p>
            <a:pPr defTabSz="1070977">
              <a:lnSpc>
                <a:spcPct val="100000"/>
              </a:lnSpc>
              <a:spcBef>
                <a:spcPts val="0"/>
              </a:spcBef>
              <a:defRPr sz="1800" b="1">
                <a:latin typeface="Arial"/>
                <a:ea typeface="Arial"/>
                <a:cs typeface="Arial"/>
                <a:sym typeface="Arial"/>
              </a:defRPr>
            </a:pPr>
            <a:r>
              <a:rPr lang="ru-RU" dirty="0"/>
              <a:t>Дополнительные условия регистрации на проект:</a:t>
            </a:r>
          </a:p>
          <a:p>
            <a:pPr defTabSz="1070977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lang="ru-RU" dirty="0"/>
              <a:t> Например, конкурсный отбор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66400" y="1764000"/>
            <a:ext cx="3434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b="1" dirty="0">
                <a:solidFill>
                  <a:srgbClr val="FF0000"/>
                </a:solidFill>
              </a:rPr>
              <a:t>ВАША КАРТИНКА!</a:t>
            </a:r>
          </a:p>
        </p:txBody>
      </p:sp>
    </p:spTree>
    <p:extLst>
      <p:ext uri="{BB962C8B-B14F-4D97-AF65-F5344CB8AC3E}">
        <p14:creationId xmlns:p14="http://schemas.microsoft.com/office/powerpoint/2010/main" val="785808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0165" y="321083"/>
            <a:ext cx="6345314" cy="506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 Light" charset="0"/>
                <a:cs typeface="Open Sans Light" charset="0"/>
              </a:defRPr>
            </a:lvl1pPr>
          </a:lstStyle>
          <a:p>
            <a:r>
              <a:rPr lang="ru-RU" dirty="0"/>
              <a:t>Формулировка инженерной проблемы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-2527069" y="166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085" y="58062"/>
            <a:ext cx="4902012" cy="900206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680165" y="147536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Описание кейса, лежащего в основе проекта, производится в свободной форме либо со слов представителей компании-партнера (и согласовывается с ними), лидером команды инженерных соревнований на основе опыта прошлых туров этих соревнований. Кейс должен быть таким, чтобы допускать пространство для целеполагания студента и выбора средств решения задачи. Иными словами, должен быть скорее проблемой, нежели задачей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94400" y="1508601"/>
            <a:ext cx="3434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b="1" dirty="0">
                <a:solidFill>
                  <a:srgbClr val="FF0000"/>
                </a:solidFill>
              </a:rPr>
              <a:t>ВАША КАРТИНКА!</a:t>
            </a:r>
          </a:p>
        </p:txBody>
      </p:sp>
    </p:spTree>
    <p:extLst>
      <p:ext uri="{BB962C8B-B14F-4D97-AF65-F5344CB8AC3E}">
        <p14:creationId xmlns:p14="http://schemas.microsoft.com/office/powerpoint/2010/main" val="3434188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0165" y="321083"/>
            <a:ext cx="6345314" cy="506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 Light" charset="0"/>
                <a:cs typeface="Open Sans Light" charset="0"/>
              </a:defRPr>
            </a:lvl1pPr>
          </a:lstStyle>
          <a:p>
            <a:r>
              <a:rPr lang="ru-RU" dirty="0"/>
              <a:t>Описание результата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-2527069" y="166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085" y="58062"/>
            <a:ext cx="4902012" cy="900206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680165" y="1518741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070977">
              <a:lnSpc>
                <a:spcPct val="100000"/>
              </a:lnSpc>
              <a:spcBef>
                <a:spcPts val="0"/>
              </a:spcBef>
              <a:defRPr sz="1800" b="1">
                <a:latin typeface="Arial"/>
                <a:ea typeface="Arial"/>
                <a:cs typeface="Arial"/>
                <a:sym typeface="Arial"/>
              </a:defRPr>
            </a:pPr>
            <a:r>
              <a:rPr lang="ru-RU" dirty="0"/>
              <a:t>Результат,  который мы планируем получить </a:t>
            </a:r>
            <a:br>
              <a:rPr lang="ru-RU" dirty="0"/>
            </a:br>
            <a:r>
              <a:rPr lang="ru-RU" dirty="0"/>
              <a:t>в финале проектной работы со студентами:</a:t>
            </a:r>
          </a:p>
          <a:p>
            <a:pPr defTabSz="1070977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  <a:endParaRPr lang="ru-RU" dirty="0"/>
          </a:p>
          <a:p>
            <a:pPr defTabSz="1070977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  <a:endParaRPr lang="ru-RU" dirty="0"/>
          </a:p>
          <a:p>
            <a:pPr defTabSz="1070977">
              <a:lnSpc>
                <a:spcPct val="100000"/>
              </a:lnSpc>
              <a:spcBef>
                <a:spcPts val="0"/>
              </a:spcBef>
              <a:defRPr sz="1800" b="1">
                <a:latin typeface="Arial"/>
                <a:ea typeface="Arial"/>
                <a:cs typeface="Arial"/>
                <a:sym typeface="Arial"/>
              </a:defRPr>
            </a:pPr>
            <a:r>
              <a:rPr lang="ru-RU" dirty="0"/>
              <a:t>Продуктовый:</a:t>
            </a:r>
          </a:p>
          <a:p>
            <a:pPr defTabSz="1070977">
              <a:lnSpc>
                <a:spcPct val="100000"/>
              </a:lnSpc>
              <a:spcBef>
                <a:spcPts val="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lang="ru-RU" sz="1500" dirty="0"/>
              <a:t>указать какой </a:t>
            </a:r>
          </a:p>
          <a:p>
            <a:pPr defTabSz="1070977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  <a:endParaRPr lang="ru-RU" sz="1500" dirty="0"/>
          </a:p>
          <a:p>
            <a:pPr defTabSz="1070977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  <a:endParaRPr lang="ru-RU" sz="1500" dirty="0"/>
          </a:p>
          <a:p>
            <a:pPr defTabSz="1070977">
              <a:lnSpc>
                <a:spcPct val="100000"/>
              </a:lnSpc>
              <a:spcBef>
                <a:spcPts val="0"/>
              </a:spcBef>
              <a:defRPr sz="1800" b="1">
                <a:latin typeface="Arial"/>
                <a:ea typeface="Arial"/>
                <a:cs typeface="Arial"/>
                <a:sym typeface="Arial"/>
              </a:defRPr>
            </a:pPr>
            <a:r>
              <a:rPr lang="ru-RU" dirty="0"/>
              <a:t>Образовательный:</a:t>
            </a:r>
          </a:p>
          <a:p>
            <a:pPr defTabSz="1070977">
              <a:lnSpc>
                <a:spcPct val="100000"/>
              </a:lnSpc>
              <a:spcBef>
                <a:spcPts val="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lang="ru-RU" sz="1500" dirty="0"/>
              <a:t>указать какой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01600" y="1202802"/>
            <a:ext cx="3434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b="1" dirty="0">
                <a:solidFill>
                  <a:srgbClr val="FF0000"/>
                </a:solidFill>
              </a:rPr>
              <a:t>ВАША КАРТИНКА!</a:t>
            </a:r>
          </a:p>
        </p:txBody>
      </p:sp>
    </p:spTree>
    <p:extLst>
      <p:ext uri="{BB962C8B-B14F-4D97-AF65-F5344CB8AC3E}">
        <p14:creationId xmlns:p14="http://schemas.microsoft.com/office/powerpoint/2010/main" val="2391016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0165" y="321083"/>
            <a:ext cx="6345314" cy="506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 Light" charset="0"/>
                <a:cs typeface="Open Sans Light" charset="0"/>
              </a:defRPr>
            </a:lvl1pPr>
          </a:lstStyle>
          <a:p>
            <a:r>
              <a:rPr lang="ru-RU" dirty="0"/>
              <a:t>График работы над продуктом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-2527069" y="166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085" y="58062"/>
            <a:ext cx="4902012" cy="900206"/>
          </a:xfrm>
          <a:prstGeom prst="rect">
            <a:avLst/>
          </a:prstGeom>
        </p:spPr>
      </p:pic>
      <p:sp>
        <p:nvSpPr>
          <p:cNvPr id="5" name="Shape 157"/>
          <p:cNvSpPr/>
          <p:nvPr/>
        </p:nvSpPr>
        <p:spPr>
          <a:xfrm flipV="1">
            <a:off x="10450710" y="3497998"/>
            <a:ext cx="1" cy="1685068"/>
          </a:xfrm>
          <a:prstGeom prst="line">
            <a:avLst/>
          </a:prstGeom>
          <a:ln w="12700">
            <a:solidFill>
              <a:srgbClr val="747676"/>
            </a:solidFill>
            <a:custDash>
              <a:ds d="100000" sp="200000"/>
            </a:custDash>
            <a:headEnd type="oval"/>
          </a:ln>
        </p:spPr>
        <p:txBody>
          <a:bodyPr lIns="42520" tIns="42520" rIns="42520" bIns="42520" anchor="ctr"/>
          <a:lstStyle/>
          <a:p>
            <a:pPr algn="ctr">
              <a:defRPr sz="2400" spc="0">
                <a:latin typeface="+mn-lt"/>
                <a:ea typeface="+mn-ea"/>
                <a:cs typeface="+mn-cs"/>
                <a:sym typeface="DIN Alternate"/>
              </a:defRPr>
            </a:pPr>
            <a:endParaRPr/>
          </a:p>
        </p:txBody>
      </p:sp>
      <p:graphicFrame>
        <p:nvGraphicFramePr>
          <p:cNvPr id="7" name="Table 160"/>
          <p:cNvGraphicFramePr/>
          <p:nvPr>
            <p:extLst>
              <p:ext uri="{D42A27DB-BD31-4B8C-83A1-F6EECF244321}">
                <p14:modId xmlns:p14="http://schemas.microsoft.com/office/powerpoint/2010/main" val="755934097"/>
              </p:ext>
            </p:extLst>
          </p:nvPr>
        </p:nvGraphicFramePr>
        <p:xfrm>
          <a:off x="853369" y="1182781"/>
          <a:ext cx="10701254" cy="3276589"/>
        </p:xfrm>
        <a:graphic>
          <a:graphicData uri="http://schemas.openxmlformats.org/drawingml/2006/table">
            <a:tbl>
              <a:tblPr firstRow="1" bandRow="1"/>
              <a:tblGrid>
                <a:gridCol w="1915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9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9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9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9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90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90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90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90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90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490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490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490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490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490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424617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sz="1300" dirty="0"/>
                    </a:p>
                  </a:txBody>
                  <a:tcPr marL="47625" marR="47625" marT="35719" marB="35719" anchor="ctr" horzOverflow="overflow">
                    <a:solidFill>
                      <a:srgbClr val="CBCBCB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defTabSz="457200">
                        <a:defRPr sz="2800"/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Сентябрь</a:t>
                      </a:r>
                      <a:endParaRPr sz="1300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7625" marR="47625" marT="35719" marB="35719" anchor="ctr" horzOverflow="overflow"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defTabSz="457200">
                        <a:defRPr sz="2800"/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Октябрь</a:t>
                      </a:r>
                      <a:endParaRPr sz="1300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7625" marR="47625" marT="35719" marB="35719" anchor="ctr" horzOverflow="overflow"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defTabSz="457200">
                        <a:defRPr sz="2800"/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Ноябрь</a:t>
                      </a:r>
                      <a:endParaRPr sz="1300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7625" marR="47625" marT="35719" marB="35719" anchor="ctr" horzOverflow="overflow"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Декабрь</a:t>
                      </a:r>
                      <a:endParaRPr sz="1300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7625" marR="47625" marT="35719" marB="35719" anchor="ctr" horzOverflow="overflow"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993"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Разработка</a:t>
                      </a:r>
                      <a:r>
                        <a:rPr sz="1000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и </a:t>
                      </a:r>
                      <a:r>
                        <a:rPr sz="1000" dirty="0" err="1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защита</a:t>
                      </a:r>
                      <a:r>
                        <a:rPr sz="1000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sz="1000" dirty="0" err="1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концепции</a:t>
                      </a:r>
                      <a:r>
                        <a:rPr sz="1000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sz="1000" dirty="0" err="1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проекта</a:t>
                      </a:r>
                      <a:endParaRPr sz="1000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7625" marR="47625" marT="35719" marB="35719" anchor="ctr" horzOverflow="overflow">
                    <a:solidFill>
                      <a:schemeClr val="accent2">
                        <a:satOff val="17042"/>
                        <a:lumOff val="110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sz="1300" dirty="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 dirty="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2993"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Разработка</a:t>
                      </a:r>
                      <a:r>
                        <a:rPr sz="1000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sz="1000" dirty="0" err="1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дизайна</a:t>
                      </a:r>
                      <a:r>
                        <a:rPr sz="1000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
и </a:t>
                      </a:r>
                      <a:r>
                        <a:rPr sz="1000" dirty="0" err="1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документации</a:t>
                      </a:r>
                      <a:endParaRPr sz="1000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7625" marR="47625" marT="35719" marB="35719" anchor="ctr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sz="7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2993"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Разработка</a:t>
                      </a:r>
                      <a:r>
                        <a:rPr sz="1000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
и </a:t>
                      </a:r>
                      <a:r>
                        <a:rPr sz="1000" dirty="0" err="1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испытание</a:t>
                      </a:r>
                      <a:r>
                        <a:rPr sz="1000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
</a:t>
                      </a:r>
                      <a:r>
                        <a:rPr sz="1000" dirty="0" err="1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прототипа</a:t>
                      </a:r>
                      <a:endParaRPr sz="1000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7625" marR="47625" marT="35719" marB="35719" anchor="ctr" horzOverflow="overflow">
                    <a:solidFill>
                      <a:schemeClr val="accent4">
                        <a:satOff val="15429"/>
                        <a:lumOff val="553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sz="13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2993"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Прием</a:t>
                      </a:r>
                      <a:r>
                        <a:rPr sz="1000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sz="1000" dirty="0" err="1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работ</a:t>
                      </a:r>
                      <a:r>
                        <a:rPr sz="1000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sz="1000" dirty="0" err="1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заказчиком</a:t>
                      </a:r>
                      <a:endParaRPr sz="1000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7625" marR="47625" marT="35719" marB="35719" anchor="ctr" horzOverflow="overflow">
                    <a:solidFill>
                      <a:schemeClr val="accent1">
                        <a:hueOff val="-522454"/>
                        <a:satOff val="1153"/>
                        <a:lumOff val="1344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11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sz="8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Shape 161"/>
          <p:cNvSpPr/>
          <p:nvPr/>
        </p:nvSpPr>
        <p:spPr>
          <a:xfrm>
            <a:off x="5013693" y="5155317"/>
            <a:ext cx="1018370" cy="916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/>
          <a:p>
            <a:pPr algn="r">
              <a:defRPr sz="1800" spc="18"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cs typeface="Andalus" panose="02020603050405020304" pitchFamily="18" charset="-78"/>
              </a:rPr>
              <a:t>Чертежи</a:t>
            </a:r>
            <a:br>
              <a:rPr dirty="0">
                <a:cs typeface="Andalus" panose="02020603050405020304" pitchFamily="18" charset="-78"/>
              </a:rPr>
            </a:br>
            <a:r>
              <a:rPr dirty="0" err="1">
                <a:cs typeface="Andalus" panose="02020603050405020304" pitchFamily="18" charset="-78"/>
              </a:rPr>
              <a:t>готовы</a:t>
            </a:r>
            <a:br>
              <a:rPr dirty="0">
                <a:cs typeface="Andalus" panose="02020603050405020304" pitchFamily="18" charset="-78"/>
              </a:rPr>
            </a:br>
            <a:r>
              <a:rPr dirty="0">
                <a:cs typeface="Andalus" panose="02020603050405020304" pitchFamily="18" charset="-78"/>
              </a:rPr>
              <a:t>??.??</a:t>
            </a:r>
          </a:p>
        </p:txBody>
      </p:sp>
      <p:sp>
        <p:nvSpPr>
          <p:cNvPr id="10" name="Shape 163"/>
          <p:cNvSpPr/>
          <p:nvPr/>
        </p:nvSpPr>
        <p:spPr>
          <a:xfrm flipV="1">
            <a:off x="6056562" y="3612761"/>
            <a:ext cx="1" cy="2248961"/>
          </a:xfrm>
          <a:prstGeom prst="line">
            <a:avLst/>
          </a:prstGeom>
          <a:ln w="12700">
            <a:solidFill>
              <a:srgbClr val="747676"/>
            </a:solidFill>
            <a:custDash>
              <a:ds d="100000" sp="200000"/>
            </a:custDash>
            <a:headEnd type="oval"/>
          </a:ln>
        </p:spPr>
        <p:txBody>
          <a:bodyPr lIns="42520" tIns="42520" rIns="42520" bIns="42520" anchor="ctr"/>
          <a:lstStyle/>
          <a:p>
            <a:pPr algn="ctr">
              <a:defRPr sz="2400" spc="0">
                <a:latin typeface="+mn-lt"/>
                <a:ea typeface="+mn-ea"/>
                <a:cs typeface="+mn-cs"/>
                <a:sym typeface="DIN Alternate"/>
              </a:defRPr>
            </a:pPr>
            <a:endParaRPr/>
          </a:p>
        </p:txBody>
      </p:sp>
      <p:sp>
        <p:nvSpPr>
          <p:cNvPr id="11" name="Shape 164"/>
          <p:cNvSpPr/>
          <p:nvPr/>
        </p:nvSpPr>
        <p:spPr>
          <a:xfrm>
            <a:off x="3290061" y="4593577"/>
            <a:ext cx="1617059" cy="639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/>
          <a:p>
            <a:pPr algn="r">
              <a:defRPr sz="1800" spc="18"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cs typeface="Andalus" panose="02020603050405020304" pitchFamily="18" charset="-78"/>
              </a:rPr>
              <a:t>Концепт</a:t>
            </a:r>
            <a:r>
              <a:rPr dirty="0">
                <a:cs typeface="Andalus" panose="02020603050405020304" pitchFamily="18" charset="-78"/>
              </a:rPr>
              <a:t> </a:t>
            </a:r>
            <a:r>
              <a:rPr dirty="0" err="1">
                <a:cs typeface="Andalus" panose="02020603050405020304" pitchFamily="18" charset="-78"/>
              </a:rPr>
              <a:t>готов</a:t>
            </a:r>
            <a:br>
              <a:rPr dirty="0">
                <a:cs typeface="Andalus" panose="02020603050405020304" pitchFamily="18" charset="-78"/>
              </a:rPr>
            </a:br>
            <a:r>
              <a:rPr dirty="0">
                <a:cs typeface="Andalus" panose="02020603050405020304" pitchFamily="18" charset="-78"/>
              </a:rPr>
              <a:t>??.?? </a:t>
            </a:r>
          </a:p>
        </p:txBody>
      </p:sp>
      <p:sp>
        <p:nvSpPr>
          <p:cNvPr id="12" name="Shape 165"/>
          <p:cNvSpPr/>
          <p:nvPr/>
        </p:nvSpPr>
        <p:spPr>
          <a:xfrm flipV="1">
            <a:off x="4955430" y="2974214"/>
            <a:ext cx="1" cy="2089042"/>
          </a:xfrm>
          <a:prstGeom prst="line">
            <a:avLst/>
          </a:prstGeom>
          <a:ln w="12700">
            <a:solidFill>
              <a:srgbClr val="747676"/>
            </a:solidFill>
            <a:custDash>
              <a:ds d="100000" sp="200000"/>
            </a:custDash>
            <a:headEnd type="oval"/>
          </a:ln>
        </p:spPr>
        <p:txBody>
          <a:bodyPr lIns="42520" tIns="42520" rIns="42520" bIns="42520" anchor="ctr"/>
          <a:lstStyle/>
          <a:p>
            <a:pPr algn="ctr">
              <a:defRPr sz="2400" spc="0">
                <a:latin typeface="+mn-lt"/>
                <a:ea typeface="+mn-ea"/>
                <a:cs typeface="+mn-cs"/>
                <a:sym typeface="DIN Alternate"/>
              </a:defRPr>
            </a:pPr>
            <a:endParaRPr/>
          </a:p>
        </p:txBody>
      </p:sp>
      <p:sp>
        <p:nvSpPr>
          <p:cNvPr id="13" name="Shape 166"/>
          <p:cNvSpPr/>
          <p:nvPr/>
        </p:nvSpPr>
        <p:spPr>
          <a:xfrm>
            <a:off x="6816235" y="5393705"/>
            <a:ext cx="1952856" cy="639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/>
          <a:p>
            <a:pPr algn="r">
              <a:defRPr sz="1800" spc="18"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cs typeface="Andalus" panose="02020603050405020304" pitchFamily="18" charset="-78"/>
              </a:rPr>
              <a:t>Прототип</a:t>
            </a:r>
            <a:r>
              <a:rPr dirty="0">
                <a:cs typeface="Andalus" panose="02020603050405020304" pitchFamily="18" charset="-78"/>
              </a:rPr>
              <a:t> </a:t>
            </a:r>
            <a:r>
              <a:rPr dirty="0" err="1">
                <a:cs typeface="Andalus" panose="02020603050405020304" pitchFamily="18" charset="-78"/>
              </a:rPr>
              <a:t>альфа</a:t>
            </a:r>
            <a:r>
              <a:rPr dirty="0">
                <a:cs typeface="Andalus" panose="02020603050405020304" pitchFamily="18" charset="-78"/>
              </a:rPr>
              <a:t> </a:t>
            </a:r>
            <a:br>
              <a:rPr dirty="0">
                <a:cs typeface="Andalus" panose="02020603050405020304" pitchFamily="18" charset="-78"/>
              </a:rPr>
            </a:br>
            <a:r>
              <a:rPr dirty="0" err="1">
                <a:cs typeface="Andalus" panose="02020603050405020304" pitchFamily="18" charset="-78"/>
              </a:rPr>
              <a:t>готов</a:t>
            </a:r>
            <a:r>
              <a:rPr dirty="0">
                <a:cs typeface="Andalus" panose="02020603050405020304" pitchFamily="18" charset="-78"/>
              </a:rPr>
              <a:t> ??.?? </a:t>
            </a:r>
          </a:p>
        </p:txBody>
      </p:sp>
      <p:sp>
        <p:nvSpPr>
          <p:cNvPr id="14" name="Shape 167"/>
          <p:cNvSpPr/>
          <p:nvPr/>
        </p:nvSpPr>
        <p:spPr>
          <a:xfrm flipV="1">
            <a:off x="8805496" y="3605494"/>
            <a:ext cx="1" cy="2248961"/>
          </a:xfrm>
          <a:prstGeom prst="line">
            <a:avLst/>
          </a:prstGeom>
          <a:ln w="12700">
            <a:solidFill>
              <a:srgbClr val="747676"/>
            </a:solidFill>
            <a:custDash>
              <a:ds d="100000" sp="200000"/>
            </a:custDash>
            <a:headEnd type="oval"/>
          </a:ln>
        </p:spPr>
        <p:txBody>
          <a:bodyPr lIns="42520" tIns="42520" rIns="42520" bIns="42520" anchor="ctr"/>
          <a:lstStyle/>
          <a:p>
            <a:pPr algn="ctr">
              <a:defRPr sz="2400" spc="0">
                <a:latin typeface="+mn-lt"/>
                <a:ea typeface="+mn-ea"/>
                <a:cs typeface="+mn-cs"/>
                <a:sym typeface="DIN Alternate"/>
              </a:defRPr>
            </a:pPr>
            <a:endParaRPr/>
          </a:p>
        </p:txBody>
      </p:sp>
      <p:sp>
        <p:nvSpPr>
          <p:cNvPr id="15" name="Shape 168"/>
          <p:cNvSpPr/>
          <p:nvPr/>
        </p:nvSpPr>
        <p:spPr>
          <a:xfrm>
            <a:off x="9594589" y="5437797"/>
            <a:ext cx="1916180" cy="639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/>
          <a:p>
            <a:pPr algn="r">
              <a:defRPr sz="1800" spc="18"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cs typeface="Andalus" panose="02020603050405020304" pitchFamily="18" charset="-78"/>
              </a:rPr>
              <a:t>Проект</a:t>
            </a:r>
            <a:r>
              <a:rPr dirty="0">
                <a:cs typeface="Andalus" panose="02020603050405020304" pitchFamily="18" charset="-78"/>
              </a:rPr>
              <a:t> </a:t>
            </a:r>
            <a:r>
              <a:rPr dirty="0" err="1">
                <a:cs typeface="Andalus" panose="02020603050405020304" pitchFamily="18" charset="-78"/>
              </a:rPr>
              <a:t>закончен</a:t>
            </a:r>
            <a:br>
              <a:rPr dirty="0">
                <a:cs typeface="Andalus" panose="02020603050405020304" pitchFamily="18" charset="-78"/>
              </a:rPr>
            </a:br>
            <a:r>
              <a:rPr lang="ru-RU" dirty="0">
                <a:cs typeface="Andalus" panose="02020603050405020304" pitchFamily="18" charset="-78"/>
              </a:rPr>
              <a:t>22</a:t>
            </a:r>
            <a:r>
              <a:rPr dirty="0">
                <a:cs typeface="Andalus" panose="02020603050405020304" pitchFamily="18" charset="-78"/>
              </a:rPr>
              <a:t>.</a:t>
            </a:r>
            <a:r>
              <a:rPr lang="ru-RU" dirty="0">
                <a:cs typeface="Andalus" panose="02020603050405020304" pitchFamily="18" charset="-78"/>
              </a:rPr>
              <a:t>12</a:t>
            </a:r>
            <a:endParaRPr dirty="0">
              <a:cs typeface="Andalus" panose="02020603050405020304" pitchFamily="18" charset="-78"/>
            </a:endParaRPr>
          </a:p>
        </p:txBody>
      </p:sp>
      <p:sp>
        <p:nvSpPr>
          <p:cNvPr id="16" name="Shape 169"/>
          <p:cNvSpPr/>
          <p:nvPr/>
        </p:nvSpPr>
        <p:spPr>
          <a:xfrm flipV="1">
            <a:off x="11548395" y="2548259"/>
            <a:ext cx="1" cy="3340536"/>
          </a:xfrm>
          <a:prstGeom prst="line">
            <a:avLst/>
          </a:prstGeom>
          <a:ln w="12700">
            <a:solidFill>
              <a:srgbClr val="747676"/>
            </a:solidFill>
            <a:custDash>
              <a:ds d="100000" sp="200000"/>
            </a:custDash>
            <a:headEnd type="oval"/>
          </a:ln>
        </p:spPr>
        <p:txBody>
          <a:bodyPr lIns="42520" tIns="42520" rIns="42520" bIns="42520" anchor="ctr"/>
          <a:lstStyle/>
          <a:p>
            <a:pPr algn="ctr">
              <a:defRPr sz="2400" spc="0">
                <a:latin typeface="+mn-lt"/>
                <a:ea typeface="+mn-ea"/>
                <a:cs typeface="+mn-cs"/>
                <a:sym typeface="DIN Alternate"/>
              </a:defRPr>
            </a:pPr>
            <a:endParaRPr/>
          </a:p>
        </p:txBody>
      </p:sp>
      <p:sp>
        <p:nvSpPr>
          <p:cNvPr id="17" name="Shape 170"/>
          <p:cNvSpPr/>
          <p:nvPr/>
        </p:nvSpPr>
        <p:spPr>
          <a:xfrm>
            <a:off x="1435936" y="5184286"/>
            <a:ext cx="2955182" cy="87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/>
          <a:p>
            <a:pPr algn="r">
              <a:defRPr sz="1700" spc="17"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cs typeface="Andalus" panose="02020603050405020304" pitchFamily="18" charset="-78"/>
              </a:rPr>
              <a:t>Готов</a:t>
            </a:r>
            <a:r>
              <a:rPr dirty="0">
                <a:cs typeface="Andalus" panose="02020603050405020304" pitchFamily="18" charset="-78"/>
              </a:rPr>
              <a:t> </a:t>
            </a:r>
            <a:r>
              <a:rPr dirty="0" err="1">
                <a:cs typeface="Andalus" panose="02020603050405020304" pitchFamily="18" charset="-78"/>
              </a:rPr>
              <a:t>список</a:t>
            </a:r>
            <a:r>
              <a:rPr dirty="0">
                <a:cs typeface="Andalus" panose="02020603050405020304" pitchFamily="18" charset="-78"/>
              </a:rPr>
              <a:t> </a:t>
            </a:r>
            <a:r>
              <a:rPr dirty="0" err="1">
                <a:cs typeface="Andalus" panose="02020603050405020304" pitchFamily="18" charset="-78"/>
              </a:rPr>
              <a:t>студентов</a:t>
            </a:r>
            <a:r>
              <a:rPr lang="ru-RU" dirty="0">
                <a:cs typeface="Andalus" panose="02020603050405020304" pitchFamily="18" charset="-78"/>
              </a:rPr>
              <a:t>,</a:t>
            </a:r>
            <a:br>
              <a:rPr dirty="0">
                <a:cs typeface="Andalus" panose="02020603050405020304" pitchFamily="18" charset="-78"/>
              </a:rPr>
            </a:br>
            <a:r>
              <a:rPr dirty="0" err="1">
                <a:cs typeface="Andalus" panose="02020603050405020304" pitchFamily="18" charset="-78"/>
              </a:rPr>
              <a:t>задействованных</a:t>
            </a:r>
            <a:r>
              <a:rPr dirty="0">
                <a:cs typeface="Andalus" panose="02020603050405020304" pitchFamily="18" charset="-78"/>
              </a:rPr>
              <a:t> в </a:t>
            </a:r>
            <a:r>
              <a:rPr dirty="0" err="1">
                <a:cs typeface="Andalus" panose="02020603050405020304" pitchFamily="18" charset="-78"/>
              </a:rPr>
              <a:t>проекте</a:t>
            </a:r>
            <a:br>
              <a:rPr dirty="0">
                <a:cs typeface="Andalus" panose="02020603050405020304" pitchFamily="18" charset="-78"/>
              </a:rPr>
            </a:br>
            <a:r>
              <a:rPr dirty="0">
                <a:cs typeface="Andalus" panose="02020603050405020304" pitchFamily="18" charset="-78"/>
              </a:rPr>
              <a:t>22.</a:t>
            </a:r>
            <a:r>
              <a:rPr lang="ru-RU" dirty="0">
                <a:cs typeface="Andalus" panose="02020603050405020304" pitchFamily="18" charset="-78"/>
              </a:rPr>
              <a:t>09</a:t>
            </a:r>
            <a:endParaRPr dirty="0">
              <a:cs typeface="Andalus" panose="02020603050405020304" pitchFamily="18" charset="-78"/>
            </a:endParaRPr>
          </a:p>
        </p:txBody>
      </p:sp>
      <p:sp>
        <p:nvSpPr>
          <p:cNvPr id="18" name="Shape 171"/>
          <p:cNvSpPr/>
          <p:nvPr/>
        </p:nvSpPr>
        <p:spPr>
          <a:xfrm flipV="1">
            <a:off x="4415615" y="2376505"/>
            <a:ext cx="1" cy="3471316"/>
          </a:xfrm>
          <a:prstGeom prst="line">
            <a:avLst/>
          </a:prstGeom>
          <a:ln w="12700">
            <a:solidFill>
              <a:srgbClr val="747676"/>
            </a:solidFill>
            <a:custDash>
              <a:ds d="100000" sp="200000"/>
            </a:custDash>
            <a:headEnd type="oval"/>
          </a:ln>
        </p:spPr>
        <p:txBody>
          <a:bodyPr lIns="42520" tIns="42520" rIns="42520" bIns="42520" anchor="ctr"/>
          <a:lstStyle/>
          <a:p>
            <a:pPr algn="ctr">
              <a:defRPr sz="2300" spc="0">
                <a:latin typeface="+mn-lt"/>
                <a:ea typeface="+mn-ea"/>
                <a:cs typeface="+mn-cs"/>
                <a:sym typeface="DIN Alternate"/>
              </a:defRPr>
            </a:pPr>
            <a:endParaRPr/>
          </a:p>
        </p:txBody>
      </p:sp>
      <p:sp>
        <p:nvSpPr>
          <p:cNvPr id="19" name="Shape 172"/>
          <p:cNvSpPr/>
          <p:nvPr/>
        </p:nvSpPr>
        <p:spPr>
          <a:xfrm>
            <a:off x="3315978" y="1650609"/>
            <a:ext cx="1095376" cy="275501"/>
          </a:xfrm>
          <a:prstGeom prst="rect">
            <a:avLst/>
          </a:prstGeom>
          <a:solidFill>
            <a:schemeClr val="accent2">
              <a:satOff val="17042"/>
              <a:lumOff val="110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2520" tIns="42520" rIns="42520" bIns="42520" anchor="ctr"/>
          <a:lstStyle>
            <a:lvl1pPr algn="ctr">
              <a:spcBef>
                <a:spcPts val="0"/>
              </a:spcBef>
              <a:defRPr sz="900" spc="0">
                <a:solidFill>
                  <a:srgbClr val="000000"/>
                </a:solidFill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r>
              <a:rPr dirty="0" err="1"/>
              <a:t>Распределение</a:t>
            </a:r>
            <a:r>
              <a:rPr dirty="0"/>
              <a:t> </a:t>
            </a:r>
            <a:r>
              <a:rPr dirty="0" err="1"/>
              <a:t>студентов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проект</a:t>
            </a:r>
            <a:endParaRPr dirty="0"/>
          </a:p>
        </p:txBody>
      </p:sp>
      <p:sp>
        <p:nvSpPr>
          <p:cNvPr id="20" name="Shape 173"/>
          <p:cNvSpPr/>
          <p:nvPr/>
        </p:nvSpPr>
        <p:spPr>
          <a:xfrm>
            <a:off x="3324051" y="1963148"/>
            <a:ext cx="1638605" cy="275501"/>
          </a:xfrm>
          <a:prstGeom prst="rect">
            <a:avLst/>
          </a:prstGeom>
          <a:solidFill>
            <a:schemeClr val="accent2">
              <a:satOff val="17042"/>
              <a:lumOff val="110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2520" tIns="42520" rIns="42520" bIns="42520" anchor="ctr"/>
          <a:lstStyle>
            <a:lvl1pPr algn="ctr">
              <a:spcBef>
                <a:spcPts val="0"/>
              </a:spcBef>
              <a:defRPr sz="1000" spc="0">
                <a:solidFill>
                  <a:srgbClr val="000000"/>
                </a:solidFill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r>
              <a:t>Общая проектная сессия</a:t>
            </a:r>
          </a:p>
        </p:txBody>
      </p:sp>
      <p:sp>
        <p:nvSpPr>
          <p:cNvPr id="21" name="Shape 174"/>
          <p:cNvSpPr/>
          <p:nvPr/>
        </p:nvSpPr>
        <p:spPr>
          <a:xfrm>
            <a:off x="4949477" y="2319219"/>
            <a:ext cx="1095376" cy="365914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2520" tIns="42520" rIns="42520" bIns="42520" anchor="ctr"/>
          <a:lstStyle/>
          <a:p>
            <a:pPr algn="ctr">
              <a:defRPr sz="900" spc="0">
                <a:solidFill>
                  <a:srgbClr val="000000"/>
                </a:solidFill>
                <a:latin typeface="+mn-lt"/>
                <a:ea typeface="+mn-ea"/>
                <a:cs typeface="+mn-cs"/>
                <a:sym typeface="DIN Alternate"/>
              </a:defRPr>
            </a:pPr>
            <a:r>
              <a:t>Представление </a:t>
            </a:r>
            <a:br/>
            <a:r>
              <a:t>и отбор проектных идей</a:t>
            </a:r>
          </a:p>
        </p:txBody>
      </p:sp>
      <p:sp>
        <p:nvSpPr>
          <p:cNvPr id="23" name="Shape 175"/>
          <p:cNvSpPr/>
          <p:nvPr/>
        </p:nvSpPr>
        <p:spPr>
          <a:xfrm>
            <a:off x="5495709" y="2677523"/>
            <a:ext cx="1121707" cy="36591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2520" tIns="42520" rIns="42520" bIns="42520" anchor="ctr"/>
          <a:lstStyle>
            <a:lvl1pPr algn="ctr">
              <a:spcBef>
                <a:spcPts val="0"/>
              </a:spcBef>
              <a:defRPr sz="900" spc="0">
                <a:solidFill>
                  <a:srgbClr val="000000"/>
                </a:solidFill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r>
              <a:t>Согласование бюджета с заказчиком</a:t>
            </a:r>
          </a:p>
        </p:txBody>
      </p:sp>
      <p:sp>
        <p:nvSpPr>
          <p:cNvPr id="24" name="Shape 176"/>
          <p:cNvSpPr/>
          <p:nvPr/>
        </p:nvSpPr>
        <p:spPr>
          <a:xfrm>
            <a:off x="6604446" y="3033594"/>
            <a:ext cx="2205120" cy="225271"/>
          </a:xfrm>
          <a:prstGeom prst="rect">
            <a:avLst/>
          </a:prstGeom>
          <a:solidFill>
            <a:schemeClr val="accent4">
              <a:satOff val="15429"/>
              <a:lumOff val="553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2520" tIns="42520" rIns="42520" bIns="42520" anchor="ctr"/>
          <a:lstStyle>
            <a:lvl1pPr algn="ctr">
              <a:spcBef>
                <a:spcPts val="0"/>
              </a:spcBef>
              <a:defRPr sz="900" spc="0">
                <a:solidFill>
                  <a:srgbClr val="000000"/>
                </a:solidFill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r>
              <a:t>Изготовление первой версии прототипа</a:t>
            </a:r>
          </a:p>
        </p:txBody>
      </p:sp>
      <p:sp>
        <p:nvSpPr>
          <p:cNvPr id="25" name="Shape 177"/>
          <p:cNvSpPr/>
          <p:nvPr/>
        </p:nvSpPr>
        <p:spPr>
          <a:xfrm>
            <a:off x="8264454" y="3330326"/>
            <a:ext cx="1638605" cy="225271"/>
          </a:xfrm>
          <a:prstGeom prst="rect">
            <a:avLst/>
          </a:prstGeom>
          <a:solidFill>
            <a:schemeClr val="accent4">
              <a:satOff val="15429"/>
              <a:lumOff val="553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2520" tIns="42520" rIns="42520" bIns="42520" anchor="ctr"/>
          <a:lstStyle>
            <a:lvl1pPr algn="ctr">
              <a:spcBef>
                <a:spcPts val="0"/>
              </a:spcBef>
              <a:defRPr sz="900" spc="0">
                <a:solidFill>
                  <a:srgbClr val="000000"/>
                </a:solidFill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r>
              <a:t>Доработка прототипа</a:t>
            </a:r>
          </a:p>
        </p:txBody>
      </p:sp>
      <p:sp>
        <p:nvSpPr>
          <p:cNvPr id="26" name="Shape 178"/>
          <p:cNvSpPr/>
          <p:nvPr/>
        </p:nvSpPr>
        <p:spPr>
          <a:xfrm>
            <a:off x="10993127" y="3734100"/>
            <a:ext cx="540128" cy="365914"/>
          </a:xfrm>
          <a:prstGeom prst="rect">
            <a:avLst/>
          </a:prstGeom>
          <a:solidFill>
            <a:schemeClr val="accent1">
              <a:hueOff val="-522454"/>
              <a:satOff val="1153"/>
              <a:lumOff val="1344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2520" tIns="42520" rIns="42520" bIns="42520" anchor="ctr"/>
          <a:lstStyle>
            <a:lvl1pPr algn="ctr">
              <a:spcBef>
                <a:spcPts val="0"/>
              </a:spcBef>
              <a:defRPr sz="900" spc="0">
                <a:solidFill>
                  <a:srgbClr val="000000"/>
                </a:solidFill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r>
              <a:rPr>
                <a:cs typeface="Andalus" panose="02020603050405020304" pitchFamily="18" charset="-78"/>
              </a:rPr>
              <a:t>Проставление баллов</a:t>
            </a:r>
          </a:p>
        </p:txBody>
      </p:sp>
      <p:sp>
        <p:nvSpPr>
          <p:cNvPr id="27" name="Shape 179"/>
          <p:cNvSpPr/>
          <p:nvPr/>
        </p:nvSpPr>
        <p:spPr>
          <a:xfrm>
            <a:off x="6604446" y="3311351"/>
            <a:ext cx="540128" cy="225271"/>
          </a:xfrm>
          <a:prstGeom prst="rect">
            <a:avLst/>
          </a:prstGeom>
          <a:solidFill>
            <a:schemeClr val="accent4">
              <a:satOff val="15429"/>
              <a:lumOff val="553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2520" tIns="42520" rIns="42520" bIns="42520" anchor="ctr"/>
          <a:lstStyle>
            <a:lvl1pPr algn="ctr">
              <a:spcBef>
                <a:spcPts val="0"/>
              </a:spcBef>
              <a:defRPr sz="900" spc="0">
                <a:solidFill>
                  <a:srgbClr val="000000"/>
                </a:solidFill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r>
              <a:t>Закупки</a:t>
            </a:r>
          </a:p>
        </p:txBody>
      </p:sp>
      <p:sp>
        <p:nvSpPr>
          <p:cNvPr id="28" name="Shape 180"/>
          <p:cNvSpPr/>
          <p:nvPr/>
        </p:nvSpPr>
        <p:spPr>
          <a:xfrm>
            <a:off x="9908241" y="3741092"/>
            <a:ext cx="965141" cy="351930"/>
          </a:xfrm>
          <a:prstGeom prst="rect">
            <a:avLst/>
          </a:prstGeom>
          <a:solidFill>
            <a:schemeClr val="accent1">
              <a:hueOff val="-522454"/>
              <a:satOff val="1153"/>
              <a:lumOff val="1344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2520" tIns="42520" rIns="42520" bIns="42520" anchor="ctr"/>
          <a:lstStyle/>
          <a:p>
            <a:pPr algn="ctr">
              <a:defRPr sz="900" spc="0">
                <a:solidFill>
                  <a:srgbClr val="000000"/>
                </a:solidFill>
                <a:latin typeface="+mn-lt"/>
                <a:ea typeface="+mn-ea"/>
                <a:cs typeface="+mn-cs"/>
                <a:sym typeface="DIN Alternate"/>
              </a:defRPr>
            </a:pPr>
            <a:r>
              <a:rPr>
                <a:cs typeface="Andalus" panose="02020603050405020304" pitchFamily="18" charset="-78"/>
              </a:rPr>
              <a:t>Тестирование прототипа</a:t>
            </a:r>
          </a:p>
          <a:p>
            <a:pPr algn="ctr">
              <a:defRPr sz="900" spc="0">
                <a:solidFill>
                  <a:srgbClr val="000000"/>
                </a:solidFill>
                <a:latin typeface="+mn-lt"/>
                <a:ea typeface="+mn-ea"/>
                <a:cs typeface="+mn-cs"/>
                <a:sym typeface="DIN Alternate"/>
              </a:defRPr>
            </a:pPr>
            <a:r>
              <a:rPr>
                <a:cs typeface="Andalus" panose="02020603050405020304" pitchFamily="18" charset="-78"/>
              </a:rPr>
              <a:t>на базе заказчика</a:t>
            </a:r>
          </a:p>
        </p:txBody>
      </p:sp>
      <p:sp>
        <p:nvSpPr>
          <p:cNvPr id="29" name="Shape 181"/>
          <p:cNvSpPr/>
          <p:nvPr/>
        </p:nvSpPr>
        <p:spPr>
          <a:xfrm>
            <a:off x="9901206" y="4174771"/>
            <a:ext cx="1638604" cy="275501"/>
          </a:xfrm>
          <a:prstGeom prst="rect">
            <a:avLst/>
          </a:prstGeom>
          <a:solidFill>
            <a:schemeClr val="accent1">
              <a:hueOff val="-522454"/>
              <a:satOff val="1153"/>
              <a:lumOff val="1344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2520" tIns="42520" rIns="42520" bIns="42520" anchor="ctr"/>
          <a:lstStyle/>
          <a:p>
            <a:pPr algn="ctr">
              <a:defRPr sz="900" spc="0">
                <a:solidFill>
                  <a:srgbClr val="000000"/>
                </a:solidFill>
                <a:latin typeface="+mn-lt"/>
                <a:ea typeface="+mn-ea"/>
                <a:cs typeface="+mn-cs"/>
                <a:sym typeface="DIN Alternate"/>
              </a:defRPr>
            </a:pPr>
            <a:r>
              <a:rPr>
                <a:cs typeface="Andalus" panose="02020603050405020304" pitchFamily="18" charset="-78"/>
              </a:rPr>
              <a:t>Обратная связь,  рефлексия </a:t>
            </a:r>
            <a:br>
              <a:rPr>
                <a:cs typeface="Andalus" panose="02020603050405020304" pitchFamily="18" charset="-78"/>
              </a:rPr>
            </a:br>
            <a:r>
              <a:rPr>
                <a:cs typeface="Andalus" panose="02020603050405020304" pitchFamily="18" charset="-78"/>
              </a:rPr>
              <a:t>со студентами</a:t>
            </a:r>
          </a:p>
        </p:txBody>
      </p:sp>
      <p:sp>
        <p:nvSpPr>
          <p:cNvPr id="30" name="Shape 166"/>
          <p:cNvSpPr/>
          <p:nvPr/>
        </p:nvSpPr>
        <p:spPr>
          <a:xfrm>
            <a:off x="8751117" y="4464383"/>
            <a:ext cx="1639694" cy="916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/>
          <a:p>
            <a:pPr algn="r">
              <a:defRPr sz="1800" spc="18">
                <a:latin typeface="Arial"/>
                <a:ea typeface="Arial"/>
                <a:cs typeface="Arial"/>
                <a:sym typeface="Arial"/>
              </a:defRPr>
            </a:pPr>
            <a:r>
              <a:rPr lang="ru-RU" dirty="0">
                <a:cs typeface="Andalus" panose="02020603050405020304" pitchFamily="18" charset="-78"/>
              </a:rPr>
              <a:t>Заказчик </a:t>
            </a:r>
          </a:p>
          <a:p>
            <a:pPr algn="r">
              <a:defRPr sz="1800" spc="18">
                <a:latin typeface="Arial"/>
                <a:ea typeface="Arial"/>
                <a:cs typeface="Arial"/>
                <a:sym typeface="Arial"/>
              </a:defRPr>
            </a:pPr>
            <a:r>
              <a:rPr lang="ru-RU" dirty="0">
                <a:cs typeface="Andalus" panose="02020603050405020304" pitchFamily="18" charset="-78"/>
              </a:rPr>
              <a:t>принят проект</a:t>
            </a:r>
          </a:p>
          <a:p>
            <a:pPr algn="r">
              <a:defRPr sz="1800" spc="18">
                <a:latin typeface="Arial"/>
                <a:ea typeface="Arial"/>
                <a:cs typeface="Arial"/>
                <a:sym typeface="Arial"/>
              </a:defRPr>
            </a:pPr>
            <a:r>
              <a:rPr lang="ru-RU" dirty="0">
                <a:cs typeface="Andalus" panose="02020603050405020304" pitchFamily="18" charset="-78"/>
              </a:rPr>
              <a:t>??.??</a:t>
            </a:r>
            <a:endParaRPr dirty="0"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91016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0165" y="321083"/>
            <a:ext cx="6345314" cy="506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 Light" charset="0"/>
                <a:cs typeface="Open Sans Light" charset="0"/>
              </a:defRPr>
            </a:lvl1pPr>
          </a:lstStyle>
          <a:p>
            <a:r>
              <a:rPr lang="ru-RU" dirty="0"/>
              <a:t>Задачи проекта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-2527069" y="166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085" y="58062"/>
            <a:ext cx="4902012" cy="900206"/>
          </a:xfrm>
          <a:prstGeom prst="rect">
            <a:avLst/>
          </a:prstGeom>
        </p:spPr>
      </p:pic>
      <p:sp>
        <p:nvSpPr>
          <p:cNvPr id="5" name="Текст 28"/>
          <p:cNvSpPr txBox="1">
            <a:spLocks/>
          </p:cNvSpPr>
          <p:nvPr/>
        </p:nvSpPr>
        <p:spPr>
          <a:xfrm>
            <a:off x="680165" y="16672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</a:pPr>
            <a:r>
              <a:rPr lang="ru-RU" b="1">
                <a:solidFill>
                  <a:schemeClr val="bg1"/>
                </a:solidFill>
              </a:rPr>
              <a:t>Например. </a:t>
            </a:r>
          </a:p>
          <a:p>
            <a:pPr>
              <a:buFont typeface="Arial"/>
              <a:buNone/>
            </a:pPr>
            <a:r>
              <a:rPr lang="ru-RU" b="1">
                <a:solidFill>
                  <a:schemeClr val="accent5">
                    <a:lumMod val="75000"/>
                  </a:schemeClr>
                </a:solidFill>
              </a:rPr>
              <a:t>Этап 2. «Проектирование»</a:t>
            </a:r>
          </a:p>
          <a:p>
            <a:pPr>
              <a:buFont typeface="Arial"/>
              <a:buNone/>
            </a:pPr>
            <a:r>
              <a:rPr lang="ru-RU" b="1"/>
              <a:t>Задача 1</a:t>
            </a:r>
            <a:r>
              <a:rPr lang="ru-RU"/>
              <a:t>: </a:t>
            </a:r>
          </a:p>
          <a:p>
            <a:pPr marL="430511" indent="-430511">
              <a:buFont typeface="Arial"/>
              <a:buAutoNum type="arabicPeriod"/>
            </a:pPr>
            <a:r>
              <a:rPr lang="ru-RU" sz="2000"/>
              <a:t>Название задачи. (Например, разработка конструкции устройства)</a:t>
            </a:r>
          </a:p>
          <a:p>
            <a:pPr marL="430511" indent="-430511">
              <a:buFont typeface="Arial"/>
              <a:buAutoNum type="arabicPeriod"/>
            </a:pPr>
            <a:r>
              <a:rPr lang="ru-RU" sz="2000"/>
              <a:t>Описание задачи.(Например, с учетом требований ТЗ с использованием программ «??» рассчитать корпус изделия, сделать 3Д модель, подготовить модель к печати на 3Д принтере)</a:t>
            </a:r>
          </a:p>
          <a:p>
            <a:pPr marL="430511" indent="-430511">
              <a:buFont typeface="Arial"/>
              <a:buAutoNum type="arabicPeriod"/>
            </a:pPr>
            <a:r>
              <a:rPr lang="ru-RU" sz="2000"/>
              <a:t>Ресурсы, необходимые для выполнения задачи: (Например, ПК с программой «??»,)</a:t>
            </a:r>
          </a:p>
          <a:p>
            <a:pPr marL="430511" indent="-430511">
              <a:buFont typeface="Arial"/>
              <a:buAutoNum type="arabicPeriod"/>
            </a:pPr>
            <a:r>
              <a:rPr lang="ru-RU" sz="2000"/>
              <a:t>Срок выполнения: с 12.09 по 23.09</a:t>
            </a:r>
          </a:p>
          <a:p>
            <a:pPr marL="430511" indent="-430511">
              <a:buFont typeface="Arial"/>
              <a:buAutoNum type="arabicPeriod"/>
            </a:pPr>
            <a:r>
              <a:rPr lang="ru-RU" sz="2000"/>
              <a:t>Баллы за выполнение задачи (максимум или диапазон)</a:t>
            </a:r>
          </a:p>
          <a:p>
            <a:pPr marL="430511" indent="-430511">
              <a:buFont typeface="Arial"/>
              <a:buAutoNum type="arabicPeriod"/>
            </a:pPr>
            <a:endParaRPr lang="ru-RU" sz="2000"/>
          </a:p>
          <a:p>
            <a:pPr marL="382676" indent="-382676">
              <a:buFont typeface="Arial"/>
              <a:buNone/>
            </a:pPr>
            <a:r>
              <a:rPr lang="ru-RU" sz="2000" b="1"/>
              <a:t>Задача 2</a:t>
            </a:r>
            <a:r>
              <a:rPr lang="ru-RU" sz="2000"/>
              <a:t>: </a:t>
            </a:r>
          </a:p>
          <a:p>
            <a:pPr marL="382676" indent="-382676">
              <a:buFont typeface="Arial"/>
              <a:buNone/>
            </a:pPr>
            <a:r>
              <a:rPr lang="ru-RU" sz="2000"/>
              <a:t>1. Название следующей задачи</a:t>
            </a:r>
          </a:p>
          <a:p>
            <a:pPr marL="382676" indent="-382676">
              <a:buFont typeface="Arial"/>
              <a:buNone/>
            </a:pPr>
            <a:r>
              <a:rPr lang="ru-RU" sz="2000"/>
              <a:t>2. Описание следующей задачи</a:t>
            </a:r>
          </a:p>
          <a:p>
            <a:pPr marL="0" indent="0">
              <a:buFont typeface="Arial"/>
              <a:buNone/>
            </a:pPr>
            <a:r>
              <a:rPr lang="ru-RU" sz="2000"/>
              <a:t>3.…..</a:t>
            </a:r>
          </a:p>
          <a:p>
            <a:pPr marL="0" indent="0">
              <a:buFont typeface="Arial"/>
              <a:buNone/>
            </a:pPr>
            <a:r>
              <a:rPr lang="ru-RU" sz="2000"/>
              <a:t>4…..</a:t>
            </a:r>
          </a:p>
          <a:p>
            <a:pPr marL="430511" indent="-430511">
              <a:buFont typeface="Arial"/>
              <a:buNone/>
            </a:pPr>
            <a:endParaRPr lang="ru-RU" sz="2000"/>
          </a:p>
          <a:p>
            <a:pPr marL="430511" indent="-430511">
              <a:buFont typeface="Arial"/>
              <a:buAutoNum type="arabicPeriod"/>
            </a:pPr>
            <a:endParaRPr lang="ru-RU" sz="2000"/>
          </a:p>
          <a:p>
            <a:pPr marL="430511" indent="-430511">
              <a:buFont typeface="Arial"/>
              <a:buAutoNum type="arabicPeriod"/>
            </a:pPr>
            <a:endParaRPr lang="ru-RU" sz="2000"/>
          </a:p>
          <a:p>
            <a:pPr>
              <a:buFont typeface="Arial"/>
              <a:buNone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391016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0165" y="321083"/>
            <a:ext cx="6345314" cy="506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 Light" charset="0"/>
                <a:cs typeface="Open Sans Light" charset="0"/>
              </a:defRPr>
            </a:lvl1pPr>
          </a:lstStyle>
          <a:p>
            <a:r>
              <a:rPr lang="ru-RU" dirty="0"/>
              <a:t>Задачи проекта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-2527069" y="166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085" y="58062"/>
            <a:ext cx="4902012" cy="900206"/>
          </a:xfrm>
          <a:prstGeom prst="rect">
            <a:avLst/>
          </a:prstGeom>
        </p:spPr>
      </p:pic>
      <p:sp>
        <p:nvSpPr>
          <p:cNvPr id="5" name="Текст 28"/>
          <p:cNvSpPr txBox="1">
            <a:spLocks/>
          </p:cNvSpPr>
          <p:nvPr/>
        </p:nvSpPr>
        <p:spPr>
          <a:xfrm>
            <a:off x="680165" y="1566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</a:pPr>
            <a:r>
              <a:rPr lang="ru-RU" b="1" dirty="0">
                <a:solidFill>
                  <a:schemeClr val="bg1"/>
                </a:solidFill>
              </a:rPr>
              <a:t>Например. </a:t>
            </a:r>
          </a:p>
          <a:p>
            <a:pPr>
              <a:buFont typeface="Arial"/>
              <a:buNone/>
            </a:pP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Этап 3. «Изготовление»</a:t>
            </a:r>
          </a:p>
          <a:p>
            <a:pPr>
              <a:buFont typeface="Arial"/>
              <a:buNone/>
            </a:pPr>
            <a:r>
              <a:rPr lang="ru-RU" b="1" dirty="0"/>
              <a:t>Задача 1</a:t>
            </a:r>
            <a:r>
              <a:rPr lang="ru-RU" dirty="0"/>
              <a:t>: </a:t>
            </a:r>
          </a:p>
          <a:p>
            <a:pPr marL="430511" indent="-430511">
              <a:buFont typeface="Arial"/>
              <a:buAutoNum type="arabicPeriod"/>
            </a:pPr>
            <a:r>
              <a:rPr lang="ru-RU" sz="2000" dirty="0"/>
              <a:t>Название задачи. (Например, изготовление корпуса изделия)</a:t>
            </a:r>
          </a:p>
          <a:p>
            <a:pPr marL="430511" indent="-430511">
              <a:buFont typeface="Arial"/>
              <a:buAutoNum type="arabicPeriod"/>
            </a:pPr>
            <a:r>
              <a:rPr lang="ru-RU" sz="2000" dirty="0"/>
              <a:t>Описание задачи.(Например, разработать программу для обработки детали «Корпус» на станке с ЧПУ , изготовить корпус  )</a:t>
            </a:r>
          </a:p>
          <a:p>
            <a:pPr marL="430511" indent="-430511">
              <a:buFont typeface="Arial"/>
              <a:buAutoNum type="arabicPeriod"/>
            </a:pPr>
            <a:r>
              <a:rPr lang="ru-RU" sz="2000" dirty="0"/>
              <a:t>Ресурсы, необходимые для выполнения задачи: (Например, плита ст3 250 мм*250мм*30мм,  станок с ЧПУ (лаборатория «??»), резец  ??, фреза ?? ). Источник финансирования: университет, внешний заказчик «Фирма».</a:t>
            </a:r>
          </a:p>
          <a:p>
            <a:pPr marL="430511" indent="-430511">
              <a:buFont typeface="Arial"/>
              <a:buAutoNum type="arabicPeriod"/>
            </a:pPr>
            <a:r>
              <a:rPr lang="ru-RU" sz="2000" dirty="0"/>
              <a:t>Срок выполнения: с 24.10 по 28.10</a:t>
            </a:r>
          </a:p>
          <a:p>
            <a:pPr marL="430511" indent="-430511">
              <a:buFont typeface="Arial"/>
              <a:buAutoNum type="arabicPeriod"/>
            </a:pPr>
            <a:r>
              <a:rPr lang="ru-RU" sz="2000" dirty="0"/>
              <a:t>Баллы за выполнение задачи (максимум или диапазон)</a:t>
            </a:r>
          </a:p>
          <a:p>
            <a:pPr marL="430511" indent="-430511">
              <a:buFont typeface="Arial"/>
              <a:buAutoNum type="arabicPeriod"/>
            </a:pPr>
            <a:endParaRPr lang="ru-RU" sz="2000" dirty="0"/>
          </a:p>
          <a:p>
            <a:pPr marL="0" indent="0">
              <a:buFont typeface="Arial"/>
              <a:buNone/>
            </a:pPr>
            <a:r>
              <a:rPr lang="ru-RU" sz="2000" b="1" dirty="0"/>
              <a:t>Задача 2</a:t>
            </a:r>
            <a:r>
              <a:rPr lang="ru-RU" sz="2000" dirty="0"/>
              <a:t>: </a:t>
            </a:r>
          </a:p>
          <a:p>
            <a:pPr marL="0" indent="0">
              <a:buFont typeface="Arial"/>
              <a:buNone/>
            </a:pPr>
            <a:r>
              <a:rPr lang="ru-RU" sz="2000" b="1" dirty="0"/>
              <a:t>Задача 3</a:t>
            </a:r>
            <a:r>
              <a:rPr lang="ru-RU" sz="2000" dirty="0"/>
              <a:t>: </a:t>
            </a:r>
          </a:p>
          <a:p>
            <a:pPr marL="0" indent="0">
              <a:buFont typeface="Arial"/>
              <a:buNone/>
            </a:pPr>
            <a:r>
              <a:rPr lang="ru-RU" sz="2000" b="1" dirty="0"/>
              <a:t>Задача 4</a:t>
            </a:r>
            <a:r>
              <a:rPr lang="ru-RU" sz="2000" dirty="0"/>
              <a:t>: </a:t>
            </a:r>
          </a:p>
          <a:p>
            <a:pPr marL="0" indent="0">
              <a:buFont typeface="Arial"/>
              <a:buNone/>
            </a:pPr>
            <a:r>
              <a:rPr lang="ru-RU" sz="2000" dirty="0"/>
              <a:t>…</a:t>
            </a:r>
          </a:p>
          <a:p>
            <a:pPr marL="430511" indent="-430511">
              <a:buFont typeface="Arial"/>
              <a:buAutoNum type="arabicPeriod"/>
            </a:pPr>
            <a:endParaRPr lang="ru-RU" sz="2000" dirty="0"/>
          </a:p>
          <a:p>
            <a:pPr>
              <a:buFont typeface="Arial"/>
              <a:buNone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391016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0165" y="321083"/>
            <a:ext cx="6345314" cy="506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 Light" charset="0"/>
                <a:cs typeface="Open Sans Light" charset="0"/>
              </a:defRPr>
            </a:lvl1pPr>
          </a:lstStyle>
          <a:p>
            <a:r>
              <a:rPr lang="ru-RU" dirty="0"/>
              <a:t>Сводная таблица баллов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-2527069" y="166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085" y="58062"/>
            <a:ext cx="4902012" cy="900206"/>
          </a:xfrm>
          <a:prstGeom prst="rect">
            <a:avLst/>
          </a:prstGeom>
        </p:spPr>
      </p:pic>
      <p:sp>
        <p:nvSpPr>
          <p:cNvPr id="5" name="Текст 28"/>
          <p:cNvSpPr txBox="1">
            <a:spLocks/>
          </p:cNvSpPr>
          <p:nvPr/>
        </p:nvSpPr>
        <p:spPr>
          <a:xfrm>
            <a:off x="535781" y="1353144"/>
            <a:ext cx="11120438" cy="44572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/>
              <a:buNone/>
            </a:pPr>
            <a:r>
              <a:rPr lang="ru-RU" sz="2300" b="1">
                <a:solidFill>
                  <a:schemeClr val="bg1"/>
                </a:solidFill>
              </a:rPr>
              <a:t>ЗДЕСЬ НУЖНО ПЕРЕЧИСЛИТЬ МАКСИМАЛЬНЫЕ БАЛЛЫ ПО ВСЕМ ЗАДАЧАМ</a:t>
            </a:r>
            <a:endParaRPr lang="ru-RU" sz="23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756979"/>
              </p:ext>
            </p:extLst>
          </p:nvPr>
        </p:nvGraphicFramePr>
        <p:xfrm>
          <a:off x="864169" y="1913745"/>
          <a:ext cx="10463662" cy="35600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7852">
                  <a:extLst>
                    <a:ext uri="{9D8B030D-6E8A-4147-A177-3AD203B41FA5}">
                      <a16:colId xmlns:a16="http://schemas.microsoft.com/office/drawing/2014/main" val="527408387"/>
                    </a:ext>
                  </a:extLst>
                </a:gridCol>
                <a:gridCol w="5875360">
                  <a:extLst>
                    <a:ext uri="{9D8B030D-6E8A-4147-A177-3AD203B41FA5}">
                      <a16:colId xmlns:a16="http://schemas.microsoft.com/office/drawing/2014/main" val="778228277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391953010"/>
                    </a:ext>
                  </a:extLst>
                </a:gridCol>
                <a:gridCol w="2430270">
                  <a:extLst>
                    <a:ext uri="{9D8B030D-6E8A-4147-A177-3AD203B41FA5}">
                      <a16:colId xmlns:a16="http://schemas.microsoft.com/office/drawing/2014/main" val="847690223"/>
                    </a:ext>
                  </a:extLst>
                </a:gridCol>
              </a:tblGrid>
              <a:tr h="578644">
                <a:tc>
                  <a:txBody>
                    <a:bodyPr/>
                    <a:lstStyle/>
                    <a:p>
                      <a:pPr algn="ctr"/>
                      <a:r>
                        <a:rPr lang="en-US" sz="1700" b="1" i="0" u="none" strike="noStrike" cap="none" spc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uFillTx/>
                          <a:latin typeface="Iowan Old Style Roman"/>
                          <a:ea typeface="Iowan Old Style Roman"/>
                          <a:cs typeface="Iowan Old Style Roman"/>
                          <a:sym typeface="DIN Alternate"/>
                        </a:rPr>
                        <a:t>N</a:t>
                      </a:r>
                      <a:endParaRPr lang="ru-RU" sz="1700" b="1" i="0" u="none" strike="noStrike" cap="none" spc="0" baseline="0" dirty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uFillTx/>
                        <a:latin typeface="Iowan Old Style Roman"/>
                        <a:ea typeface="Iowan Old Style Roman"/>
                        <a:cs typeface="Iowan Old Style Roman"/>
                        <a:sym typeface="DIN Alternate"/>
                      </a:endParaRPr>
                    </a:p>
                  </a:txBody>
                  <a:tcPr marL="85725" marR="85725" marT="32147" marB="321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b="1" i="0" u="none" strike="noStrike" cap="none" spc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uFillTx/>
                          <a:latin typeface="Iowan Old Style Roman"/>
                          <a:ea typeface="Iowan Old Style Roman"/>
                          <a:cs typeface="Iowan Old Style Roman"/>
                          <a:sym typeface="Iowan Old Style Roman"/>
                        </a:rPr>
                        <a:t>ЗАДАЧИ</a:t>
                      </a:r>
                    </a:p>
                  </a:txBody>
                  <a:tcPr marL="85725" marR="85725" marT="32147" marB="321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b="1" i="0" u="none" strike="noStrike" cap="none" spc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uFillTx/>
                          <a:latin typeface="Iowan Old Style Roman"/>
                          <a:ea typeface="Iowan Old Style Roman"/>
                          <a:cs typeface="Iowan Old Style Roman"/>
                          <a:sym typeface="DIN Alternate"/>
                        </a:rPr>
                        <a:t>БАЛЛЫ</a:t>
                      </a:r>
                    </a:p>
                  </a:txBody>
                  <a:tcPr marL="85725" marR="85725" marT="32147" marB="321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b="1" i="0" u="none" strike="noStrike" cap="none" spc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uFillTx/>
                          <a:latin typeface="Iowan Old Style Roman"/>
                          <a:ea typeface="Iowan Old Style Roman"/>
                          <a:cs typeface="Iowan Old Style Roman"/>
                          <a:sym typeface="DIN Alternate"/>
                        </a:rPr>
                        <a:t>СПЕЦИАЛЬНОСТЬ</a:t>
                      </a:r>
                    </a:p>
                  </a:txBody>
                  <a:tcPr marL="85725" marR="85725" marT="32147" marB="32147" anchor="ctr"/>
                </a:tc>
                <a:extLst>
                  <a:ext uri="{0D108BD9-81ED-4DB2-BD59-A6C34878D82A}">
                    <a16:rowId xmlns:a16="http://schemas.microsoft.com/office/drawing/2014/main" val="2223527762"/>
                  </a:ext>
                </a:extLst>
              </a:tr>
              <a:tr h="339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1.1</a:t>
                      </a:r>
                      <a:endParaRPr lang="ru-RU" sz="1400" dirty="0"/>
                    </a:p>
                  </a:txBody>
                  <a:tcPr marL="85725" marR="85725" marT="32147" marB="32147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85725" marR="85725" marT="32147" marB="32147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85725" marR="85725" marT="32147" marB="321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(опционально)</a:t>
                      </a:r>
                    </a:p>
                  </a:txBody>
                  <a:tcPr marL="85725" marR="85725" marT="32147" marB="32147" anchor="ctr"/>
                </a:tc>
                <a:extLst>
                  <a:ext uri="{0D108BD9-81ED-4DB2-BD59-A6C34878D82A}">
                    <a16:rowId xmlns:a16="http://schemas.microsoft.com/office/drawing/2014/main" val="2590956589"/>
                  </a:ext>
                </a:extLst>
              </a:tr>
              <a:tr h="3672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1.2</a:t>
                      </a:r>
                      <a:endParaRPr lang="ru-RU" sz="1400" dirty="0"/>
                    </a:p>
                  </a:txBody>
                  <a:tcPr marL="85725" marR="85725" marT="32147" marB="32147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85725" marR="85725" marT="32147" marB="32147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400"/>
                    </a:p>
                  </a:txBody>
                  <a:tcPr marL="85725" marR="85725" marT="32147" marB="321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(опционально)</a:t>
                      </a:r>
                    </a:p>
                  </a:txBody>
                  <a:tcPr marL="85725" marR="85725" marT="32147" marB="32147" anchor="ctr"/>
                </a:tc>
                <a:extLst>
                  <a:ext uri="{0D108BD9-81ED-4DB2-BD59-A6C34878D82A}">
                    <a16:rowId xmlns:a16="http://schemas.microsoft.com/office/drawing/2014/main" val="3078208722"/>
                  </a:ext>
                </a:extLst>
              </a:tr>
              <a:tr h="3544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...</a:t>
                      </a:r>
                      <a:endParaRPr lang="ru-RU" sz="1400" dirty="0"/>
                    </a:p>
                  </a:txBody>
                  <a:tcPr marL="85725" marR="85725" marT="32147" marB="32147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85725" marR="85725" marT="32147" marB="32147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400"/>
                    </a:p>
                  </a:txBody>
                  <a:tcPr marL="85725" marR="85725" marT="32147" marB="321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(опционально)</a:t>
                      </a:r>
                    </a:p>
                  </a:txBody>
                  <a:tcPr marL="85725" marR="85725" marT="32147" marB="32147" anchor="ctr"/>
                </a:tc>
                <a:extLst>
                  <a:ext uri="{0D108BD9-81ED-4DB2-BD59-A6C34878D82A}">
                    <a16:rowId xmlns:a16="http://schemas.microsoft.com/office/drawing/2014/main" val="1045023747"/>
                  </a:ext>
                </a:extLst>
              </a:tr>
              <a:tr h="3510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2.1</a:t>
                      </a:r>
                      <a:endParaRPr lang="ru-RU" sz="1400" dirty="0"/>
                    </a:p>
                  </a:txBody>
                  <a:tcPr marL="85725" marR="85725" marT="32147" marB="32147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85725" marR="85725" marT="32147" marB="32147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400"/>
                    </a:p>
                  </a:txBody>
                  <a:tcPr marL="85725" marR="85725" marT="32147" marB="321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(опционально)</a:t>
                      </a:r>
                    </a:p>
                  </a:txBody>
                  <a:tcPr marL="85725" marR="85725" marT="32147" marB="32147" anchor="ctr"/>
                </a:tc>
                <a:extLst>
                  <a:ext uri="{0D108BD9-81ED-4DB2-BD59-A6C34878D82A}">
                    <a16:rowId xmlns:a16="http://schemas.microsoft.com/office/drawing/2014/main" val="86795841"/>
                  </a:ext>
                </a:extLst>
              </a:tr>
              <a:tr h="3923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2.2</a:t>
                      </a:r>
                      <a:endParaRPr lang="ru-RU" sz="1400" dirty="0"/>
                    </a:p>
                  </a:txBody>
                  <a:tcPr marL="85725" marR="85725" marT="32147" marB="32147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85725" marR="85725" marT="32147" marB="32147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85725" marR="85725" marT="32147" marB="321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(опционально)</a:t>
                      </a:r>
                    </a:p>
                  </a:txBody>
                  <a:tcPr marL="85725" marR="85725" marT="32147" marB="32147" anchor="ctr"/>
                </a:tc>
                <a:extLst>
                  <a:ext uri="{0D108BD9-81ED-4DB2-BD59-A6C34878D82A}">
                    <a16:rowId xmlns:a16="http://schemas.microsoft.com/office/drawing/2014/main" val="4026803050"/>
                  </a:ext>
                </a:extLst>
              </a:tr>
              <a:tr h="392322"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85725" marR="85725" marT="32147" marB="32147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85725" marR="85725" marT="32147" marB="32147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85725" marR="85725" marT="32147" marB="321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(опционально)</a:t>
                      </a:r>
                    </a:p>
                  </a:txBody>
                  <a:tcPr marL="85725" marR="85725" marT="32147" marB="32147" anchor="ctr"/>
                </a:tc>
                <a:extLst>
                  <a:ext uri="{0D108BD9-81ED-4DB2-BD59-A6C34878D82A}">
                    <a16:rowId xmlns:a16="http://schemas.microsoft.com/office/drawing/2014/main" val="1732895110"/>
                  </a:ext>
                </a:extLst>
              </a:tr>
              <a:tr h="392322"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85725" marR="85725" marT="32147" marB="321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 ПРОЕКТА</a:t>
                      </a:r>
                    </a:p>
                  </a:txBody>
                  <a:tcPr marL="85725" marR="85725" marT="32147" marB="321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0 – 15</a:t>
                      </a:r>
                    </a:p>
                  </a:txBody>
                  <a:tcPr marL="85725" marR="85725" marT="32147" marB="321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(опционально)</a:t>
                      </a:r>
                    </a:p>
                  </a:txBody>
                  <a:tcPr marL="85725" marR="85725" marT="32147" marB="32147" anchor="ctr"/>
                </a:tc>
                <a:extLst>
                  <a:ext uri="{0D108BD9-81ED-4DB2-BD59-A6C34878D82A}">
                    <a16:rowId xmlns:a16="http://schemas.microsoft.com/office/drawing/2014/main" val="251278463"/>
                  </a:ext>
                </a:extLst>
              </a:tr>
              <a:tr h="392322"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85725" marR="85725" marT="32147" marB="321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Дополнительные баллы (резерв)</a:t>
                      </a:r>
                    </a:p>
                  </a:txBody>
                  <a:tcPr marL="85725" marR="85725" marT="32147" marB="32147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85725" marR="85725" marT="32147" marB="321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(опционально)</a:t>
                      </a:r>
                    </a:p>
                  </a:txBody>
                  <a:tcPr marL="85725" marR="85725" marT="32147" marB="32147" anchor="ctr"/>
                </a:tc>
                <a:extLst>
                  <a:ext uri="{0D108BD9-81ED-4DB2-BD59-A6C34878D82A}">
                    <a16:rowId xmlns:a16="http://schemas.microsoft.com/office/drawing/2014/main" val="164707431"/>
                  </a:ext>
                </a:extLst>
              </a:tr>
            </a:tbl>
          </a:graphicData>
        </a:graphic>
      </p:graphicFrame>
      <p:sp>
        <p:nvSpPr>
          <p:cNvPr id="8" name="Текст 28"/>
          <p:cNvSpPr txBox="1">
            <a:spLocks/>
          </p:cNvSpPr>
          <p:nvPr/>
        </p:nvSpPr>
        <p:spPr>
          <a:xfrm>
            <a:off x="535781" y="5808639"/>
            <a:ext cx="11120438" cy="59143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2520" tIns="42520" rIns="42520" bIns="42520">
            <a:normAutofit fontScale="85000" lnSpcReduction="20000"/>
          </a:bodyPr>
          <a:lstStyle>
            <a:lvl1pPr marL="469900" marR="0" indent="-469900" algn="l" defTabSz="584200" rtl="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Zapf Dingbats"/>
              <a:buChar char="➤"/>
              <a:tabLst/>
              <a:defRPr sz="3200" b="0" i="0" u="none" strike="noStrike" cap="none" spc="0" baseline="0">
                <a:ln>
                  <a:noFill/>
                </a:ln>
                <a:solidFill>
                  <a:srgbClr val="5C5C5C"/>
                </a:solidFill>
                <a:uFillTx/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  <a:lvl2pPr marL="939800" marR="0" indent="-469900" algn="l" defTabSz="584200" rtl="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Zapf Dingbats"/>
              <a:buChar char="➤"/>
              <a:tabLst/>
              <a:defRPr sz="3200" b="0" i="0" u="none" strike="noStrike" cap="none" spc="0" baseline="0">
                <a:ln>
                  <a:noFill/>
                </a:ln>
                <a:solidFill>
                  <a:srgbClr val="5C5C5C"/>
                </a:solidFill>
                <a:uFillTx/>
                <a:latin typeface="Iowan Old Style Roman"/>
                <a:ea typeface="Iowan Old Style Roman"/>
                <a:cs typeface="Iowan Old Style Roman"/>
                <a:sym typeface="Iowan Old Style Roman"/>
              </a:defRPr>
            </a:lvl2pPr>
            <a:lvl3pPr marL="1409700" marR="0" indent="-469900" algn="l" defTabSz="584200" rtl="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Zapf Dingbats"/>
              <a:buChar char="➤"/>
              <a:tabLst/>
              <a:defRPr sz="3200" b="0" i="0" u="none" strike="noStrike" cap="none" spc="0" baseline="0">
                <a:ln>
                  <a:noFill/>
                </a:ln>
                <a:solidFill>
                  <a:srgbClr val="5C5C5C"/>
                </a:solidFill>
                <a:uFillTx/>
                <a:latin typeface="Iowan Old Style Roman"/>
                <a:ea typeface="Iowan Old Style Roman"/>
                <a:cs typeface="Iowan Old Style Roman"/>
                <a:sym typeface="Iowan Old Style Roman"/>
              </a:defRPr>
            </a:lvl3pPr>
            <a:lvl4pPr marL="1879600" marR="0" indent="-469900" algn="l" defTabSz="584200" rtl="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Zapf Dingbats"/>
              <a:buChar char="➤"/>
              <a:tabLst/>
              <a:defRPr sz="3200" b="0" i="0" u="none" strike="noStrike" cap="none" spc="0" baseline="0">
                <a:ln>
                  <a:noFill/>
                </a:ln>
                <a:solidFill>
                  <a:srgbClr val="5C5C5C"/>
                </a:solidFill>
                <a:uFillTx/>
                <a:latin typeface="Iowan Old Style Roman"/>
                <a:ea typeface="Iowan Old Style Roman"/>
                <a:cs typeface="Iowan Old Style Roman"/>
                <a:sym typeface="Iowan Old Style Roman"/>
              </a:defRPr>
            </a:lvl4pPr>
            <a:lvl5pPr marL="2349500" marR="0" indent="-469900" algn="l" defTabSz="584200" rtl="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Zapf Dingbats"/>
              <a:buChar char="➤"/>
              <a:tabLst/>
              <a:defRPr sz="3200" b="0" i="0" u="none" strike="noStrike" cap="none" spc="0" baseline="0">
                <a:ln>
                  <a:noFill/>
                </a:ln>
                <a:solidFill>
                  <a:srgbClr val="5C5C5C"/>
                </a:solidFill>
                <a:uFillTx/>
                <a:latin typeface="Iowan Old Style Roman"/>
                <a:ea typeface="Iowan Old Style Roman"/>
                <a:cs typeface="Iowan Old Style Roman"/>
                <a:sym typeface="Iowan Old Style Roman"/>
              </a:defRPr>
            </a:lvl5pPr>
            <a:lvl6pPr marL="2819400" marR="0" indent="-469900" algn="l" defTabSz="584200" rtl="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Zapf Dingbats"/>
              <a:buChar char="➤"/>
              <a:tabLst/>
              <a:defRPr sz="3200" b="0" i="0" u="none" strike="noStrike" cap="none" spc="0" baseline="0">
                <a:ln>
                  <a:noFill/>
                </a:ln>
                <a:solidFill>
                  <a:srgbClr val="5C5C5C"/>
                </a:solidFill>
                <a:uFillTx/>
                <a:latin typeface="Iowan Old Style Roman"/>
                <a:ea typeface="Iowan Old Style Roman"/>
                <a:cs typeface="Iowan Old Style Roman"/>
                <a:sym typeface="Iowan Old Style Roman"/>
              </a:defRPr>
            </a:lvl6pPr>
            <a:lvl7pPr marL="3289300" marR="0" indent="-469900" algn="l" defTabSz="584200" rtl="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Zapf Dingbats"/>
              <a:buChar char="➤"/>
              <a:tabLst/>
              <a:defRPr sz="3200" b="0" i="0" u="none" strike="noStrike" cap="none" spc="0" baseline="0">
                <a:ln>
                  <a:noFill/>
                </a:ln>
                <a:solidFill>
                  <a:srgbClr val="5C5C5C"/>
                </a:solidFill>
                <a:uFillTx/>
                <a:latin typeface="Iowan Old Style Roman"/>
                <a:ea typeface="Iowan Old Style Roman"/>
                <a:cs typeface="Iowan Old Style Roman"/>
                <a:sym typeface="Iowan Old Style Roman"/>
              </a:defRPr>
            </a:lvl7pPr>
            <a:lvl8pPr marL="3759200" marR="0" indent="-469900" algn="l" defTabSz="584200" rtl="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Zapf Dingbats"/>
              <a:buChar char="➤"/>
              <a:tabLst/>
              <a:defRPr sz="3200" b="0" i="0" u="none" strike="noStrike" cap="none" spc="0" baseline="0">
                <a:ln>
                  <a:noFill/>
                </a:ln>
                <a:solidFill>
                  <a:srgbClr val="5C5C5C"/>
                </a:solidFill>
                <a:uFillTx/>
                <a:latin typeface="Iowan Old Style Roman"/>
                <a:ea typeface="Iowan Old Style Roman"/>
                <a:cs typeface="Iowan Old Style Roman"/>
                <a:sym typeface="Iowan Old Style Roman"/>
              </a:defRPr>
            </a:lvl8pPr>
            <a:lvl9pPr marL="4229100" marR="0" indent="-469900" algn="l" defTabSz="584200" rtl="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Zapf Dingbats"/>
              <a:buChar char="➤"/>
              <a:tabLst/>
              <a:defRPr sz="3200" b="0" i="0" u="none" strike="noStrike" cap="none" spc="0" baseline="0">
                <a:ln>
                  <a:noFill/>
                </a:ln>
                <a:solidFill>
                  <a:srgbClr val="5C5C5C"/>
                </a:solidFill>
                <a:uFillTx/>
                <a:latin typeface="Iowan Old Style Roman"/>
                <a:ea typeface="Iowan Old Style Roman"/>
                <a:cs typeface="Iowan Old Style Roman"/>
                <a:sym typeface="Iowan Old Style Roman"/>
              </a:defRPr>
            </a:lvl9pPr>
          </a:lstStyle>
          <a:p>
            <a:pPr algn="ctr" hangingPunct="1">
              <a:buFont typeface="Zapf Dingbats"/>
              <a:buNone/>
            </a:pPr>
            <a:r>
              <a:rPr lang="ru-RU" sz="2300" b="1" dirty="0">
                <a:solidFill>
                  <a:schemeClr val="bg1"/>
                </a:solidFill>
              </a:rPr>
              <a:t>ПРИ РАЗДЕЛЕНИИ ЗАДАЧ КАЖДАЯ УСПЕЦИАЛЬНОСТЬ (КАЖДЫЙ ТРЕК) ДОЛЖЕН ИМЕТЬ ВОЗМОЖНОСТЬ НАБРАТЬ 100 БАЛЛОВ С УЧЕТОМ ЗАЩИТЫ</a:t>
            </a:r>
          </a:p>
        </p:txBody>
      </p:sp>
    </p:spTree>
    <p:extLst>
      <p:ext uri="{BB962C8B-B14F-4D97-AF65-F5344CB8AC3E}">
        <p14:creationId xmlns:p14="http://schemas.microsoft.com/office/powerpoint/2010/main" val="2391016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0165" y="321083"/>
            <a:ext cx="6345314" cy="506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 Light" charset="0"/>
                <a:cs typeface="Open Sans Light" charset="0"/>
              </a:defRPr>
            </a:lvl1pPr>
          </a:lstStyle>
          <a:p>
            <a:r>
              <a:rPr lang="ru-RU" dirty="0"/>
              <a:t>График образовательного процесса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-2527069" y="166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085" y="58062"/>
            <a:ext cx="4902012" cy="900206"/>
          </a:xfrm>
          <a:prstGeom prst="rect">
            <a:avLst/>
          </a:prstGeom>
        </p:spPr>
      </p:pic>
      <p:graphicFrame>
        <p:nvGraphicFramePr>
          <p:cNvPr id="9" name="Table 188"/>
          <p:cNvGraphicFramePr/>
          <p:nvPr>
            <p:extLst>
              <p:ext uri="{D42A27DB-BD31-4B8C-83A1-F6EECF244321}">
                <p14:modId xmlns:p14="http://schemas.microsoft.com/office/powerpoint/2010/main" val="1838600743"/>
              </p:ext>
            </p:extLst>
          </p:nvPr>
        </p:nvGraphicFramePr>
        <p:xfrm>
          <a:off x="745369" y="1529988"/>
          <a:ext cx="10701254" cy="2900119"/>
        </p:xfrm>
        <a:graphic>
          <a:graphicData uri="http://schemas.openxmlformats.org/drawingml/2006/table">
            <a:tbl>
              <a:tblPr firstRow="1" bandRow="1"/>
              <a:tblGrid>
                <a:gridCol w="1915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9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9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9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9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90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90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90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90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90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490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490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490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490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490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21494">
                <a:tc>
                  <a:txBody>
                    <a:bodyPr/>
                    <a:lstStyle/>
                    <a:p>
                      <a:pPr algn="ctr">
                        <a:spcBef>
                          <a:spcPts val="1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 spc="14" dirty="0" err="1">
                          <a:solidFill>
                            <a:srgbClr val="FFFFFF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Требуется</a:t>
                      </a:r>
                      <a:r>
                        <a:rPr sz="1000" b="1" spc="14" dirty="0">
                          <a:solidFill>
                            <a:srgbClr val="FFFFFF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sz="1000" b="1" spc="14" dirty="0" err="1">
                          <a:solidFill>
                            <a:srgbClr val="FFFFFF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результат</a:t>
                      </a:r>
                      <a:r>
                        <a:rPr sz="1000" b="1" spc="14" dirty="0">
                          <a:solidFill>
                            <a:srgbClr val="FFFFFF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sz="1000" b="1" spc="14" dirty="0" err="1">
                          <a:solidFill>
                            <a:srgbClr val="FFFFFF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освоения</a:t>
                      </a:r>
                      <a:r>
                        <a:rPr sz="1000" b="1" spc="14" dirty="0">
                          <a:solidFill>
                            <a:srgbClr val="FFFFFF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sz="1000" b="1" spc="14" dirty="0" err="1">
                          <a:solidFill>
                            <a:srgbClr val="FFFFFF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других</a:t>
                      </a:r>
                      <a:r>
                        <a:rPr sz="1000" b="1" spc="14" dirty="0">
                          <a:solidFill>
                            <a:srgbClr val="FFFFFF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sz="1000" b="1" spc="14" dirty="0" err="1">
                          <a:solidFill>
                            <a:srgbClr val="FFFFFF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дисциплин</a:t>
                      </a:r>
                      <a:r>
                        <a:rPr sz="1000" b="1" spc="14" dirty="0">
                          <a:solidFill>
                            <a:srgbClr val="FFFFFF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:</a:t>
                      </a:r>
                    </a:p>
                  </a:txBody>
                  <a:tcPr marL="47625" marR="47625" marT="35719" marB="35719" anchor="ctr" horzOverflow="overflow">
                    <a:solidFill>
                      <a:srgbClr val="CBCBCB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defTabSz="457200">
                        <a:defRPr sz="2800"/>
                      </a:pPr>
                      <a:r>
                        <a:rPr lang="ru-RU" sz="1300" dirty="0">
                          <a:latin typeface="+mn-lt"/>
                          <a:ea typeface="Arial"/>
                          <a:cs typeface="Arial"/>
                          <a:sym typeface="Arial"/>
                        </a:rPr>
                        <a:t>Сентябрь</a:t>
                      </a:r>
                      <a:endParaRPr sz="1300" dirty="0"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7625" marR="47625" marT="35719" marB="35719" anchor="ctr" horzOverflow="overflow"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defTabSz="457200">
                        <a:defRPr sz="2800"/>
                      </a:pPr>
                      <a:r>
                        <a:rPr lang="ru-RU" sz="1300" dirty="0">
                          <a:latin typeface="+mn-lt"/>
                          <a:ea typeface="Arial"/>
                          <a:cs typeface="Arial"/>
                          <a:sym typeface="Arial"/>
                        </a:rPr>
                        <a:t>Октябрь</a:t>
                      </a:r>
                      <a:endParaRPr sz="1300" dirty="0"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7625" marR="47625" marT="35719" marB="35719" anchor="ctr" horzOverflow="overflow"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defTabSz="457200">
                        <a:defRPr sz="2800"/>
                      </a:pPr>
                      <a:r>
                        <a:rPr lang="ru-RU" sz="1300" dirty="0">
                          <a:latin typeface="+mn-lt"/>
                          <a:ea typeface="Arial"/>
                          <a:cs typeface="Arial"/>
                          <a:sym typeface="Arial"/>
                        </a:rPr>
                        <a:t>Ноябрь</a:t>
                      </a:r>
                      <a:endParaRPr sz="1300" dirty="0"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7625" marR="47625" marT="35719" marB="35719" anchor="ctr" horzOverflow="overflow"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ru-RU" sz="1300" dirty="0">
                          <a:solidFill>
                            <a:srgbClr val="FFFFFF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Декабрь</a:t>
                      </a:r>
                      <a:endParaRPr sz="1300" dirty="0">
                        <a:solidFill>
                          <a:srgbClr val="FFFFFF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7625" marR="47625" marT="35719" marB="35719" anchor="ctr" horzOverflow="overflow"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313"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1400">
                          <a:solidFill>
                            <a:srgbClr val="5C5C5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1000" dirty="0" err="1">
                          <a:latin typeface="+mn-lt"/>
                        </a:rPr>
                        <a:t>Дисциплины</a:t>
                      </a:r>
                      <a:r>
                        <a:rPr sz="1000" dirty="0">
                          <a:latin typeface="+mn-lt"/>
                        </a:rPr>
                        <a:t> </a:t>
                      </a:r>
                      <a:r>
                        <a:rPr sz="1000" dirty="0" err="1">
                          <a:latin typeface="+mn-lt"/>
                        </a:rPr>
                        <a:t>блока</a:t>
                      </a:r>
                      <a:r>
                        <a:rPr sz="1000" dirty="0">
                          <a:latin typeface="+mn-lt"/>
                        </a:rPr>
                        <a:t> «</a:t>
                      </a:r>
                      <a:r>
                        <a:rPr sz="1000" dirty="0" err="1">
                          <a:latin typeface="+mn-lt"/>
                        </a:rPr>
                        <a:t>Инженерная</a:t>
                      </a:r>
                      <a:r>
                        <a:rPr sz="1000" dirty="0">
                          <a:latin typeface="+mn-lt"/>
                        </a:rPr>
                        <a:t> </a:t>
                      </a:r>
                      <a:r>
                        <a:rPr sz="1000" dirty="0" err="1">
                          <a:latin typeface="+mn-lt"/>
                        </a:rPr>
                        <a:t>графика</a:t>
                      </a:r>
                      <a:r>
                        <a:rPr sz="1000" dirty="0">
                          <a:latin typeface="+mn-lt"/>
                        </a:rPr>
                        <a:t> CAD»</a:t>
                      </a:r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sz="7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078"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>
                          <a:solidFill>
                            <a:srgbClr val="5C5C5C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Математика</a:t>
                      </a:r>
                      <a:endParaRPr sz="1000" dirty="0">
                        <a:solidFill>
                          <a:srgbClr val="5C5C5C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sz="13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078"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>
                          <a:solidFill>
                            <a:srgbClr val="5C5C5C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Физика</a:t>
                      </a:r>
                      <a:endParaRPr sz="1000" dirty="0">
                        <a:solidFill>
                          <a:srgbClr val="5C5C5C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11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sz="8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078"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>
                          <a:solidFill>
                            <a:srgbClr val="5C5C5C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Гуманитарный</a:t>
                      </a:r>
                      <a:r>
                        <a:rPr sz="1000" dirty="0">
                          <a:solidFill>
                            <a:srgbClr val="5C5C5C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sz="1000" dirty="0" err="1">
                          <a:solidFill>
                            <a:srgbClr val="5C5C5C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блок</a:t>
                      </a:r>
                      <a:endParaRPr sz="1000" dirty="0">
                        <a:solidFill>
                          <a:srgbClr val="5C5C5C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11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sz="8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078"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>
                          <a:solidFill>
                            <a:srgbClr val="5C5C5C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????</a:t>
                      </a:r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11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sz="8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914400" algn="l"/>
                        </a:tabLst>
                        <a:defRPr sz="2800">
                          <a:sym typeface="Iowan Old Style Roman"/>
                        </a:defRPr>
                      </a:pPr>
                      <a:endParaRPr sz="2000" dirty="0"/>
                    </a:p>
                  </a:txBody>
                  <a:tcPr marL="47625" marR="47625" marT="35719" marB="35719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Shape 189"/>
          <p:cNvSpPr/>
          <p:nvPr/>
        </p:nvSpPr>
        <p:spPr>
          <a:xfrm>
            <a:off x="704854" y="4498599"/>
            <a:ext cx="4118513" cy="1747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>
            <a:spAutoFit/>
          </a:bodyPr>
          <a:lstStyle/>
          <a:p>
            <a:pPr defTabSz="1070977">
              <a:lnSpc>
                <a:spcPct val="150000"/>
              </a:lnSpc>
              <a:defRPr sz="1800" spc="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Указать, какие нужны мастер-классы:</a:t>
            </a:r>
            <a:br/>
            <a:r>
              <a:t>1) ??????</a:t>
            </a:r>
            <a:br/>
            <a:r>
              <a:t>2) ???????????</a:t>
            </a:r>
            <a:br/>
            <a:r>
              <a:t>3) ??????? ????????</a:t>
            </a:r>
          </a:p>
        </p:txBody>
      </p:sp>
      <p:sp>
        <p:nvSpPr>
          <p:cNvPr id="11" name="Shape 190"/>
          <p:cNvSpPr/>
          <p:nvPr/>
        </p:nvSpPr>
        <p:spPr>
          <a:xfrm>
            <a:off x="2586013" y="6183947"/>
            <a:ext cx="2197346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 algn="r">
              <a:defRPr sz="1800" spc="18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>
                <a:latin typeface="+mn-lt"/>
              </a:rPr>
              <a:t>Сделал презентацию</a:t>
            </a:r>
          </a:p>
        </p:txBody>
      </p:sp>
      <p:sp>
        <p:nvSpPr>
          <p:cNvPr id="12" name="Shape 191"/>
          <p:cNvSpPr/>
          <p:nvPr/>
        </p:nvSpPr>
        <p:spPr>
          <a:xfrm flipV="1">
            <a:off x="4855482" y="4167938"/>
            <a:ext cx="1" cy="2248961"/>
          </a:xfrm>
          <a:prstGeom prst="line">
            <a:avLst/>
          </a:prstGeom>
          <a:ln w="12700">
            <a:solidFill>
              <a:srgbClr val="747676"/>
            </a:solidFill>
            <a:custDash>
              <a:ds d="100000" sp="200000"/>
            </a:custDash>
            <a:headEnd type="oval"/>
          </a:ln>
        </p:spPr>
        <p:txBody>
          <a:bodyPr lIns="42520" tIns="42520" rIns="42520" bIns="42520" anchor="ctr"/>
          <a:lstStyle/>
          <a:p>
            <a:pPr algn="ctr">
              <a:defRPr sz="2400" spc="0">
                <a:latin typeface="+mn-lt"/>
                <a:ea typeface="+mn-ea"/>
                <a:cs typeface="+mn-cs"/>
                <a:sym typeface="DIN Alternate"/>
              </a:defRPr>
            </a:pPr>
            <a:endParaRPr/>
          </a:p>
        </p:txBody>
      </p:sp>
      <p:sp>
        <p:nvSpPr>
          <p:cNvPr id="13" name="Shape 192"/>
          <p:cNvSpPr/>
          <p:nvPr/>
        </p:nvSpPr>
        <p:spPr>
          <a:xfrm>
            <a:off x="4165548" y="5729524"/>
            <a:ext cx="1706571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 algn="r">
              <a:defRPr sz="1800" spc="18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>
                <a:latin typeface="+mn-lt"/>
              </a:rPr>
              <a:t>Сделал чертежи</a:t>
            </a:r>
          </a:p>
        </p:txBody>
      </p:sp>
      <p:sp>
        <p:nvSpPr>
          <p:cNvPr id="14" name="Shape 193"/>
          <p:cNvSpPr/>
          <p:nvPr/>
        </p:nvSpPr>
        <p:spPr>
          <a:xfrm flipV="1">
            <a:off x="5944243" y="3713516"/>
            <a:ext cx="1" cy="2248961"/>
          </a:xfrm>
          <a:prstGeom prst="line">
            <a:avLst/>
          </a:prstGeom>
          <a:ln w="12700">
            <a:solidFill>
              <a:srgbClr val="747676"/>
            </a:solidFill>
            <a:custDash>
              <a:ds d="100000" sp="200000"/>
            </a:custDash>
            <a:headEnd type="oval"/>
          </a:ln>
        </p:spPr>
        <p:txBody>
          <a:bodyPr lIns="42520" tIns="42520" rIns="42520" bIns="42520" anchor="ctr"/>
          <a:lstStyle/>
          <a:p>
            <a:pPr algn="ctr">
              <a:defRPr sz="2400" spc="0">
                <a:latin typeface="+mn-lt"/>
                <a:ea typeface="+mn-ea"/>
                <a:cs typeface="+mn-cs"/>
                <a:sym typeface="DIN Alternate"/>
              </a:defRPr>
            </a:pPr>
            <a:endParaRPr/>
          </a:p>
        </p:txBody>
      </p:sp>
      <p:sp>
        <p:nvSpPr>
          <p:cNvPr id="15" name="Shape 194"/>
          <p:cNvSpPr/>
          <p:nvPr/>
        </p:nvSpPr>
        <p:spPr>
          <a:xfrm>
            <a:off x="7818254" y="5104446"/>
            <a:ext cx="13547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 algn="r">
              <a:defRPr sz="1800" spc="18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>
                <a:latin typeface="+mn-lt"/>
              </a:rPr>
              <a:t>Сделал  ????</a:t>
            </a:r>
          </a:p>
        </p:txBody>
      </p:sp>
      <p:sp>
        <p:nvSpPr>
          <p:cNvPr id="16" name="Shape 195"/>
          <p:cNvSpPr/>
          <p:nvPr/>
        </p:nvSpPr>
        <p:spPr>
          <a:xfrm flipV="1">
            <a:off x="9245120" y="3097367"/>
            <a:ext cx="1" cy="2248961"/>
          </a:xfrm>
          <a:prstGeom prst="line">
            <a:avLst/>
          </a:prstGeom>
          <a:ln w="12700">
            <a:solidFill>
              <a:srgbClr val="747676"/>
            </a:solidFill>
            <a:custDash>
              <a:ds d="100000" sp="200000"/>
            </a:custDash>
            <a:headEnd type="oval"/>
          </a:ln>
        </p:spPr>
        <p:txBody>
          <a:bodyPr lIns="42520" tIns="42520" rIns="42520" bIns="42520" anchor="ctr"/>
          <a:lstStyle/>
          <a:p>
            <a:pPr algn="ctr">
              <a:defRPr sz="2400" spc="0">
                <a:latin typeface="+mn-lt"/>
                <a:ea typeface="+mn-ea"/>
                <a:cs typeface="+mn-cs"/>
                <a:sym typeface="DIN Alternate"/>
              </a:defRPr>
            </a:pPr>
            <a:endParaRPr/>
          </a:p>
        </p:txBody>
      </p:sp>
      <p:sp>
        <p:nvSpPr>
          <p:cNvPr id="17" name="Shape 196"/>
          <p:cNvSpPr/>
          <p:nvPr/>
        </p:nvSpPr>
        <p:spPr>
          <a:xfrm>
            <a:off x="8913629" y="5774172"/>
            <a:ext cx="13547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 algn="r">
              <a:defRPr sz="1800" spc="18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>
                <a:latin typeface="+mn-lt"/>
              </a:rPr>
              <a:t>Сделал  ????</a:t>
            </a:r>
          </a:p>
        </p:txBody>
      </p:sp>
      <p:sp>
        <p:nvSpPr>
          <p:cNvPr id="18" name="Shape 197"/>
          <p:cNvSpPr/>
          <p:nvPr/>
        </p:nvSpPr>
        <p:spPr>
          <a:xfrm flipV="1">
            <a:off x="10340495" y="3758164"/>
            <a:ext cx="1" cy="2248961"/>
          </a:xfrm>
          <a:prstGeom prst="line">
            <a:avLst/>
          </a:prstGeom>
          <a:ln w="12700">
            <a:solidFill>
              <a:srgbClr val="747676"/>
            </a:solidFill>
            <a:custDash>
              <a:ds d="100000" sp="200000"/>
            </a:custDash>
            <a:headEnd type="oval"/>
          </a:ln>
        </p:spPr>
        <p:txBody>
          <a:bodyPr lIns="42520" tIns="42520" rIns="42520" bIns="42520" anchor="ctr"/>
          <a:lstStyle/>
          <a:p>
            <a:pPr algn="ctr">
              <a:defRPr sz="2400" spc="0">
                <a:latin typeface="+mn-lt"/>
                <a:ea typeface="+mn-ea"/>
                <a:cs typeface="+mn-cs"/>
                <a:sym typeface="DIN Alternate"/>
              </a:defRPr>
            </a:pPr>
            <a:endParaRPr/>
          </a:p>
        </p:txBody>
      </p:sp>
      <p:sp>
        <p:nvSpPr>
          <p:cNvPr id="19" name="Shape 198"/>
          <p:cNvSpPr/>
          <p:nvPr/>
        </p:nvSpPr>
        <p:spPr>
          <a:xfrm>
            <a:off x="3762967" y="2033535"/>
            <a:ext cx="2185031" cy="275501"/>
          </a:xfrm>
          <a:prstGeom prst="rect">
            <a:avLst/>
          </a:prstGeom>
          <a:solidFill>
            <a:schemeClr val="accent2">
              <a:satOff val="17042"/>
              <a:lumOff val="11017"/>
            </a:schemeClr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 algn="ctr">
              <a:defRPr sz="900" spc="0">
                <a:solidFill>
                  <a:srgbClr val="000000"/>
                </a:solidFill>
                <a:latin typeface="+mn-lt"/>
                <a:ea typeface="+mn-ea"/>
                <a:cs typeface="+mn-cs"/>
                <a:sym typeface="DIN Alternate"/>
              </a:defRPr>
            </a:pPr>
            <a:endParaRPr/>
          </a:p>
        </p:txBody>
      </p:sp>
      <p:sp>
        <p:nvSpPr>
          <p:cNvPr id="20" name="Shape 199"/>
          <p:cNvSpPr/>
          <p:nvPr/>
        </p:nvSpPr>
        <p:spPr>
          <a:xfrm>
            <a:off x="4854459" y="2662237"/>
            <a:ext cx="4402175" cy="275501"/>
          </a:xfrm>
          <a:prstGeom prst="rect">
            <a:avLst/>
          </a:prstGeom>
          <a:solidFill>
            <a:schemeClr val="accent2">
              <a:satOff val="17042"/>
              <a:lumOff val="11017"/>
            </a:schemeClr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 algn="ctr">
              <a:defRPr sz="900" spc="0">
                <a:solidFill>
                  <a:srgbClr val="000000"/>
                </a:solidFill>
                <a:latin typeface="+mn-lt"/>
                <a:ea typeface="+mn-ea"/>
                <a:cs typeface="+mn-cs"/>
                <a:sym typeface="DIN Alternate"/>
              </a:defRPr>
            </a:pPr>
            <a:endParaRPr/>
          </a:p>
        </p:txBody>
      </p:sp>
      <p:sp>
        <p:nvSpPr>
          <p:cNvPr id="21" name="Shape 200"/>
          <p:cNvSpPr/>
          <p:nvPr/>
        </p:nvSpPr>
        <p:spPr>
          <a:xfrm>
            <a:off x="3762967" y="3097579"/>
            <a:ext cx="6585158" cy="275501"/>
          </a:xfrm>
          <a:prstGeom prst="rect">
            <a:avLst/>
          </a:prstGeom>
          <a:solidFill>
            <a:schemeClr val="accent2">
              <a:satOff val="17042"/>
              <a:lumOff val="11017"/>
            </a:schemeClr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 algn="ctr">
              <a:defRPr sz="900" spc="0">
                <a:solidFill>
                  <a:srgbClr val="000000"/>
                </a:solidFill>
                <a:latin typeface="+mn-lt"/>
                <a:ea typeface="+mn-ea"/>
                <a:cs typeface="+mn-cs"/>
                <a:sym typeface="DIN Alternate"/>
              </a:defRPr>
            </a:pPr>
            <a:endParaRPr/>
          </a:p>
        </p:txBody>
      </p:sp>
      <p:sp>
        <p:nvSpPr>
          <p:cNvPr id="23" name="Shape 201"/>
          <p:cNvSpPr/>
          <p:nvPr/>
        </p:nvSpPr>
        <p:spPr>
          <a:xfrm>
            <a:off x="3762967" y="3540140"/>
            <a:ext cx="1069531" cy="275501"/>
          </a:xfrm>
          <a:prstGeom prst="rect">
            <a:avLst/>
          </a:prstGeom>
          <a:solidFill>
            <a:schemeClr val="accent2">
              <a:satOff val="17042"/>
              <a:lumOff val="11017"/>
            </a:schemeClr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 algn="ctr">
              <a:defRPr sz="900" spc="0">
                <a:solidFill>
                  <a:srgbClr val="000000"/>
                </a:solidFill>
                <a:latin typeface="+mn-lt"/>
                <a:ea typeface="+mn-ea"/>
                <a:cs typeface="+mn-cs"/>
                <a:sym typeface="DIN Alternate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3482695"/>
      </p:ext>
    </p:extLst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РУТ(МИИТ)">
      <a:dk1>
        <a:srgbClr val="000000"/>
      </a:dk1>
      <a:lt1>
        <a:srgbClr val="FFFFFF"/>
      </a:lt1>
      <a:dk2>
        <a:srgbClr val="174193"/>
      </a:dk2>
      <a:lt2>
        <a:srgbClr val="E7E6E6"/>
      </a:lt2>
      <a:accent1>
        <a:srgbClr val="D71B04"/>
      </a:accent1>
      <a:accent2>
        <a:srgbClr val="F8B232"/>
      </a:accent2>
      <a:accent3>
        <a:srgbClr val="026631"/>
      </a:accent3>
      <a:accent4>
        <a:srgbClr val="A6A4A6"/>
      </a:accent4>
      <a:accent5>
        <a:srgbClr val="184093"/>
      </a:accent5>
      <a:accent6>
        <a:srgbClr val="FF9300"/>
      </a:accent6>
      <a:hlink>
        <a:srgbClr val="7980FF"/>
      </a:hlink>
      <a:folHlink>
        <a:srgbClr val="01189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4" id="{6B7EF589-0567-FF4A-92ED-368F7BAA806A}" vid="{8771936E-7FC5-F249-82E7-C7852981BE4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1_Тема Office</Template>
  <TotalTime>1766</TotalTime>
  <Words>687</Words>
  <Application>Microsoft Macintosh PowerPoint</Application>
  <PresentationFormat>Широкоэкранный</PresentationFormat>
  <Paragraphs>161</Paragraphs>
  <Slides>12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Iowan Old Style Roman</vt:lpstr>
      <vt:lpstr>Open Sans Light</vt:lpstr>
      <vt:lpstr>Zapf Dingbats</vt:lpstr>
      <vt:lpstr>1_Тема Office</vt:lpstr>
      <vt:lpstr>Название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Ани Арсенян</dc:creator>
  <cp:lastModifiedBy>Екатерина Козловцева</cp:lastModifiedBy>
  <cp:revision>188</cp:revision>
  <cp:lastPrinted>2020-12-08T14:41:33Z</cp:lastPrinted>
  <dcterms:created xsi:type="dcterms:W3CDTF">2019-03-19T11:25:02Z</dcterms:created>
  <dcterms:modified xsi:type="dcterms:W3CDTF">2021-09-16T07:18:06Z</dcterms:modified>
</cp:coreProperties>
</file>