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7"/>
  </p:notesMasterIdLst>
  <p:sldIdLst>
    <p:sldId id="256" r:id="rId2"/>
    <p:sldId id="270" r:id="rId3"/>
    <p:sldId id="283" r:id="rId4"/>
    <p:sldId id="284" r:id="rId5"/>
    <p:sldId id="268" r:id="rId6"/>
    <p:sldId id="277" r:id="rId7"/>
    <p:sldId id="278" r:id="rId8"/>
    <p:sldId id="279" r:id="rId9"/>
    <p:sldId id="280" r:id="rId10"/>
    <p:sldId id="281" r:id="rId11"/>
    <p:sldId id="282" r:id="rId12"/>
    <p:sldId id="274" r:id="rId13"/>
    <p:sldId id="275" r:id="rId14"/>
    <p:sldId id="276" r:id="rId15"/>
    <p:sldId id="26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Stijl, thema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Geen stijl, gee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113A9D2-9D6B-4929-AA2D-F23B5EE8CBE7}" styleName="Stijl, thema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18"/>
  </p:normalViewPr>
  <p:slideViewPr>
    <p:cSldViewPr snapToGrid="0" snapToObjects="1">
      <p:cViewPr varScale="1">
        <p:scale>
          <a:sx n="58" d="100"/>
          <a:sy n="58" d="100"/>
        </p:scale>
        <p:origin x="9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47D41A-4042-B543-AE22-1ED09200DB20}" type="datetimeFigureOut">
              <a:rPr lang="en-GB" smtClean="0"/>
              <a:t>20/01/2020</a:t>
            </a:fld>
            <a:endParaRPr lang="en-GB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31AEBB-41E9-A04A-9C64-38B7EC6FB69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8643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31AEBB-41E9-A04A-9C64-38B7EC6FB69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5287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74A2-3722-1A41-8512-46265943785A}" type="datetime1">
              <a:rPr lang="nl-NL" smtClean="0"/>
              <a:t>20-1-2020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6145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A9C9F-8C45-7343-9CDB-F9A485B697FF}" type="datetime1">
              <a:rPr lang="nl-NL" smtClean="0"/>
              <a:t>20-1-2020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9073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3C2D3-547E-4849-B250-ECC27C4ADAB2}" type="datetime1">
              <a:rPr lang="nl-NL" smtClean="0"/>
              <a:t>20-1-2020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9226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8645F-302A-FC4F-B65E-BE44BD7D0BFE}" type="datetime1">
              <a:rPr lang="nl-NL" smtClean="0"/>
              <a:t>20-1-2020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2982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7FD0C-92E3-6147-B017-5A3F3FC940DB}" type="datetime1">
              <a:rPr lang="nl-NL" smtClean="0"/>
              <a:t>20-1-2020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6124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99FB7-638F-064F-9F1B-5A2B67E58CFF}" type="datetime1">
              <a:rPr lang="nl-NL" smtClean="0"/>
              <a:t>20-1-2020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1942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FFDEF-85F2-E847-8D85-682A9D98BAB3}" type="datetime1">
              <a:rPr lang="nl-NL" smtClean="0"/>
              <a:t>20-1-2020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4158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B6388-FB3E-614B-A3B7-D097F68BF908}" type="datetime1">
              <a:rPr lang="nl-NL" smtClean="0"/>
              <a:t>20-1-2020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5228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C7612-8A5C-2E4F-AB2E-9CC1B411E701}" type="datetime1">
              <a:rPr lang="nl-NL" smtClean="0"/>
              <a:t>20-1-2020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188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946DD-15F0-6346-9ACF-7E04BBC1DA84}" type="datetime1">
              <a:rPr lang="nl-NL" smtClean="0"/>
              <a:t>20-1-2020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5740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69EF2-A6C6-B04D-A2C4-C446C863F365}" type="datetime1">
              <a:rPr lang="nl-NL" smtClean="0"/>
              <a:t>20-1-2020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8383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111A9-A1AF-C34E-B614-37051BC839D5}" type="datetime1">
              <a:rPr lang="nl-NL" smtClean="0"/>
              <a:t>20-1-2020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93780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AF7025-45DD-5243-9730-C2844A65BD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Protein Pow(d)</a:t>
            </a:r>
            <a:r>
              <a:rPr lang="en-GB" dirty="0" err="1"/>
              <a:t>er</a:t>
            </a:r>
            <a:endParaRPr lang="en-GB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A1EC039-0A1A-3444-92CD-78215C8489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/>
              <a:t>Programmeertheorie</a:t>
            </a:r>
            <a:r>
              <a:rPr lang="en-GB" dirty="0"/>
              <a:t>, Week 2, </a:t>
            </a:r>
            <a:r>
              <a:rPr lang="en-GB" dirty="0" err="1"/>
              <a:t>Presenteersessie</a:t>
            </a:r>
            <a:r>
              <a:rPr lang="en-GB" dirty="0"/>
              <a:t> 2</a:t>
            </a:r>
          </a:p>
          <a:p>
            <a:r>
              <a:rPr lang="en-GB" dirty="0"/>
              <a:t>Team: Shire Peasants 3</a:t>
            </a:r>
          </a:p>
          <a:p>
            <a:r>
              <a:rPr lang="en-GB" dirty="0"/>
              <a:t>Authors: Mark Dzoljic, </a:t>
            </a:r>
            <a:r>
              <a:rPr lang="en-GB" dirty="0" err="1"/>
              <a:t>Loek</a:t>
            </a:r>
            <a:r>
              <a:rPr lang="en-GB" dirty="0"/>
              <a:t> van </a:t>
            </a:r>
            <a:r>
              <a:rPr lang="en-GB" dirty="0" err="1"/>
              <a:t>Steijn</a:t>
            </a:r>
            <a:r>
              <a:rPr lang="en-GB" dirty="0"/>
              <a:t>, </a:t>
            </a:r>
            <a:r>
              <a:rPr lang="en-GB" dirty="0" err="1"/>
              <a:t>Sebastiaan</a:t>
            </a:r>
            <a:r>
              <a:rPr lang="en-GB" dirty="0"/>
              <a:t> </a:t>
            </a:r>
            <a:r>
              <a:rPr lang="en-GB" dirty="0" err="1"/>
              <a:t>Kruize</a:t>
            </a:r>
            <a:endParaRPr lang="en-GB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AF1F19D4-74C8-5B40-80B1-F9852B722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3738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ECAEB1-542A-F848-9D2C-B10DFE956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Extended Heuristic Algorithm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B57B016-94D5-F646-9976-362E7188E1F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Divide chain S up into n parts S</a:t>
            </a:r>
            <a:r>
              <a:rPr lang="en-GB" baseline="-25000" dirty="0"/>
              <a:t>i</a:t>
            </a:r>
            <a:r>
              <a:rPr lang="en-GB" dirty="0"/>
              <a:t> of predetermined length.</a:t>
            </a:r>
          </a:p>
          <a:p>
            <a:r>
              <a:rPr lang="en-GB" dirty="0"/>
              <a:t>Fold S</a:t>
            </a:r>
            <a:r>
              <a:rPr lang="en-GB" baseline="-25000" dirty="0"/>
              <a:t>1</a:t>
            </a:r>
            <a:r>
              <a:rPr lang="en-GB" dirty="0"/>
              <a:t> optimally against S</a:t>
            </a:r>
            <a:r>
              <a:rPr lang="en-GB" baseline="-25000" dirty="0"/>
              <a:t>0 </a:t>
            </a:r>
            <a:r>
              <a:rPr lang="en-GB" dirty="0"/>
              <a:t>by going through all permutations (with self-avoidance), then fold S</a:t>
            </a:r>
            <a:r>
              <a:rPr lang="en-GB" baseline="-25000" dirty="0"/>
              <a:t>2</a:t>
            </a:r>
            <a:r>
              <a:rPr lang="en-GB" dirty="0"/>
              <a:t> optimally against S</a:t>
            </a:r>
            <a:r>
              <a:rPr lang="en-GB" baseline="-25000" dirty="0"/>
              <a:t>0 </a:t>
            </a:r>
            <a:r>
              <a:rPr lang="en-US" dirty="0"/>
              <a:t>∪</a:t>
            </a:r>
            <a:r>
              <a:rPr lang="en-GB" dirty="0"/>
              <a:t> S</a:t>
            </a:r>
            <a:r>
              <a:rPr lang="en-GB" baseline="-25000" dirty="0"/>
              <a:t>1</a:t>
            </a:r>
            <a:r>
              <a:rPr lang="en-GB" dirty="0"/>
              <a:t>, etc. up until S</a:t>
            </a:r>
            <a:r>
              <a:rPr lang="en-GB" baseline="-25000" dirty="0"/>
              <a:t>n</a:t>
            </a:r>
            <a:r>
              <a:rPr lang="en-GB" dirty="0"/>
              <a:t>.</a:t>
            </a:r>
          </a:p>
          <a:p>
            <a:r>
              <a:rPr lang="en-GB" dirty="0"/>
              <a:t>Optimal means most H-H contacts.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A55ADCDF-EAAB-47DA-9B57-A0CE26AA48D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2" y="2564691"/>
            <a:ext cx="5181600" cy="2238205"/>
          </a:xfrm>
          <a:prstGeom prst="rect">
            <a:avLst/>
          </a:prstGeo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72D80279-86D1-44DE-A941-63237F704A60}"/>
              </a:ext>
            </a:extLst>
          </p:cNvPr>
          <p:cNvSpPr txBox="1"/>
          <p:nvPr/>
        </p:nvSpPr>
        <p:spPr>
          <a:xfrm>
            <a:off x="1098550" y="6032500"/>
            <a:ext cx="1018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 err="1"/>
              <a:t>Traykov</a:t>
            </a:r>
            <a:r>
              <a:rPr lang="en-US" dirty="0"/>
              <a:t>, </a:t>
            </a:r>
            <a:r>
              <a:rPr lang="en-US" dirty="0" err="1"/>
              <a:t>Metodi</a:t>
            </a:r>
            <a:r>
              <a:rPr lang="en-US" dirty="0"/>
              <a:t>, et al. "Algorithm for protein folding problem in 3D lattice HP model." </a:t>
            </a:r>
            <a:r>
              <a:rPr lang="en-US" i="1" dirty="0"/>
              <a:t>International Journal of Biology and Biomedicine</a:t>
            </a:r>
            <a:r>
              <a:rPr lang="en-US" dirty="0"/>
              <a:t> 3 (2018).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86D7EA0-94AD-4F4B-98CE-1EC793E3A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0938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ECAEB1-542A-F848-9D2C-B10DFE956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Breadth-first: Beam Search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B57B016-94D5-F646-9976-362E7188E1F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Combination of breadth-first and greedy.</a:t>
            </a:r>
          </a:p>
          <a:p>
            <a:r>
              <a:rPr lang="en-GB" dirty="0"/>
              <a:t>Goes through all moves from {u, d, l, r, </a:t>
            </a:r>
            <a:r>
              <a:rPr lang="en-GB" dirty="0" err="1"/>
              <a:t>i</a:t>
            </a:r>
            <a:r>
              <a:rPr lang="en-GB" dirty="0"/>
              <a:t>, o} and selects the n best moves (based on ‘beam width’).</a:t>
            </a:r>
          </a:p>
          <a:p>
            <a:r>
              <a:rPr lang="en-GB" dirty="0"/>
              <a:t>From selected n moves, go 1 level deeper and repeat up until maximum depth.</a:t>
            </a:r>
          </a:p>
        </p:txBody>
      </p:sp>
      <p:pic>
        <p:nvPicPr>
          <p:cNvPr id="3074" name="Picture 2" descr="Afbeeldingsresultaat voor beam search">
            <a:extLst>
              <a:ext uri="{FF2B5EF4-FFF2-40B4-BE49-F238E27FC236}">
                <a16:creationId xmlns:a16="http://schemas.microsoft.com/office/drawing/2014/main" id="{2CAFA68E-8EBF-4DCC-83BC-2C80569331AD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2" y="2467304"/>
            <a:ext cx="5181600" cy="24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78FA2CF-309C-7741-B78B-29A8D3C43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214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D56270-1C1B-4B1E-BC4F-ACC759B67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nl-NL" dirty="0" err="1"/>
              <a:t>Results</a:t>
            </a:r>
            <a:r>
              <a:rPr lang="nl-NL" dirty="0"/>
              <a:t> – Data </a:t>
            </a:r>
            <a:br>
              <a:rPr lang="nl-NL" dirty="0"/>
            </a:br>
            <a:r>
              <a:rPr lang="nl-NL" dirty="0" err="1"/>
              <a:t>structure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38874C9-2E1B-4E00-9D04-38873D0AC3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412693"/>
            <a:ext cx="3370243" cy="3764269"/>
          </a:xfrm>
        </p:spPr>
        <p:txBody>
          <a:bodyPr>
            <a:normAutofit/>
          </a:bodyPr>
          <a:lstStyle/>
          <a:p>
            <a:r>
              <a:rPr lang="nl-NL" sz="2400" dirty="0"/>
              <a:t>L: </a:t>
            </a:r>
            <a:r>
              <a:rPr lang="nl-NL" sz="2400" dirty="0" err="1"/>
              <a:t>length</a:t>
            </a:r>
            <a:r>
              <a:rPr lang="nl-NL" sz="2400" dirty="0"/>
              <a:t> of </a:t>
            </a:r>
            <a:r>
              <a:rPr lang="nl-NL" sz="2400" dirty="0" err="1"/>
              <a:t>protein</a:t>
            </a:r>
            <a:endParaRPr lang="nl-NL" sz="2400" dirty="0"/>
          </a:p>
          <a:p>
            <a:r>
              <a:rPr lang="nl-NL" sz="2400" dirty="0"/>
              <a:t>N: </a:t>
            </a:r>
            <a:r>
              <a:rPr lang="nl-NL" sz="2400" dirty="0" err="1"/>
              <a:t>number</a:t>
            </a:r>
            <a:r>
              <a:rPr lang="nl-NL" sz="2400" dirty="0"/>
              <a:t> of </a:t>
            </a:r>
            <a:r>
              <a:rPr lang="nl-NL" sz="2400" dirty="0" err="1"/>
              <a:t>iterations</a:t>
            </a:r>
            <a:endParaRPr lang="nl-NL" sz="2400" dirty="0"/>
          </a:p>
          <a:p>
            <a:endParaRPr lang="nl-NL" sz="2400" dirty="0"/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936E018E-90A8-44A9-B921-A228CBB1098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549967" y="484743"/>
            <a:ext cx="7095504" cy="6008132"/>
          </a:xfrm>
          <a:prstGeom prst="rect">
            <a:avLst/>
          </a:prstGeom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F592BCE-9B97-CA47-BF1B-C09A35D3D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9708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770520-98CE-4CE6-ACD0-072593328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err="1"/>
              <a:t>Results</a:t>
            </a:r>
            <a:r>
              <a:rPr lang="nl-NL" dirty="0"/>
              <a:t> – </a:t>
            </a:r>
            <a:r>
              <a:rPr lang="nl-NL" dirty="0" err="1"/>
              <a:t>Size</a:t>
            </a:r>
            <a:r>
              <a:rPr lang="nl-NL" dirty="0"/>
              <a:t> </a:t>
            </a:r>
            <a:br>
              <a:rPr lang="nl-NL" dirty="0"/>
            </a:br>
            <a:r>
              <a:rPr lang="nl-NL" dirty="0" err="1"/>
              <a:t>restricted</a:t>
            </a:r>
            <a:r>
              <a:rPr lang="nl-NL" dirty="0"/>
              <a:t> </a:t>
            </a:r>
            <a:br>
              <a:rPr lang="nl-NL" dirty="0"/>
            </a:br>
            <a:r>
              <a:rPr lang="nl-NL" dirty="0" err="1"/>
              <a:t>configuration</a:t>
            </a:r>
            <a:r>
              <a:rPr lang="nl-NL" dirty="0"/>
              <a:t> 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2690F7B-EA12-4F0D-B938-C55DD64D10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379643"/>
            <a:ext cx="3525253" cy="3797320"/>
          </a:xfrm>
        </p:spPr>
        <p:txBody>
          <a:bodyPr>
            <a:normAutofit fontScale="92500" lnSpcReduction="10000"/>
          </a:bodyPr>
          <a:lstStyle/>
          <a:p>
            <a:r>
              <a:rPr lang="nl-NL" dirty="0"/>
              <a:t>S: </a:t>
            </a:r>
            <a:r>
              <a:rPr lang="nl-NL" dirty="0" err="1"/>
              <a:t>wanted</a:t>
            </a:r>
            <a:r>
              <a:rPr lang="nl-NL" dirty="0"/>
              <a:t> </a:t>
            </a:r>
            <a:r>
              <a:rPr lang="nl-NL" dirty="0" err="1"/>
              <a:t>stability</a:t>
            </a:r>
            <a:endParaRPr lang="nl-NL" dirty="0"/>
          </a:p>
          <a:p>
            <a:r>
              <a:rPr lang="nl-NL" dirty="0"/>
              <a:t>D: </a:t>
            </a:r>
            <a:r>
              <a:rPr lang="nl-NL" dirty="0" err="1"/>
              <a:t>dimension</a:t>
            </a:r>
            <a:r>
              <a:rPr lang="nl-NL" dirty="0"/>
              <a:t> of matrix</a:t>
            </a:r>
          </a:p>
          <a:p>
            <a:r>
              <a:rPr lang="nl-NL" dirty="0"/>
              <a:t>L: </a:t>
            </a:r>
            <a:r>
              <a:rPr lang="nl-NL" dirty="0" err="1"/>
              <a:t>length</a:t>
            </a:r>
            <a:r>
              <a:rPr lang="nl-NL" dirty="0"/>
              <a:t> of </a:t>
            </a:r>
            <a:r>
              <a:rPr lang="nl-NL" dirty="0" err="1"/>
              <a:t>protein</a:t>
            </a:r>
            <a:endParaRPr lang="nl-NL" dirty="0"/>
          </a:p>
          <a:p>
            <a:endParaRPr lang="nl-NL" dirty="0"/>
          </a:p>
          <a:p>
            <a:r>
              <a:rPr lang="nl-NL" dirty="0"/>
              <a:t>String 1 (L=14):</a:t>
            </a:r>
            <a:br>
              <a:rPr lang="nl-NL" dirty="0"/>
            </a:br>
            <a:r>
              <a:rPr lang="nl-NL" sz="2000" dirty="0"/>
              <a:t>HHPHHHPHPHHHPH</a:t>
            </a:r>
          </a:p>
          <a:p>
            <a:r>
              <a:rPr lang="en-GB" dirty="0"/>
              <a:t>String 2 (L=20):</a:t>
            </a:r>
            <a:br>
              <a:rPr lang="en-GB" dirty="0"/>
            </a:br>
            <a:r>
              <a:rPr lang="en-GB" sz="2000" dirty="0"/>
              <a:t>HPHPPHHPHPPHPHHPPHPH</a:t>
            </a:r>
          </a:p>
          <a:p>
            <a:r>
              <a:rPr lang="en-GB" dirty="0"/>
              <a:t>String 3 (L=36):</a:t>
            </a:r>
            <a:br>
              <a:rPr lang="en-GB" sz="3200" dirty="0"/>
            </a:br>
            <a:r>
              <a:rPr lang="en-GB" sz="1200" dirty="0"/>
              <a:t>PPPHHPPHHPPPPPHHHHHHHPPHHPPPPHHPPHPP</a:t>
            </a:r>
            <a:endParaRPr lang="en-GB" dirty="0"/>
          </a:p>
        </p:txBody>
      </p:sp>
      <p:pic>
        <p:nvPicPr>
          <p:cNvPr id="9" name="Tijdelijke aanduiding voor inhoud 8">
            <a:extLst>
              <a:ext uri="{FF2B5EF4-FFF2-40B4-BE49-F238E27FC236}">
                <a16:creationId xmlns:a16="http://schemas.microsoft.com/office/drawing/2014/main" id="{F08D6B3F-5E78-495C-B677-CF06845219F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759297" y="566365"/>
            <a:ext cx="6921920" cy="5725270"/>
          </a:xfrm>
          <a:prstGeom prst="rect">
            <a:avLst/>
          </a:prstGeom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F87A947-64E4-5D4F-A8FD-EE33CDB98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65371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4BA899-22EB-4194-9176-4C28EDA2E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Conclusions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C346F08-F98D-4E44-89F6-0B75313DA07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/>
              <a:t>Data </a:t>
            </a:r>
            <a:r>
              <a:rPr lang="nl-NL" dirty="0" err="1"/>
              <a:t>structures</a:t>
            </a:r>
            <a:endParaRPr lang="en-GB" dirty="0"/>
          </a:p>
        </p:txBody>
      </p:sp>
      <p:graphicFrame>
        <p:nvGraphicFramePr>
          <p:cNvPr id="9" name="Tabel 9">
            <a:extLst>
              <a:ext uri="{FF2B5EF4-FFF2-40B4-BE49-F238E27FC236}">
                <a16:creationId xmlns:a16="http://schemas.microsoft.com/office/drawing/2014/main" id="{FB1BE989-1216-421F-A1B4-A91CF9316C26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913756553"/>
              </p:ext>
            </p:extLst>
          </p:nvPr>
        </p:nvGraphicFramePr>
        <p:xfrm>
          <a:off x="838198" y="3070531"/>
          <a:ext cx="4934640" cy="335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3660">
                  <a:extLst>
                    <a:ext uri="{9D8B030D-6E8A-4147-A177-3AD203B41FA5}">
                      <a16:colId xmlns:a16="http://schemas.microsoft.com/office/drawing/2014/main" val="313939156"/>
                    </a:ext>
                  </a:extLst>
                </a:gridCol>
                <a:gridCol w="1233660">
                  <a:extLst>
                    <a:ext uri="{9D8B030D-6E8A-4147-A177-3AD203B41FA5}">
                      <a16:colId xmlns:a16="http://schemas.microsoft.com/office/drawing/2014/main" val="854120346"/>
                    </a:ext>
                  </a:extLst>
                </a:gridCol>
                <a:gridCol w="1233660">
                  <a:extLst>
                    <a:ext uri="{9D8B030D-6E8A-4147-A177-3AD203B41FA5}">
                      <a16:colId xmlns:a16="http://schemas.microsoft.com/office/drawing/2014/main" val="3980145933"/>
                    </a:ext>
                  </a:extLst>
                </a:gridCol>
                <a:gridCol w="1233660">
                  <a:extLst>
                    <a:ext uri="{9D8B030D-6E8A-4147-A177-3AD203B41FA5}">
                      <a16:colId xmlns:a16="http://schemas.microsoft.com/office/drawing/2014/main" val="963085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sz="1400" dirty="0" err="1"/>
                        <a:t>Situation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Matrix (time)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Dictionary (time)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err="1"/>
                        <a:t>Improvement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7321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L=8, 2D, N=</a:t>
                      </a:r>
                      <a:r>
                        <a:rPr lang="en-GB" dirty="0"/>
                        <a:t>5E</a:t>
                      </a:r>
                      <a:r>
                        <a:rPr lang="en-GB" baseline="30000" dirty="0"/>
                        <a:t>5</a:t>
                      </a:r>
                      <a:r>
                        <a:rPr lang="en-GB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23 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30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+23%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324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L=50, 2D, N=</a:t>
                      </a:r>
                      <a:r>
                        <a:rPr lang="en-GB" dirty="0"/>
                        <a:t>1E</a:t>
                      </a:r>
                      <a:r>
                        <a:rPr lang="en-GB" baseline="30000" dirty="0"/>
                        <a:t>5</a:t>
                      </a:r>
                      <a:r>
                        <a:rPr lang="en-GB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30 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34 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+12%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9867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L=50, 3D, N=</a:t>
                      </a:r>
                      <a:r>
                        <a:rPr lang="en-GB" dirty="0"/>
                        <a:t>1E</a:t>
                      </a:r>
                      <a:r>
                        <a:rPr lang="en-GB" baseline="30000" dirty="0"/>
                        <a:t>4</a:t>
                      </a:r>
                      <a:r>
                        <a:rPr lang="en-GB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107 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5 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-2040%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9620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err="1"/>
                        <a:t>Size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restriction</a:t>
                      </a:r>
                      <a:endParaRPr lang="nl-NL" dirty="0"/>
                    </a:p>
                    <a:p>
                      <a:r>
                        <a:rPr lang="nl-NL" dirty="0"/>
                        <a:t>D=0.5L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3 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5 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/>
                        <a:t>+40%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5137740"/>
                  </a:ext>
                </a:extLst>
              </a:tr>
            </a:tbl>
          </a:graphicData>
        </a:graphic>
      </p:graphicFrame>
      <p:sp>
        <p:nvSpPr>
          <p:cNvPr id="11" name="Tijdelijke aanduiding voor inhoud 2">
            <a:extLst>
              <a:ext uri="{FF2B5EF4-FFF2-40B4-BE49-F238E27FC236}">
                <a16:creationId xmlns:a16="http://schemas.microsoft.com/office/drawing/2014/main" id="{7B1F3DC8-5DC0-44B7-869B-81DA19C18EDD}"/>
              </a:ext>
            </a:extLst>
          </p:cNvPr>
          <p:cNvSpPr txBox="1">
            <a:spLocks/>
          </p:cNvSpPr>
          <p:nvPr/>
        </p:nvSpPr>
        <p:spPr>
          <a:xfrm>
            <a:off x="6172202" y="1824878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12" name="Tijdelijke aanduiding voor inhoud 2">
            <a:extLst>
              <a:ext uri="{FF2B5EF4-FFF2-40B4-BE49-F238E27FC236}">
                <a16:creationId xmlns:a16="http://schemas.microsoft.com/office/drawing/2014/main" id="{2EC311AB-655A-484A-B87F-842DC524E1CB}"/>
              </a:ext>
            </a:extLst>
          </p:cNvPr>
          <p:cNvSpPr txBox="1">
            <a:spLocks/>
          </p:cNvSpPr>
          <p:nvPr/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dirty="0" err="1"/>
              <a:t>Size</a:t>
            </a:r>
            <a:r>
              <a:rPr lang="nl-NL" dirty="0"/>
              <a:t> </a:t>
            </a:r>
            <a:r>
              <a:rPr lang="nl-NL" dirty="0" err="1"/>
              <a:t>restriction</a:t>
            </a:r>
            <a:endParaRPr lang="en-GB" dirty="0"/>
          </a:p>
        </p:txBody>
      </p:sp>
      <p:graphicFrame>
        <p:nvGraphicFramePr>
          <p:cNvPr id="15" name="Tabel 9">
            <a:extLst>
              <a:ext uri="{FF2B5EF4-FFF2-40B4-BE49-F238E27FC236}">
                <a16:creationId xmlns:a16="http://schemas.microsoft.com/office/drawing/2014/main" id="{1A190F09-08F5-4459-B6E8-F539B888384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2558660"/>
              </p:ext>
            </p:extLst>
          </p:nvPr>
        </p:nvGraphicFramePr>
        <p:xfrm>
          <a:off x="6172198" y="3070531"/>
          <a:ext cx="4934640" cy="2712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3660">
                  <a:extLst>
                    <a:ext uri="{9D8B030D-6E8A-4147-A177-3AD203B41FA5}">
                      <a16:colId xmlns:a16="http://schemas.microsoft.com/office/drawing/2014/main" val="313939156"/>
                    </a:ext>
                  </a:extLst>
                </a:gridCol>
                <a:gridCol w="1233660">
                  <a:extLst>
                    <a:ext uri="{9D8B030D-6E8A-4147-A177-3AD203B41FA5}">
                      <a16:colId xmlns:a16="http://schemas.microsoft.com/office/drawing/2014/main" val="854120346"/>
                    </a:ext>
                  </a:extLst>
                </a:gridCol>
                <a:gridCol w="1233660">
                  <a:extLst>
                    <a:ext uri="{9D8B030D-6E8A-4147-A177-3AD203B41FA5}">
                      <a16:colId xmlns:a16="http://schemas.microsoft.com/office/drawing/2014/main" val="3980145933"/>
                    </a:ext>
                  </a:extLst>
                </a:gridCol>
                <a:gridCol w="1233660">
                  <a:extLst>
                    <a:ext uri="{9D8B030D-6E8A-4147-A177-3AD203B41FA5}">
                      <a16:colId xmlns:a16="http://schemas.microsoft.com/office/drawing/2014/main" val="963085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sz="1400" dirty="0" err="1"/>
                        <a:t>Situation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Random </a:t>
                      </a:r>
                      <a:r>
                        <a:rPr lang="nl-NL" sz="1400" dirty="0" err="1"/>
                        <a:t>iterations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err="1"/>
                        <a:t>Size</a:t>
                      </a:r>
                      <a:r>
                        <a:rPr lang="nl-NL" sz="1400" dirty="0"/>
                        <a:t> </a:t>
                      </a:r>
                      <a:r>
                        <a:rPr lang="nl-NL" sz="1400" dirty="0" err="1"/>
                        <a:t>restricted</a:t>
                      </a:r>
                      <a:endParaRPr lang="nl-NL" sz="1400" dirty="0"/>
                    </a:p>
                    <a:p>
                      <a:r>
                        <a:rPr lang="nl-NL" sz="1400" dirty="0" err="1"/>
                        <a:t>iterations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err="1"/>
                        <a:t>Improvement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7321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S=-7, L=14, D=0.5L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4076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+86%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324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S=-9, L=20, D=0.5L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86881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76272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+12%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9867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S=-13, L=36, D=0.3L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530253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171503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+67%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9620921"/>
                  </a:ext>
                </a:extLst>
              </a:tr>
            </a:tbl>
          </a:graphicData>
        </a:graphic>
      </p:graphicFrame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A723A24-5027-C94B-B2FD-2A9B6CA69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0258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0D14D6-C616-7346-AB1F-E0B3C6F3B4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Questions and comments?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EF25AE3-A6E7-9F45-9D9A-CB2C1B23E3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Thank you for your attention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4EEE236-A8ED-2E4E-84F3-15F8E460D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6510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274416-F32F-B544-8C0A-29DD33A5E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Format of the presentation	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3CA32CF-5E66-B548-80BE-AA3559B97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9930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1. Introduction in the casus</a:t>
            </a:r>
          </a:p>
          <a:p>
            <a:pPr lvl="1"/>
            <a:r>
              <a:rPr lang="en-GB" dirty="0"/>
              <a:t>State Space of the problem</a:t>
            </a:r>
          </a:p>
          <a:p>
            <a:pPr marL="0" indent="0">
              <a:buNone/>
            </a:pPr>
            <a:r>
              <a:rPr lang="en-GB" dirty="0"/>
              <a:t>2. Quick recap of last weeks   	</a:t>
            </a:r>
            <a:r>
              <a:rPr lang="en-GB" dirty="0" err="1"/>
              <a:t>datastructures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3. Algorithms</a:t>
            </a:r>
          </a:p>
          <a:p>
            <a:pPr lvl="1"/>
            <a:r>
              <a:rPr lang="en-GB" dirty="0"/>
              <a:t>Random, Greedy and more</a:t>
            </a:r>
          </a:p>
          <a:p>
            <a:pPr marL="0" indent="0">
              <a:buNone/>
            </a:pPr>
            <a:r>
              <a:rPr lang="en-GB" dirty="0"/>
              <a:t>4. Results and Conclusion </a:t>
            </a:r>
          </a:p>
          <a:p>
            <a:pPr marL="0" indent="0">
              <a:buNone/>
            </a:pPr>
            <a:r>
              <a:rPr lang="en-GB" dirty="0"/>
              <a:t>5. Q&amp;A and discussion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E9E64F6-13C2-C443-A499-E68EDDD3A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2180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8DA664-7B4B-904F-9F8D-5AD398A7E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1. Introduction: Stability of proteins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ACC9E0D-2DE6-F443-ABB8-3C6A5662464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Proteins </a:t>
            </a:r>
            <a:r>
              <a:rPr lang="en-GB" dirty="0" err="1"/>
              <a:t>fulfill</a:t>
            </a:r>
            <a:r>
              <a:rPr lang="en-GB" dirty="0"/>
              <a:t> numerous function inside the human body</a:t>
            </a:r>
          </a:p>
          <a:p>
            <a:r>
              <a:rPr lang="en-GB" dirty="0"/>
              <a:t>Consist of a ’string’ of amino-acids</a:t>
            </a:r>
          </a:p>
          <a:p>
            <a:r>
              <a:rPr lang="en-GB" dirty="0"/>
              <a:t>Faulty proteins linked to diseases such as </a:t>
            </a:r>
            <a:r>
              <a:rPr lang="en-GB" dirty="0" err="1"/>
              <a:t>Alzheimers</a:t>
            </a:r>
            <a:r>
              <a:rPr lang="en-GB" dirty="0"/>
              <a:t> or </a:t>
            </a:r>
            <a:r>
              <a:rPr lang="en-GB" dirty="0" err="1"/>
              <a:t>huntington</a:t>
            </a:r>
            <a:endParaRPr lang="en-GB" dirty="0"/>
          </a:p>
          <a:p>
            <a:r>
              <a:rPr lang="en-GB" dirty="0"/>
              <a:t>Finding “Stable” Proteins can help in the development of </a:t>
            </a:r>
            <a:r>
              <a:rPr lang="en-GB" dirty="0" err="1"/>
              <a:t>farmaceuticals</a:t>
            </a:r>
            <a:endParaRPr lang="en-GB" dirty="0"/>
          </a:p>
          <a:p>
            <a:endParaRPr lang="en-GB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3228D50-82CF-F643-8E4C-49DB4C500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3149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8DA664-7B4B-904F-9F8D-5AD398A7E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1. Introduction: Stability of proteins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ACC9E0D-2DE6-F443-ABB8-3C6A5662464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Place amino-acids on a 2D-grid.</a:t>
            </a:r>
          </a:p>
          <a:p>
            <a:r>
              <a:rPr lang="en-GB" dirty="0"/>
              <a:t>Amino acids can be </a:t>
            </a:r>
            <a:r>
              <a:rPr lang="en-GB" dirty="0" err="1"/>
              <a:t>hydrophic</a:t>
            </a:r>
            <a:r>
              <a:rPr lang="en-GB" dirty="0"/>
              <a:t> (Red) or </a:t>
            </a:r>
            <a:r>
              <a:rPr lang="en-GB" dirty="0" err="1"/>
              <a:t>Polair</a:t>
            </a:r>
            <a:r>
              <a:rPr lang="en-GB" dirty="0"/>
              <a:t> (Blue)</a:t>
            </a:r>
          </a:p>
          <a:p>
            <a:r>
              <a:rPr lang="en-GB" dirty="0"/>
              <a:t>Red amino-acids can form bridges, and strengthen the stability</a:t>
            </a:r>
          </a:p>
          <a:p>
            <a:endParaRPr lang="en-GB" u="sng" dirty="0"/>
          </a:p>
          <a:p>
            <a:r>
              <a:rPr lang="en-GB" u="sng" dirty="0"/>
              <a:t>Goal is to find protein structures that are as stable as possible.</a:t>
            </a:r>
          </a:p>
        </p:txBody>
      </p:sp>
      <p:pic>
        <p:nvPicPr>
          <p:cNvPr id="8" name="Tijdelijke aanduiding voor inhoud 7">
            <a:extLst>
              <a:ext uri="{FF2B5EF4-FFF2-40B4-BE49-F238E27FC236}">
                <a16:creationId xmlns:a16="http://schemas.microsoft.com/office/drawing/2014/main" id="{50283D78-CF71-3345-9AEB-76BDCA0FB0D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6000" y="2015398"/>
            <a:ext cx="5181600" cy="2827204"/>
          </a:xfrm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9D81FF8F-5634-A649-9188-D6537C113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5121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9AD8D3-EDB6-5D49-8D44-472ED11B1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1. Case exploration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0EB0242-E78A-C44A-8160-6A82BC9E722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Constrained Optimization Problem</a:t>
            </a:r>
          </a:p>
          <a:p>
            <a:pPr lvl="1"/>
            <a:r>
              <a:rPr lang="en-GB" dirty="0"/>
              <a:t>Constraints</a:t>
            </a:r>
          </a:p>
          <a:p>
            <a:pPr lvl="2"/>
            <a:r>
              <a:rPr lang="en-GB" dirty="0"/>
              <a:t>Amino-acid string is given</a:t>
            </a:r>
          </a:p>
          <a:p>
            <a:pPr lvl="2"/>
            <a:r>
              <a:rPr lang="en-GB" dirty="0"/>
              <a:t>All amino-acids must be used</a:t>
            </a:r>
          </a:p>
          <a:p>
            <a:pPr lvl="2"/>
            <a:r>
              <a:rPr lang="en-GB" dirty="0"/>
              <a:t>Can not move ‘diagonally’ must move either left/right/up/down</a:t>
            </a:r>
          </a:p>
          <a:p>
            <a:pPr lvl="2"/>
            <a:r>
              <a:rPr lang="en-GB" dirty="0"/>
              <a:t>Amino-acids cannot overlap</a:t>
            </a:r>
          </a:p>
          <a:p>
            <a:pPr lvl="1"/>
            <a:r>
              <a:rPr lang="en-GB" dirty="0"/>
              <a:t>Optimization</a:t>
            </a:r>
          </a:p>
          <a:p>
            <a:pPr lvl="2"/>
            <a:r>
              <a:rPr lang="en-GB" dirty="0"/>
              <a:t>Legitimate solution with the highest stability 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C67E9D9-F639-D049-A1C7-EF4275E5D4A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dirty="0"/>
              <a:t>State Space (2D)</a:t>
            </a:r>
          </a:p>
          <a:p>
            <a:pPr lvl="1"/>
            <a:r>
              <a:rPr lang="en-GB" dirty="0"/>
              <a:t>4</a:t>
            </a:r>
            <a:r>
              <a:rPr lang="en-GB" sz="3200" baseline="30000" dirty="0"/>
              <a:t>n</a:t>
            </a:r>
            <a:r>
              <a:rPr lang="en-GB" dirty="0"/>
              <a:t>?</a:t>
            </a:r>
          </a:p>
          <a:p>
            <a:pPr lvl="1"/>
            <a:r>
              <a:rPr lang="en-GB" dirty="0"/>
              <a:t>4*3</a:t>
            </a:r>
            <a:r>
              <a:rPr lang="en-GB" baseline="30000" dirty="0"/>
              <a:t>n-1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Pruning</a:t>
            </a:r>
          </a:p>
          <a:p>
            <a:pPr lvl="1"/>
            <a:r>
              <a:rPr lang="en-GB" dirty="0"/>
              <a:t>Rotating proteins are the same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Upper bound: &lt; 3</a:t>
            </a:r>
            <a:r>
              <a:rPr lang="en-GB" baseline="30000" dirty="0"/>
              <a:t>n-2</a:t>
            </a:r>
          </a:p>
          <a:p>
            <a:pPr marL="457200" lvl="1" indent="0">
              <a:buNone/>
            </a:pPr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1223216-9480-3B4A-871F-31E2BEF6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8903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ECAEB1-542A-F848-9D2C-B10DFE956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3. Algorithms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B57B016-94D5-F646-9976-362E7188E1F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Tried:</a:t>
            </a:r>
          </a:p>
          <a:p>
            <a:pPr lvl="1"/>
            <a:r>
              <a:rPr lang="en-GB" dirty="0"/>
              <a:t>Self avoiding random walk (SARW)</a:t>
            </a:r>
          </a:p>
          <a:p>
            <a:pPr lvl="1"/>
            <a:r>
              <a:rPr lang="en-GB" dirty="0"/>
              <a:t>SARW with a twist</a:t>
            </a:r>
          </a:p>
          <a:p>
            <a:pPr lvl="1"/>
            <a:r>
              <a:rPr lang="en-GB" dirty="0"/>
              <a:t>Greedy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D29CAD77-2AED-E94A-845B-B60D651EF4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Next up:</a:t>
            </a:r>
          </a:p>
          <a:p>
            <a:pPr lvl="1"/>
            <a:r>
              <a:rPr lang="en-GB" dirty="0"/>
              <a:t>Extended Heuristic Algorithm</a:t>
            </a:r>
          </a:p>
          <a:p>
            <a:pPr lvl="1"/>
            <a:r>
              <a:rPr lang="en-GB" dirty="0"/>
              <a:t>Breadth-first: Beam Search</a:t>
            </a:r>
          </a:p>
          <a:p>
            <a:pPr lvl="1"/>
            <a:endParaRPr lang="en-GB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59F1D7FF-3A9E-9047-AD7F-A8747FC3F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8444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ECAEB1-542A-F848-9D2C-B10DFE956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Self avoiding random walk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B57B016-94D5-F646-9976-362E7188E1F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Let S be HP-chain of length n.</a:t>
            </a:r>
          </a:p>
          <a:p>
            <a:r>
              <a:rPr lang="en-GB" dirty="0"/>
              <a:t>Fix first 2 elements of chain.</a:t>
            </a:r>
            <a:endParaRPr lang="en-GB" baseline="-25000" dirty="0"/>
          </a:p>
          <a:p>
            <a:r>
              <a:rPr lang="en-GB" dirty="0"/>
              <a:t>For subsequent elements up to the n</a:t>
            </a:r>
            <a:r>
              <a:rPr lang="en-GB" baseline="30000" dirty="0"/>
              <a:t>th</a:t>
            </a:r>
            <a:r>
              <a:rPr lang="en-GB" dirty="0"/>
              <a:t> element, choose random move from {u, d, l, r, </a:t>
            </a:r>
            <a:r>
              <a:rPr lang="en-GB" dirty="0" err="1"/>
              <a:t>i</a:t>
            </a:r>
            <a:r>
              <a:rPr lang="en-GB" dirty="0"/>
              <a:t>, o}.</a:t>
            </a:r>
          </a:p>
          <a:p>
            <a:r>
              <a:rPr lang="en-GB" dirty="0"/>
              <a:t>If newly chosen coordinates are occupied, try new move.</a:t>
            </a:r>
          </a:p>
          <a:p>
            <a:r>
              <a:rPr lang="en-GB" dirty="0"/>
              <a:t>Stuck? Start over.</a:t>
            </a:r>
          </a:p>
          <a:p>
            <a:endParaRPr lang="en-GB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D29CAD77-2AED-E94A-845B-B60D651EF4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934956" y="3260725"/>
            <a:ext cx="2066544" cy="2398465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  <a:p>
            <a:pPr lvl="1"/>
            <a:endParaRPr lang="en-GB" dirty="0"/>
          </a:p>
        </p:txBody>
      </p:sp>
      <p:pic>
        <p:nvPicPr>
          <p:cNvPr id="1026" name="Picture 2" descr="Afbeeldingsresultaat voor self avoiding random walk">
            <a:extLst>
              <a:ext uri="{FF2B5EF4-FFF2-40B4-BE49-F238E27FC236}">
                <a16:creationId xmlns:a16="http://schemas.microsoft.com/office/drawing/2014/main" id="{8E936368-6D3B-4E23-941A-C09BAA0B3A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9157" y="1825625"/>
            <a:ext cx="4462667" cy="334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325116D-9E51-464C-A8D3-175F1A41D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8971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ECAEB1-542A-F848-9D2C-B10DFE956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Self avoiding random walk (with a twist)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B57B016-94D5-F646-9976-362E7188E1F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Let S be HP-chain of length n.</a:t>
            </a:r>
          </a:p>
          <a:p>
            <a:r>
              <a:rPr lang="en-GB" dirty="0"/>
              <a:t>Fix first 2 elements of chain.</a:t>
            </a:r>
            <a:endParaRPr lang="en-GB" baseline="-25000" dirty="0"/>
          </a:p>
          <a:p>
            <a:r>
              <a:rPr lang="en-GB" dirty="0"/>
              <a:t>For subsequent elements up to the n</a:t>
            </a:r>
            <a:r>
              <a:rPr lang="en-GB" baseline="30000" dirty="0"/>
              <a:t>th</a:t>
            </a:r>
            <a:r>
              <a:rPr lang="en-GB" dirty="0"/>
              <a:t> element, choose random move from {u, d, l, r, </a:t>
            </a:r>
            <a:r>
              <a:rPr lang="en-GB" dirty="0" err="1"/>
              <a:t>i</a:t>
            </a:r>
            <a:r>
              <a:rPr lang="en-GB" dirty="0"/>
              <a:t>, o}.</a:t>
            </a:r>
          </a:p>
          <a:p>
            <a:r>
              <a:rPr lang="en-GB" dirty="0"/>
              <a:t>If newly chosen coordinates are occupied, try new move.</a:t>
            </a:r>
          </a:p>
          <a:p>
            <a:r>
              <a:rPr lang="en-GB" dirty="0">
                <a:solidFill>
                  <a:srgbClr val="FF0000"/>
                </a:solidFill>
              </a:rPr>
              <a:t>If newly chosen coordinates are on the border, try new move.</a:t>
            </a:r>
          </a:p>
          <a:p>
            <a:r>
              <a:rPr lang="en-GB" dirty="0"/>
              <a:t>Stuck? Start over.</a:t>
            </a:r>
          </a:p>
          <a:p>
            <a:endParaRPr lang="en-GB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D29CAD77-2AED-E94A-845B-B60D651EF4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934956" y="3260725"/>
            <a:ext cx="2066544" cy="239846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GB" dirty="0"/>
          </a:p>
          <a:p>
            <a:pPr lvl="1"/>
            <a:endParaRPr lang="en-GB" dirty="0"/>
          </a:p>
        </p:txBody>
      </p:sp>
      <p:pic>
        <p:nvPicPr>
          <p:cNvPr id="2050" name="Picture 2" descr="Afbeeldingsresultaat voor self avoiding random walk">
            <a:extLst>
              <a:ext uri="{FF2B5EF4-FFF2-40B4-BE49-F238E27FC236}">
                <a16:creationId xmlns:a16="http://schemas.microsoft.com/office/drawing/2014/main" id="{65C0D2C7-770B-4B82-A820-DDE69D725E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8640" y="1840582"/>
            <a:ext cx="3663760" cy="3663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17115403-6F3A-B74B-9F05-7DF3F1535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5681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ECAEB1-542A-F848-9D2C-B10DFE956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Greedy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B57B016-94D5-F646-9976-362E7188E1F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Let S be HP-chain of length n.</a:t>
            </a:r>
          </a:p>
          <a:p>
            <a:r>
              <a:rPr lang="en-GB" dirty="0"/>
              <a:t>Fix first 2 elements of chain.</a:t>
            </a:r>
          </a:p>
          <a:p>
            <a:r>
              <a:rPr lang="en-GB" dirty="0"/>
              <a:t>For subsequent elements, try all moves from {u, d, l, r, </a:t>
            </a:r>
            <a:r>
              <a:rPr lang="en-GB" dirty="0" err="1"/>
              <a:t>i</a:t>
            </a:r>
            <a:r>
              <a:rPr lang="en-GB" dirty="0"/>
              <a:t>, o} and check whether move would result in H-H connection (with self-avoidance).</a:t>
            </a:r>
          </a:p>
          <a:p>
            <a:r>
              <a:rPr lang="en-GB" dirty="0"/>
              <a:t>If so, use the move. If not, pick random.</a:t>
            </a:r>
          </a:p>
          <a:p>
            <a:r>
              <a:rPr lang="en-GB" dirty="0"/>
              <a:t>Stuck? Start over.</a:t>
            </a:r>
          </a:p>
        </p:txBody>
      </p:sp>
      <p:pic>
        <p:nvPicPr>
          <p:cNvPr id="4098" name="Picture 2" descr="Afbeeldingsresultaat voor greedy algorithm">
            <a:extLst>
              <a:ext uri="{FF2B5EF4-FFF2-40B4-BE49-F238E27FC236}">
                <a16:creationId xmlns:a16="http://schemas.microsoft.com/office/drawing/2014/main" id="{E2145716-8FD2-4D20-9F53-FFC859D21248}"/>
              </a:ext>
            </a:extLst>
          </p:cNvPr>
          <p:cNvPicPr>
            <a:picLocks noGrp="1" noChangeAspect="1" noChangeArrowheads="1" noCro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799" y="2457054"/>
            <a:ext cx="3999177" cy="2399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D4D1BB4-6ED2-0A44-97B4-82BA6D6CE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0750948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th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th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1359</TotalTime>
  <Words>820</Words>
  <Application>Microsoft Office PowerPoint</Application>
  <PresentationFormat>Breedbeeld</PresentationFormat>
  <Paragraphs>147</Paragraphs>
  <Slides>15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Kantoorthema</vt:lpstr>
      <vt:lpstr>Protein Pow(d)er</vt:lpstr>
      <vt:lpstr>Format of the presentation </vt:lpstr>
      <vt:lpstr>1. Introduction: Stability of proteins</vt:lpstr>
      <vt:lpstr>1. Introduction: Stability of proteins</vt:lpstr>
      <vt:lpstr>1. Case exploration</vt:lpstr>
      <vt:lpstr>3. Algorithms</vt:lpstr>
      <vt:lpstr>Self avoiding random walk</vt:lpstr>
      <vt:lpstr>Self avoiding random walk (with a twist)</vt:lpstr>
      <vt:lpstr>Greedy</vt:lpstr>
      <vt:lpstr>Extended Heuristic Algorithm</vt:lpstr>
      <vt:lpstr>Breadth-first: Beam Search</vt:lpstr>
      <vt:lpstr>Results – Data  structure</vt:lpstr>
      <vt:lpstr>Results – Size  restricted  configuration </vt:lpstr>
      <vt:lpstr>Conclusions</vt:lpstr>
      <vt:lpstr>Questions and comments?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Protein Pow(d)er</dc:title>
  <dc:creator>Mark Dzoljic</dc:creator>
  <cp:lastModifiedBy>Loek James van Steijn</cp:lastModifiedBy>
  <cp:revision>56</cp:revision>
  <dcterms:created xsi:type="dcterms:W3CDTF">2020-01-06T23:03:15Z</dcterms:created>
  <dcterms:modified xsi:type="dcterms:W3CDTF">2020-01-20T17:44:07Z</dcterms:modified>
</cp:coreProperties>
</file>