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70" r:id="rId3"/>
    <p:sldId id="283" r:id="rId4"/>
    <p:sldId id="284" r:id="rId5"/>
    <p:sldId id="268" r:id="rId6"/>
    <p:sldId id="285" r:id="rId7"/>
    <p:sldId id="281" r:id="rId8"/>
    <p:sldId id="282" r:id="rId9"/>
    <p:sldId id="274" r:id="rId10"/>
    <p:sldId id="290" r:id="rId11"/>
    <p:sldId id="288" r:id="rId12"/>
    <p:sldId id="291" r:id="rId13"/>
    <p:sldId id="297" r:id="rId14"/>
    <p:sldId id="296" r:id="rId15"/>
    <p:sldId id="265" r:id="rId16"/>
    <p:sldId id="278" r:id="rId17"/>
    <p:sldId id="279" r:id="rId18"/>
    <p:sldId id="280" r:id="rId19"/>
    <p:sldId id="286" r:id="rId20"/>
    <p:sldId id="292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8"/>
  </p:normalViewPr>
  <p:slideViewPr>
    <p:cSldViewPr snapToGrid="0" snapToObjects="1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29-1-2020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29-1-2020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29-1-2020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jg3pmep5TnAhXGJFAKHSafDX8QjRx6BAgBEAQ&amp;url=https%3A%2F%2Fcommons.wikimedia.org%2Fwiki%2FFile%3AProtein_folding_schematic.png&amp;psig=AOvVaw1o7WoZHX912jcVJt6JiU59&amp;ust=1579682780951749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8FFC9-90C7-400D-9CCE-FCB0EB9D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Results – State 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F92C7D-D16A-4C53-86C8-AE3876D75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extrapolation</a:t>
            </a:r>
          </a:p>
          <a:p>
            <a:r>
              <a:rPr lang="en-US" dirty="0"/>
              <a:t>5</a:t>
            </a:r>
            <a:r>
              <a:rPr lang="en-US" baseline="30000" dirty="0"/>
              <a:t>n-2</a:t>
            </a:r>
            <a:r>
              <a:rPr lang="en-US" dirty="0"/>
              <a:t> for 3D</a:t>
            </a:r>
          </a:p>
          <a:p>
            <a:r>
              <a:rPr lang="en-US" dirty="0"/>
              <a:t>n: protein chain length</a:t>
            </a:r>
          </a:p>
          <a:p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8335CF8-4F89-42B8-8BBB-231DE262ED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5203687"/>
              </p:ext>
            </p:extLst>
          </p:nvPr>
        </p:nvGraphicFramePr>
        <p:xfrm>
          <a:off x="4962417" y="2348037"/>
          <a:ext cx="6965877" cy="310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77">
                  <a:extLst>
                    <a:ext uri="{9D8B030D-6E8A-4147-A177-3AD203B41FA5}">
                      <a16:colId xmlns:a16="http://schemas.microsoft.com/office/drawing/2014/main" val="3579948607"/>
                    </a:ext>
                  </a:extLst>
                </a:gridCol>
                <a:gridCol w="1656381">
                  <a:extLst>
                    <a:ext uri="{9D8B030D-6E8A-4147-A177-3AD203B41FA5}">
                      <a16:colId xmlns:a16="http://schemas.microsoft.com/office/drawing/2014/main" val="1582590913"/>
                    </a:ext>
                  </a:extLst>
                </a:gridCol>
                <a:gridCol w="1883283">
                  <a:extLst>
                    <a:ext uri="{9D8B030D-6E8A-4147-A177-3AD203B41FA5}">
                      <a16:colId xmlns:a16="http://schemas.microsoft.com/office/drawing/2014/main" val="3507689085"/>
                    </a:ext>
                  </a:extLst>
                </a:gridCol>
                <a:gridCol w="1871936">
                  <a:extLst>
                    <a:ext uri="{9D8B030D-6E8A-4147-A177-3AD203B41FA5}">
                      <a16:colId xmlns:a16="http://schemas.microsoft.com/office/drawing/2014/main" val="807306927"/>
                    </a:ext>
                  </a:extLst>
                </a:gridCol>
              </a:tblGrid>
              <a:tr h="757218"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string </a:t>
                      </a:r>
                      <a:r>
                        <a:rPr lang="nl-NL" dirty="0" err="1"/>
                        <a:t>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Extrapolated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614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8969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14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244140625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155797922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56%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1826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20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3.8147E+12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1.8095E+12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110%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04343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36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5.8208E+23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1.2518E+23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365%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771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50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3.5527E+33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3.8242E+32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829%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64174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967B587-15AF-47FE-8C37-6D2252D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en-GB" dirty="0"/>
              <a:t>HP Protein 3D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63053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A6594DC-FE92-4AC1-910B-F92E165362F9}"/>
              </a:ext>
            </a:extLst>
          </p:cNvPr>
          <p:cNvSpPr/>
          <p:nvPr/>
        </p:nvSpPr>
        <p:spPr>
          <a:xfrm>
            <a:off x="976044" y="498219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A6DD5A5-231E-42D4-8CA1-417F7002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85" y="1538496"/>
            <a:ext cx="627373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en-GB" dirty="0"/>
              <a:t>HP Protein 3D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63053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19D5520-0F62-49B6-979D-09D3978ECC08}"/>
              </a:ext>
            </a:extLst>
          </p:cNvPr>
          <p:cNvSpPr/>
          <p:nvPr/>
        </p:nvSpPr>
        <p:spPr>
          <a:xfrm>
            <a:off x="976045" y="527158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41678E3-E61F-4C7F-8887-95F7524E3016}"/>
              </a:ext>
            </a:extLst>
          </p:cNvPr>
          <p:cNvSpPr/>
          <p:nvPr/>
        </p:nvSpPr>
        <p:spPr>
          <a:xfrm>
            <a:off x="3945276" y="5251825"/>
            <a:ext cx="410968" cy="248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B3D2239-E4D6-4272-91F6-3CF1B41D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83" y="1538496"/>
            <a:ext cx="613821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C44F3-DFDA-4C7C-8920-25578ABB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dirty="0" err="1"/>
              <a:t>Discussion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659A2E-00E5-4A74-AF2D-CD92ED2A8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915330" cy="4351338"/>
          </a:xfrm>
        </p:spPr>
        <p:txBody>
          <a:bodyPr/>
          <a:lstStyle/>
          <a:p>
            <a:r>
              <a:rPr lang="nl-NL" dirty="0" err="1"/>
              <a:t>Breadth</a:t>
            </a:r>
            <a:r>
              <a:rPr lang="nl-NL" dirty="0"/>
              <a:t> first without random </a:t>
            </a:r>
            <a:r>
              <a:rPr lang="nl-NL" dirty="0" err="1"/>
              <a:t>pruning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in a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dirty="0" err="1"/>
              <a:t>Achieved</a:t>
            </a:r>
            <a:r>
              <a:rPr lang="nl-NL" dirty="0"/>
              <a:t> BKS on </a:t>
            </a:r>
            <a:r>
              <a:rPr lang="nl-NL" dirty="0" err="1"/>
              <a:t>all</a:t>
            </a:r>
            <a:r>
              <a:rPr lang="nl-NL" dirty="0"/>
              <a:t> proteins </a:t>
            </a:r>
            <a:r>
              <a:rPr lang="nl-NL" dirty="0" err="1"/>
              <a:t>besides</a:t>
            </a:r>
            <a:r>
              <a:rPr lang="nl-NL" dirty="0"/>
              <a:t> HP </a:t>
            </a:r>
            <a:r>
              <a:rPr lang="nl-NL" dirty="0" err="1"/>
              <a:t>protein</a:t>
            </a:r>
            <a:r>
              <a:rPr lang="nl-NL" dirty="0"/>
              <a:t> L=60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EAA7F8-1164-476F-83A8-D72E9B41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D6E1DFC-1813-4925-971A-196BD58A4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672" y="1642395"/>
            <a:ext cx="5065252" cy="449047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E2A9E1B3-510F-4045-A27E-A0806BC8A2A6}"/>
              </a:ext>
            </a:extLst>
          </p:cNvPr>
          <p:cNvSpPr txBox="1"/>
          <p:nvPr/>
        </p:nvSpPr>
        <p:spPr>
          <a:xfrm>
            <a:off x="6612672" y="1005540"/>
            <a:ext cx="514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HPC </a:t>
            </a:r>
            <a:r>
              <a:rPr lang="nl-NL" sz="2400" dirty="0" err="1"/>
              <a:t>protein</a:t>
            </a:r>
            <a:r>
              <a:rPr lang="nl-NL" sz="2400" dirty="0"/>
              <a:t> without random </a:t>
            </a:r>
            <a:r>
              <a:rPr lang="nl-NL" sz="2400" dirty="0" err="1"/>
              <a:t>pruning</a:t>
            </a:r>
            <a:endParaRPr lang="en-GB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2B79FCC-BD5B-4165-8F09-0188C3AC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89" y="1486537"/>
            <a:ext cx="6154862" cy="4802187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1D3D83B-B818-4173-A3FC-5D64B74E0B39}"/>
              </a:ext>
            </a:extLst>
          </p:cNvPr>
          <p:cNvSpPr txBox="1"/>
          <p:nvPr/>
        </p:nvSpPr>
        <p:spPr>
          <a:xfrm>
            <a:off x="6612672" y="1015206"/>
            <a:ext cx="514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HPC </a:t>
            </a:r>
            <a:r>
              <a:rPr lang="nl-NL" sz="2400" dirty="0" err="1"/>
              <a:t>protein</a:t>
            </a:r>
            <a:r>
              <a:rPr lang="nl-NL" sz="2400" dirty="0"/>
              <a:t> </a:t>
            </a:r>
            <a:r>
              <a:rPr lang="nl-NL" sz="2400" dirty="0" err="1"/>
              <a:t>with</a:t>
            </a:r>
            <a:r>
              <a:rPr lang="nl-NL" sz="2400" dirty="0"/>
              <a:t> random </a:t>
            </a:r>
            <a:r>
              <a:rPr lang="nl-NL" sz="2400" dirty="0" err="1"/>
              <a:t>pruning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3819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CAC74-2F9F-48E6-9FE4-F921BFD4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5. </a:t>
            </a:r>
            <a:r>
              <a:rPr lang="nl-NL" dirty="0" err="1"/>
              <a:t>Conclusion</a:t>
            </a:r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8A539C0A-05B9-42A0-9C87-BCD084E5E55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46926933"/>
              </p:ext>
            </p:extLst>
          </p:nvPr>
        </p:nvGraphicFramePr>
        <p:xfrm>
          <a:off x="553947" y="1937865"/>
          <a:ext cx="5367392" cy="417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48">
                  <a:extLst>
                    <a:ext uri="{9D8B030D-6E8A-4147-A177-3AD203B41FA5}">
                      <a16:colId xmlns:a16="http://schemas.microsoft.com/office/drawing/2014/main" val="363027250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2753823982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784616784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1065163679"/>
                    </a:ext>
                  </a:extLst>
                </a:gridCol>
              </a:tblGrid>
              <a:tr h="1872419">
                <a:tc>
                  <a:txBody>
                    <a:bodyPr/>
                    <a:lstStyle/>
                    <a:p>
                      <a:r>
                        <a:rPr lang="nl-NL" dirty="0"/>
                        <a:t>HP </a:t>
                      </a:r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L=50 3D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Known</a:t>
                      </a:r>
                      <a:r>
                        <a:rPr lang="nl-NL" dirty="0"/>
                        <a:t> Solution (BKS)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EHA plus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 search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beam</a:t>
                      </a:r>
                      <a:r>
                        <a:rPr lang="nl-NL" dirty="0"/>
                        <a:t> search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32489"/>
                  </a:ext>
                </a:extLst>
              </a:tr>
              <a:tr h="925182">
                <a:tc>
                  <a:txBody>
                    <a:bodyPr/>
                    <a:lstStyle/>
                    <a:p>
                      <a:r>
                        <a:rPr lang="nl-NL" dirty="0" err="1"/>
                        <a:t>Average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28478"/>
                  </a:ext>
                </a:extLst>
              </a:tr>
              <a:tr h="689838"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848"/>
                  </a:ext>
                </a:extLst>
              </a:tr>
              <a:tr h="683869">
                <a:tc>
                  <a:txBody>
                    <a:bodyPr/>
                    <a:lstStyle/>
                    <a:p>
                      <a:r>
                        <a:rPr lang="nl-NL" dirty="0"/>
                        <a:t>Run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1 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30 sec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33996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2EFAAB8-F920-40BD-A394-AB834823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8" name="Tabel 6">
            <a:extLst>
              <a:ext uri="{FF2B5EF4-FFF2-40B4-BE49-F238E27FC236}">
                <a16:creationId xmlns:a16="http://schemas.microsoft.com/office/drawing/2014/main" id="{11F60A69-AE2C-44E8-9614-548A2256A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708591"/>
              </p:ext>
            </p:extLst>
          </p:nvPr>
        </p:nvGraphicFramePr>
        <p:xfrm>
          <a:off x="6270663" y="1937865"/>
          <a:ext cx="5367392" cy="417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48">
                  <a:extLst>
                    <a:ext uri="{9D8B030D-6E8A-4147-A177-3AD203B41FA5}">
                      <a16:colId xmlns:a16="http://schemas.microsoft.com/office/drawing/2014/main" val="363027250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2753823982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784616784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1065163679"/>
                    </a:ext>
                  </a:extLst>
                </a:gridCol>
              </a:tblGrid>
              <a:tr h="1872419">
                <a:tc>
                  <a:txBody>
                    <a:bodyPr/>
                    <a:lstStyle/>
                    <a:p>
                      <a:r>
                        <a:rPr lang="nl-NL" dirty="0"/>
                        <a:t>HP </a:t>
                      </a:r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L=60 3D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Known</a:t>
                      </a:r>
                      <a:r>
                        <a:rPr lang="nl-NL" dirty="0"/>
                        <a:t> Solution (BKS)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EHA plus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 search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beam</a:t>
                      </a:r>
                      <a:r>
                        <a:rPr lang="nl-NL" dirty="0"/>
                        <a:t> search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32489"/>
                  </a:ext>
                </a:extLst>
              </a:tr>
              <a:tr h="925182">
                <a:tc>
                  <a:txBody>
                    <a:bodyPr/>
                    <a:lstStyle/>
                    <a:p>
                      <a:r>
                        <a:rPr lang="nl-NL" dirty="0" err="1"/>
                        <a:t>Average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28478"/>
                  </a:ext>
                </a:extLst>
              </a:tr>
              <a:tr h="689838"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848"/>
                  </a:ext>
                </a:extLst>
              </a:tr>
              <a:tr h="683869">
                <a:tc>
                  <a:txBody>
                    <a:bodyPr/>
                    <a:lstStyle/>
                    <a:p>
                      <a:r>
                        <a:rPr lang="nl-NL" dirty="0"/>
                        <a:t>Run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20 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30 sec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3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51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Hill Climber (Pull moves) + Sim Annealing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</a:t>
            </a:r>
            <a:r>
              <a:rPr lang="en-GB"/>
              <a:t>or equal </a:t>
            </a:r>
            <a:r>
              <a:rPr lang="en-GB" dirty="0"/>
              <a:t>stability </a:t>
            </a:r>
            <a:r>
              <a:rPr lang="en-GB"/>
              <a:t>-&gt; x% chance of acceptance.</a:t>
            </a:r>
            <a:endParaRPr lang="en-GB" dirty="0"/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19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3. Results</a:t>
            </a:r>
          </a:p>
          <a:p>
            <a:pPr marL="0" indent="0">
              <a:buNone/>
            </a:pPr>
            <a:r>
              <a:rPr lang="en-GB" dirty="0"/>
              <a:t>4. Discussion</a:t>
            </a:r>
          </a:p>
          <a:p>
            <a:pPr marL="0" indent="0">
              <a:buNone/>
            </a:pPr>
            <a:r>
              <a:rPr lang="en-GB" dirty="0"/>
              <a:t>5. Conclusions </a:t>
            </a:r>
          </a:p>
          <a:p>
            <a:pPr marL="0" indent="0">
              <a:buNone/>
            </a:pPr>
            <a:r>
              <a:rPr lang="en-GB" dirty="0"/>
              <a:t>6. Q&amp;A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HPC </a:t>
            </a:r>
            <a:r>
              <a:rPr lang="nl-NL" dirty="0" err="1"/>
              <a:t>Protein</a:t>
            </a:r>
            <a:r>
              <a:rPr lang="nl-NL" dirty="0"/>
              <a:t> 3D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20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5B16ED0-77CF-4B23-B9FE-0419FAFD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170" y="1502188"/>
            <a:ext cx="6789260" cy="52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2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 </a:t>
            </a:r>
            <a:r>
              <a:rPr lang="nl-NL" dirty="0" err="1"/>
              <a:t>Protein</a:t>
            </a:r>
            <a:r>
              <a:rPr lang="nl-NL" dirty="0"/>
              <a:t> 3D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21</a:t>
            </a:fld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134C2DC-92B9-480C-9388-73C4704B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47" y="1448814"/>
            <a:ext cx="7042106" cy="527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 </a:t>
            </a:r>
            <a:r>
              <a:rPr lang="nl-NL" dirty="0" err="1"/>
              <a:t>Protein</a:t>
            </a:r>
            <a:r>
              <a:rPr lang="nl-NL" dirty="0"/>
              <a:t> 3D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22</a:t>
            </a:fld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07BF7A3-96B2-42EA-B280-4DB8D3C06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40" y="1363502"/>
            <a:ext cx="6995720" cy="53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1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HPC </a:t>
            </a:r>
            <a:r>
              <a:rPr lang="nl-NL" dirty="0" err="1"/>
              <a:t>Protein</a:t>
            </a:r>
            <a:r>
              <a:rPr lang="nl-NL"/>
              <a:t> 3D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23</a:t>
            </a:fld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C2AA3B1-75B7-4FB4-B70D-FCFF95B9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071" y="1555983"/>
            <a:ext cx="6823458" cy="505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Afbeeldingsresultaat voor protein schematic">
            <a:hlinkClick r:id="rId2"/>
            <a:extLst>
              <a:ext uri="{FF2B5EF4-FFF2-40B4-BE49-F238E27FC236}">
                <a16:creationId xmlns:a16="http://schemas.microsoft.com/office/drawing/2014/main" id="{851AF02B-F794-C947-A174-D2EFDE45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79" y="1728787"/>
            <a:ext cx="4398721" cy="39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Place amino-acids on a 2-D/</a:t>
            </a:r>
            <a:br>
              <a:rPr lang="en-GB" dirty="0"/>
            </a:br>
            <a:r>
              <a:rPr lang="en-GB" dirty="0"/>
              <a:t>3-D 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1. Case exploration and State Space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of 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 </a:t>
            </a:r>
            <a:r>
              <a:rPr lang="en-GB" dirty="0"/>
              <a:t>for 2d?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lvl="1"/>
            <a:r>
              <a:rPr lang="en-GB" dirty="0"/>
              <a:t>For 3D: &lt; 5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Space Confinement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 Plus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r>
              <a:rPr lang="en-GB" dirty="0"/>
              <a:t>Hill Climber (pull moves) + Simulated Annealing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Extended Heuristic Algorithm Plus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Based on </a:t>
            </a:r>
            <a:r>
              <a:rPr lang="en-GB" dirty="0" err="1"/>
              <a:t>Traykov’s</a:t>
            </a:r>
            <a:r>
              <a:rPr lang="en-GB" dirty="0"/>
              <a:t> algorithm.</a:t>
            </a:r>
          </a:p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 range.</a:t>
            </a:r>
          </a:p>
          <a:p>
            <a:r>
              <a:rPr lang="en-GB" dirty="0">
                <a:solidFill>
                  <a:srgbClr val="FF0000"/>
                </a:solidFill>
              </a:rPr>
              <a:t>‘</a:t>
            </a:r>
            <a:r>
              <a:rPr lang="en-GB" dirty="0" err="1">
                <a:solidFill>
                  <a:srgbClr val="FF0000"/>
                </a:solidFill>
              </a:rPr>
              <a:t>Subchains</a:t>
            </a:r>
            <a:r>
              <a:rPr lang="en-GB" dirty="0">
                <a:solidFill>
                  <a:srgbClr val="FF0000"/>
                </a:solidFill>
              </a:rPr>
              <a:t>’ should end on either H or C element depending on model.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Folds with equal stability have a chance to be accepted.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Beam Search based on stability</a:t>
            </a:r>
          </a:p>
          <a:p>
            <a:r>
              <a:rPr lang="en-GB" dirty="0"/>
              <a:t>On successive P elements, throw x% of permutations out.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3. Results – State Space check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Using breadth first algorithm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Fit: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N: number of permutations</a:t>
                </a:r>
              </a:p>
              <a:p>
                <a:r>
                  <a:rPr lang="en-US" sz="2400" dirty="0"/>
                  <a:t>A: 0.051 ± 0.001</a:t>
                </a:r>
              </a:p>
              <a:p>
                <a:r>
                  <a:rPr lang="en-US" sz="2400" dirty="0"/>
                  <a:t>R: 1.560 ± 0.001</a:t>
                </a:r>
              </a:p>
              <a:p>
                <a:r>
                  <a:rPr lang="en-US" sz="2400" dirty="0"/>
                  <a:t>n: protein chain length</a:t>
                </a:r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  <a:blipFill>
                <a:blip r:embed="rId2"/>
                <a:stretch>
                  <a:fillRect l="-209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1892F8F-5571-E246-B053-E27A62D47BE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8B50F8AB-436A-4F43-8953-32EAAC356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B86E529-AC46-4AD2-87B9-20CC29A2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25" y="1455969"/>
            <a:ext cx="6403749" cy="49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5984</TotalTime>
  <Words>1107</Words>
  <Application>Microsoft Office PowerPoint</Application>
  <PresentationFormat>Breedbeeld</PresentationFormat>
  <Paragraphs>205</Paragraphs>
  <Slides>23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 1. Case exploration and State Space</vt:lpstr>
      <vt:lpstr>2. Algorithms</vt:lpstr>
      <vt:lpstr>2. Extended Heuristic Algorithm Plus</vt:lpstr>
      <vt:lpstr>2. Breadth-first: Beam Search</vt:lpstr>
      <vt:lpstr>3. Results – State Space check</vt:lpstr>
      <vt:lpstr>3. Results – State Space check</vt:lpstr>
      <vt:lpstr>3. Results – HP Protein 3D</vt:lpstr>
      <vt:lpstr>3. Results – HP Protein 3D</vt:lpstr>
      <vt:lpstr>4. Discussion</vt:lpstr>
      <vt:lpstr>5. Conclusion</vt:lpstr>
      <vt:lpstr>Questions and comments?</vt:lpstr>
      <vt:lpstr>2. Self avoiding random walk</vt:lpstr>
      <vt:lpstr>2. Self avoiding random walk (with a twist)</vt:lpstr>
      <vt:lpstr>2. Greedy</vt:lpstr>
      <vt:lpstr>2. Hill Climber (Pull moves) + Sim Annealing</vt:lpstr>
      <vt:lpstr>3. Results – HPC Protein 3D</vt:lpstr>
      <vt:lpstr>3. Results – HP Protein 3D all algorithms</vt:lpstr>
      <vt:lpstr>3. Results – HP Protein 3D all algorithms</vt:lpstr>
      <vt:lpstr>3. Results – HPC Protein 3D all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Loek James van Steijn</cp:lastModifiedBy>
  <cp:revision>99</cp:revision>
  <dcterms:created xsi:type="dcterms:W3CDTF">2020-01-06T23:03:15Z</dcterms:created>
  <dcterms:modified xsi:type="dcterms:W3CDTF">2020-01-30T10:45:38Z</dcterms:modified>
</cp:coreProperties>
</file>