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70" r:id="rId3"/>
    <p:sldId id="258" r:id="rId4"/>
    <p:sldId id="272" r:id="rId5"/>
    <p:sldId id="268" r:id="rId6"/>
    <p:sldId id="257" r:id="rId7"/>
    <p:sldId id="267" r:id="rId8"/>
    <p:sldId id="277" r:id="rId9"/>
    <p:sldId id="278" r:id="rId10"/>
    <p:sldId id="279" r:id="rId11"/>
    <p:sldId id="280" r:id="rId12"/>
    <p:sldId id="281" r:id="rId13"/>
    <p:sldId id="282" r:id="rId14"/>
    <p:sldId id="274" r:id="rId15"/>
    <p:sldId id="275" r:id="rId16"/>
    <p:sldId id="276" r:id="rId17"/>
    <p:sldId id="271" r:id="rId18"/>
    <p:sldId id="269" r:id="rId19"/>
    <p:sldId id="273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68" d="100"/>
          <a:sy n="68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Programmeertheorie</a:t>
            </a:r>
            <a:r>
              <a:rPr lang="en-GB" dirty="0"/>
              <a:t>, Week 2, </a:t>
            </a:r>
            <a:r>
              <a:rPr lang="en-GB" dirty="0" err="1"/>
              <a:t>Presenteersessie</a:t>
            </a:r>
            <a:r>
              <a:rPr lang="en-GB" dirty="0"/>
              <a:t> 1</a:t>
            </a:r>
          </a:p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avoiding random walk (with a twist)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>
                <a:solidFill>
                  <a:srgbClr val="FF0000"/>
                </a:solidFill>
              </a:rPr>
              <a:t>If newly chosen coordinates are on the border,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Afbeeldingsresultaat voor self avoiding random walk">
            <a:extLst>
              <a:ext uri="{FF2B5EF4-FFF2-40B4-BE49-F238E27FC236}">
                <a16:creationId xmlns:a16="http://schemas.microsoft.com/office/drawing/2014/main" id="{65C0D2C7-770B-4B82-A820-DDE69D72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40" y="1840582"/>
            <a:ext cx="3663760" cy="36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68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</a:p>
          <a:p>
            <a:r>
              <a:rPr lang="en-GB" dirty="0"/>
              <a:t>For subsequent elements, try all moves from {u, d, l, r, </a:t>
            </a:r>
            <a:r>
              <a:rPr lang="en-GB" dirty="0" err="1"/>
              <a:t>i</a:t>
            </a:r>
            <a:r>
              <a:rPr lang="en-GB" dirty="0"/>
              <a:t>, o} and check whether move would result in H-H connection (with self-avoidance).</a:t>
            </a:r>
          </a:p>
          <a:p>
            <a:r>
              <a:rPr lang="en-GB" dirty="0"/>
              <a:t>If so, use the move. If not, pick random.</a:t>
            </a:r>
          </a:p>
          <a:p>
            <a:r>
              <a:rPr lang="en-GB" dirty="0"/>
              <a:t>Stuck? Start over.</a:t>
            </a:r>
          </a:p>
        </p:txBody>
      </p:sp>
      <p:pic>
        <p:nvPicPr>
          <p:cNvPr id="4098" name="Picture 2" descr="Afbeeldingsresultaat voor greedy algorithm">
            <a:extLst>
              <a:ext uri="{FF2B5EF4-FFF2-40B4-BE49-F238E27FC236}">
                <a16:creationId xmlns:a16="http://schemas.microsoft.com/office/drawing/2014/main" id="{E2145716-8FD2-4D20-9F53-FFC859D21248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2457054"/>
            <a:ext cx="3999177" cy="239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75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Extended Heuristic Algorithm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Divide chain S up into n parts S</a:t>
            </a:r>
            <a:r>
              <a:rPr lang="en-GB" baseline="-25000" dirty="0"/>
              <a:t>i</a:t>
            </a:r>
            <a:r>
              <a:rPr lang="en-GB" dirty="0"/>
              <a:t> of predetermined length.</a:t>
            </a:r>
          </a:p>
          <a:p>
            <a:r>
              <a:rPr lang="en-GB" dirty="0"/>
              <a:t>Fold S</a:t>
            </a:r>
            <a:r>
              <a:rPr lang="en-GB" baseline="-25000" dirty="0"/>
              <a:t>1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GB" dirty="0"/>
              <a:t>by going through all permutations (with self-avoidance), then fold S</a:t>
            </a:r>
            <a:r>
              <a:rPr lang="en-GB" baseline="-25000" dirty="0"/>
              <a:t>2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US" dirty="0"/>
              <a:t>∪</a:t>
            </a:r>
            <a:r>
              <a:rPr lang="en-GB" dirty="0"/>
              <a:t> S</a:t>
            </a:r>
            <a:r>
              <a:rPr lang="en-GB" baseline="-25000" dirty="0"/>
              <a:t>1</a:t>
            </a:r>
            <a:r>
              <a:rPr lang="en-GB" dirty="0"/>
              <a:t>, etc. up until S</a:t>
            </a:r>
            <a:r>
              <a:rPr lang="en-GB" baseline="-25000" dirty="0"/>
              <a:t>n</a:t>
            </a:r>
            <a:r>
              <a:rPr lang="en-GB" dirty="0"/>
              <a:t>.</a:t>
            </a:r>
          </a:p>
          <a:p>
            <a:r>
              <a:rPr lang="en-GB" dirty="0"/>
              <a:t>Optimal means most H-H contacts.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5ADCDF-EAAB-47DA-9B57-A0CE26AA4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564691"/>
            <a:ext cx="5181600" cy="223820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2D80279-86D1-44DE-A941-63237F704A60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Traykov</a:t>
            </a:r>
            <a:r>
              <a:rPr lang="en-US" dirty="0"/>
              <a:t>, </a:t>
            </a:r>
            <a:r>
              <a:rPr lang="en-US" dirty="0" err="1"/>
              <a:t>Metodi</a:t>
            </a:r>
            <a:r>
              <a:rPr lang="en-US" dirty="0"/>
              <a:t>, et al. "Algorithm for protein folding problem in 3D lattice HP model." </a:t>
            </a:r>
            <a:r>
              <a:rPr lang="en-US" i="1" dirty="0"/>
              <a:t>International Journal of Biology and Biomedicine</a:t>
            </a:r>
            <a:r>
              <a:rPr lang="en-US" dirty="0"/>
              <a:t> 3 (2018).</a:t>
            </a:r>
          </a:p>
        </p:txBody>
      </p:sp>
    </p:spTree>
    <p:extLst>
      <p:ext uri="{BB962C8B-B14F-4D97-AF65-F5344CB8AC3E}">
        <p14:creationId xmlns:p14="http://schemas.microsoft.com/office/powerpoint/2010/main" val="228093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Breadth-first: Beam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Combination of breadth-first and greedy.</a:t>
            </a:r>
          </a:p>
          <a:p>
            <a:r>
              <a:rPr lang="en-GB" dirty="0"/>
              <a:t>Goes through all moves from {u, d, l, r, </a:t>
            </a:r>
            <a:r>
              <a:rPr lang="en-GB" dirty="0" err="1"/>
              <a:t>i</a:t>
            </a:r>
            <a:r>
              <a:rPr lang="en-GB" dirty="0"/>
              <a:t>, o} and selects the n best moves (based on ‘beam width’).</a:t>
            </a:r>
          </a:p>
          <a:p>
            <a:r>
              <a:rPr lang="en-GB" dirty="0"/>
              <a:t>From selected n moves, go 1 level deeper and repeat up until maximum depth.</a:t>
            </a:r>
          </a:p>
        </p:txBody>
      </p:sp>
      <p:pic>
        <p:nvPicPr>
          <p:cNvPr id="3074" name="Picture 2" descr="Afbeeldingsresultaat voor beam search">
            <a:extLst>
              <a:ext uri="{FF2B5EF4-FFF2-40B4-BE49-F238E27FC236}">
                <a16:creationId xmlns:a16="http://schemas.microsoft.com/office/drawing/2014/main" id="{2CAFA68E-8EBF-4DCC-83BC-2C80569331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67304"/>
            <a:ext cx="5181600" cy="24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– Data </a:t>
            </a:r>
            <a:br>
              <a:rPr lang="nl-NL" dirty="0"/>
            </a:br>
            <a:r>
              <a:rPr lang="nl-NL" dirty="0" err="1"/>
              <a:t>structure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8874C9-2E1B-4E00-9D04-38873D0AC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12693"/>
            <a:ext cx="3370243" cy="3764269"/>
          </a:xfrm>
        </p:spPr>
        <p:txBody>
          <a:bodyPr>
            <a:normAutofit/>
          </a:bodyPr>
          <a:lstStyle/>
          <a:p>
            <a:r>
              <a:rPr lang="nl-NL" sz="2400" dirty="0"/>
              <a:t>L: </a:t>
            </a:r>
            <a:r>
              <a:rPr lang="nl-NL" sz="2400" dirty="0" err="1"/>
              <a:t>length</a:t>
            </a:r>
            <a:r>
              <a:rPr lang="nl-NL" sz="2400" dirty="0"/>
              <a:t> of </a:t>
            </a:r>
            <a:r>
              <a:rPr lang="nl-NL" sz="2400" dirty="0" err="1"/>
              <a:t>protein</a:t>
            </a:r>
            <a:endParaRPr lang="nl-NL" sz="2400" dirty="0"/>
          </a:p>
          <a:p>
            <a:r>
              <a:rPr lang="nl-NL" sz="2400" dirty="0"/>
              <a:t>N: </a:t>
            </a:r>
            <a:r>
              <a:rPr lang="nl-NL" sz="2400" dirty="0" err="1"/>
              <a:t>number</a:t>
            </a:r>
            <a:r>
              <a:rPr lang="nl-NL" sz="2400" dirty="0"/>
              <a:t> of </a:t>
            </a:r>
            <a:r>
              <a:rPr lang="nl-NL" sz="2400" dirty="0" err="1"/>
              <a:t>iterations</a:t>
            </a:r>
            <a:endParaRPr lang="nl-NL" sz="2400" dirty="0"/>
          </a:p>
          <a:p>
            <a:endParaRPr lang="nl-NL" sz="2400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36E018E-90A8-44A9-B921-A228CBB109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49967" y="484743"/>
            <a:ext cx="7095504" cy="600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70520-98CE-4CE6-ACD0-07259332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nl-NL" dirty="0" err="1"/>
              <a:t>Size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restricted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configuration</a:t>
            </a:r>
            <a:r>
              <a:rPr lang="nl-NL" dirty="0"/>
              <a:t> 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690F7B-EA12-4F0D-B938-C55DD64D1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79643"/>
            <a:ext cx="3525253" cy="3797320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S: </a:t>
            </a:r>
            <a:r>
              <a:rPr lang="nl-NL" dirty="0" err="1"/>
              <a:t>wanted</a:t>
            </a:r>
            <a:r>
              <a:rPr lang="nl-NL" dirty="0"/>
              <a:t> </a:t>
            </a:r>
            <a:r>
              <a:rPr lang="nl-NL" dirty="0" err="1"/>
              <a:t>stability</a:t>
            </a:r>
            <a:endParaRPr lang="nl-NL" dirty="0"/>
          </a:p>
          <a:p>
            <a:r>
              <a:rPr lang="nl-NL" dirty="0"/>
              <a:t>D: </a:t>
            </a:r>
            <a:r>
              <a:rPr lang="nl-NL" dirty="0" err="1"/>
              <a:t>dimension</a:t>
            </a:r>
            <a:r>
              <a:rPr lang="nl-NL" dirty="0"/>
              <a:t> of matrix</a:t>
            </a:r>
          </a:p>
          <a:p>
            <a:r>
              <a:rPr lang="nl-NL" dirty="0"/>
              <a:t>L: </a:t>
            </a:r>
            <a:r>
              <a:rPr lang="nl-NL" dirty="0" err="1"/>
              <a:t>length</a:t>
            </a:r>
            <a:r>
              <a:rPr lang="nl-NL" dirty="0"/>
              <a:t> of </a:t>
            </a:r>
            <a:r>
              <a:rPr lang="nl-NL" dirty="0" err="1"/>
              <a:t>protein</a:t>
            </a:r>
            <a:endParaRPr lang="nl-NL" dirty="0"/>
          </a:p>
          <a:p>
            <a:endParaRPr lang="nl-NL" dirty="0"/>
          </a:p>
          <a:p>
            <a:r>
              <a:rPr lang="nl-NL" dirty="0"/>
              <a:t>String 1 (L=14):</a:t>
            </a:r>
            <a:br>
              <a:rPr lang="nl-NL" dirty="0"/>
            </a:br>
            <a:r>
              <a:rPr lang="nl-NL" sz="2000" dirty="0"/>
              <a:t>HHPHHHPHPHHHPH</a:t>
            </a:r>
          </a:p>
          <a:p>
            <a:r>
              <a:rPr lang="en-GB" dirty="0"/>
              <a:t>String 2 (L=20):</a:t>
            </a:r>
            <a:br>
              <a:rPr lang="en-GB" dirty="0"/>
            </a:br>
            <a:r>
              <a:rPr lang="en-GB" sz="2000" dirty="0"/>
              <a:t>HPHPPHHPHPPHPHHPPHPH</a:t>
            </a:r>
          </a:p>
          <a:p>
            <a:r>
              <a:rPr lang="en-GB" dirty="0"/>
              <a:t>String 3 (L=36):</a:t>
            </a:r>
            <a:br>
              <a:rPr lang="en-GB" sz="3200" dirty="0"/>
            </a:br>
            <a:r>
              <a:rPr lang="en-GB" sz="1200" dirty="0"/>
              <a:t>PPPHHPPHHPPPPPHHHHHHHPPHHPPPPHHPPHPP</a:t>
            </a:r>
            <a:endParaRPr lang="en-GB" dirty="0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F08D6B3F-5E78-495C-B677-CF06845219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9297" y="566365"/>
            <a:ext cx="6921920" cy="572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37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BA899-22EB-4194-9176-4C28EDA2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346F08-F98D-4E44-89F6-0B75313DA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Data </a:t>
            </a:r>
            <a:r>
              <a:rPr lang="nl-NL" dirty="0" err="1"/>
              <a:t>structures</a:t>
            </a:r>
            <a:endParaRPr lang="en-GB" dirty="0"/>
          </a:p>
        </p:txBody>
      </p:sp>
      <p:graphicFrame>
        <p:nvGraphicFramePr>
          <p:cNvPr id="9" name="Tabel 9">
            <a:extLst>
              <a:ext uri="{FF2B5EF4-FFF2-40B4-BE49-F238E27FC236}">
                <a16:creationId xmlns:a16="http://schemas.microsoft.com/office/drawing/2014/main" id="{FB1BE989-1216-421F-A1B4-A91CF9316C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65879379"/>
              </p:ext>
            </p:extLst>
          </p:nvPr>
        </p:nvGraphicFramePr>
        <p:xfrm>
          <a:off x="838198" y="3070531"/>
          <a:ext cx="493464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Matrix (time)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Dictionary (time)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L=8, 2D, N=</a:t>
                      </a:r>
                      <a:r>
                        <a:rPr lang="en-GB" dirty="0"/>
                        <a:t>5E</a:t>
                      </a:r>
                      <a:r>
                        <a:rPr lang="en-GB" baseline="30000" dirty="0"/>
                        <a:t>5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+23%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L=50, 2D, N=</a:t>
                      </a:r>
                      <a:r>
                        <a:rPr lang="en-GB" dirty="0"/>
                        <a:t>1E</a:t>
                      </a:r>
                      <a:r>
                        <a:rPr lang="en-GB" baseline="30000" dirty="0"/>
                        <a:t>5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30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L=50, 3D, N=</a:t>
                      </a:r>
                      <a:r>
                        <a:rPr lang="en-GB" dirty="0"/>
                        <a:t>1E</a:t>
                      </a:r>
                      <a:r>
                        <a:rPr lang="en-GB" baseline="30000" dirty="0"/>
                        <a:t>4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107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-2040%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</a:tbl>
          </a:graphicData>
        </a:graphic>
      </p:graphicFrame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7B1F3DC8-5DC0-44B7-869B-81DA19C18EDD}"/>
              </a:ext>
            </a:extLst>
          </p:cNvPr>
          <p:cNvSpPr txBox="1">
            <a:spLocks/>
          </p:cNvSpPr>
          <p:nvPr/>
        </p:nvSpPr>
        <p:spPr>
          <a:xfrm>
            <a:off x="6172202" y="182487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2EC311AB-655A-484A-B87F-842DC524E1CB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err="1"/>
              <a:t>Size</a:t>
            </a:r>
            <a:r>
              <a:rPr lang="nl-NL" dirty="0"/>
              <a:t> </a:t>
            </a:r>
            <a:r>
              <a:rPr lang="nl-NL" dirty="0" err="1"/>
              <a:t>restriction</a:t>
            </a:r>
            <a:endParaRPr lang="en-GB" dirty="0"/>
          </a:p>
        </p:txBody>
      </p:sp>
      <p:graphicFrame>
        <p:nvGraphicFramePr>
          <p:cNvPr id="15" name="Tabel 9">
            <a:extLst>
              <a:ext uri="{FF2B5EF4-FFF2-40B4-BE49-F238E27FC236}">
                <a16:creationId xmlns:a16="http://schemas.microsoft.com/office/drawing/2014/main" id="{1A190F09-08F5-4459-B6E8-F539B88838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558660"/>
              </p:ext>
            </p:extLst>
          </p:nvPr>
        </p:nvGraphicFramePr>
        <p:xfrm>
          <a:off x="6172198" y="3070531"/>
          <a:ext cx="493464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Random </a:t>
                      </a:r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Size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restricted</a:t>
                      </a:r>
                      <a:endParaRPr lang="nl-NL" sz="1400" dirty="0"/>
                    </a:p>
                    <a:p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S=-7, L=14,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4076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+86%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S=-9, L=20,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86881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76272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S=-13, L=36, D=0.3L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530253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171503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+67%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2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Suboptimal results:</a:t>
            </a:r>
          </a:p>
          <a:p>
            <a:pPr lvl="1"/>
            <a:r>
              <a:rPr lang="en-GB" dirty="0"/>
              <a:t>Random</a:t>
            </a:r>
          </a:p>
          <a:p>
            <a:pPr lvl="1"/>
            <a:r>
              <a:rPr lang="en-GB" dirty="0"/>
              <a:t>Greedy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Optimal results</a:t>
            </a:r>
          </a:p>
          <a:p>
            <a:pPr lvl="1"/>
            <a:r>
              <a:rPr lang="en-GB" dirty="0"/>
              <a:t>Linear algorithm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81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Method: Possible algorithms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A99AE717-0713-1642-BF68-3759AE9FEC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88444708"/>
              </p:ext>
            </p:extLst>
          </p:nvPr>
        </p:nvGraphicFramePr>
        <p:xfrm>
          <a:off x="838199" y="1825624"/>
          <a:ext cx="10515600" cy="434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4982649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970574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550948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079253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0406765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94553547"/>
                    </a:ext>
                  </a:extLst>
                </a:gridCol>
              </a:tblGrid>
              <a:tr h="1310212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Ω</a:t>
                      </a:r>
                      <a:r>
                        <a:rPr lang="nl-NL" dirty="0"/>
                        <a:t> (Best Case)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Runtime (1000 iterations) </a:t>
                      </a:r>
                      <a:r>
                        <a:rPr lang="en-GB" dirty="0" err="1"/>
                        <a:t>Dict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Runtime (1000 iterations)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651011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Sub-optimal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54122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Greedy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Sub-optimal+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89383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 err="1"/>
                        <a:t>Lineair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86041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Future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308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4C44D-C4DB-C046-8C22-0504A1BE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Future: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082D90-0845-5944-814F-31A506E1E0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heuristieken</a:t>
            </a:r>
            <a:r>
              <a:rPr lang="en-GB" dirty="0"/>
              <a:t> </a:t>
            </a:r>
            <a:r>
              <a:rPr lang="en-GB" dirty="0" err="1"/>
              <a:t>gaan</a:t>
            </a:r>
            <a:r>
              <a:rPr lang="en-GB" dirty="0"/>
              <a:t> we </a:t>
            </a:r>
            <a:r>
              <a:rPr lang="en-GB" dirty="0" err="1"/>
              <a:t>komende</a:t>
            </a:r>
            <a:r>
              <a:rPr lang="en-GB" dirty="0"/>
              <a:t> week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werken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D861EC5-852D-834C-B001-4FF9DDDBC6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63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 (Mark)</a:t>
            </a:r>
          </a:p>
          <a:p>
            <a:r>
              <a:rPr lang="en-GB" dirty="0"/>
              <a:t>2. </a:t>
            </a:r>
            <a:r>
              <a:rPr lang="en-GB" dirty="0" err="1"/>
              <a:t>Datastructures</a:t>
            </a:r>
            <a:r>
              <a:rPr lang="en-GB" dirty="0"/>
              <a:t> (</a:t>
            </a:r>
            <a:r>
              <a:rPr lang="en-GB" dirty="0" err="1"/>
              <a:t>Terugblik</a:t>
            </a:r>
            <a:r>
              <a:rPr lang="en-GB" dirty="0"/>
              <a:t> </a:t>
            </a:r>
            <a:r>
              <a:rPr lang="en-GB" dirty="0" err="1"/>
              <a:t>vorige</a:t>
            </a:r>
            <a:r>
              <a:rPr lang="en-GB" dirty="0"/>
              <a:t> week) (</a:t>
            </a:r>
            <a:r>
              <a:rPr lang="en-GB" dirty="0" err="1"/>
              <a:t>Loek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Dictionairy</a:t>
            </a:r>
            <a:r>
              <a:rPr lang="en-GB" dirty="0"/>
              <a:t> vs. Matrix</a:t>
            </a:r>
          </a:p>
          <a:p>
            <a:pPr lvl="1"/>
            <a:r>
              <a:rPr lang="en-GB" dirty="0"/>
              <a:t>Results</a:t>
            </a:r>
          </a:p>
          <a:p>
            <a:r>
              <a:rPr lang="en-GB" dirty="0"/>
              <a:t>3. Algorithms (</a:t>
            </a:r>
            <a:r>
              <a:rPr lang="en-GB" dirty="0" err="1"/>
              <a:t>Sebas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Random, Greedy</a:t>
            </a:r>
          </a:p>
          <a:p>
            <a:r>
              <a:rPr lang="en-GB" dirty="0"/>
              <a:t>4. Results (</a:t>
            </a:r>
            <a:r>
              <a:rPr lang="en-GB" dirty="0" err="1"/>
              <a:t>Sebas</a:t>
            </a:r>
            <a:r>
              <a:rPr lang="en-GB" dirty="0"/>
              <a:t>)</a:t>
            </a:r>
          </a:p>
          <a:p>
            <a:r>
              <a:rPr lang="en-GB" dirty="0"/>
              <a:t>Future </a:t>
            </a:r>
            <a:r>
              <a:rPr lang="en-GB" dirty="0" err="1"/>
              <a:t>heuristieken</a:t>
            </a:r>
            <a:r>
              <a:rPr lang="en-GB" dirty="0"/>
              <a:t> (</a:t>
            </a:r>
            <a:r>
              <a:rPr lang="en-GB" dirty="0" err="1"/>
              <a:t>Allemaal</a:t>
            </a:r>
            <a:r>
              <a:rPr lang="en-GB" dirty="0"/>
              <a:t>)</a:t>
            </a:r>
          </a:p>
          <a:p>
            <a:r>
              <a:rPr lang="en-GB" dirty="0"/>
              <a:t>5. Q&amp;A and discussion (Mark)</a:t>
            </a:r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Our questions:</a:t>
            </a:r>
          </a:p>
          <a:p>
            <a:pPr marL="457200" indent="-457200">
              <a:buAutoNum type="arabicPeriod"/>
            </a:pPr>
            <a:r>
              <a:rPr lang="en-GB" dirty="0"/>
              <a:t>All our algorithms are ‘constructive’. Ideas where to think regarding iterative algorithms?</a:t>
            </a:r>
          </a:p>
          <a:p>
            <a:pPr marL="457200" indent="-457200">
              <a:buAutoNum type="arabicPeriod"/>
            </a:pPr>
            <a:r>
              <a:rPr lang="en-GB" dirty="0"/>
              <a:t>What is your view on our choice for </a:t>
            </a:r>
            <a:r>
              <a:rPr lang="en-GB" dirty="0" err="1"/>
              <a:t>datastructure</a:t>
            </a:r>
            <a:r>
              <a:rPr lang="en-GB" dirty="0"/>
              <a:t>?</a:t>
            </a:r>
          </a:p>
          <a:p>
            <a:r>
              <a:rPr lang="en-GB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/>
          </a:p>
          <a:p>
            <a:endParaRPr lang="en-GB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842E5C41-B8DD-0B47-9AE2-799184EDB5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76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As more hydrophobic amino-acids (red) are next to each other, the more stable it is</a:t>
            </a:r>
          </a:p>
          <a:p>
            <a:r>
              <a:rPr lang="en-GB" dirty="0"/>
              <a:t>Stability of 0 means unstable</a:t>
            </a:r>
          </a:p>
          <a:p>
            <a:r>
              <a:rPr lang="en-GB" dirty="0"/>
              <a:t>Stability of -2 means more stable.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15398"/>
            <a:ext cx="5181600" cy="2827204"/>
          </a:xfrm>
        </p:spPr>
      </p:pic>
    </p:spTree>
    <p:extLst>
      <p:ext uri="{BB962C8B-B14F-4D97-AF65-F5344CB8AC3E}">
        <p14:creationId xmlns:p14="http://schemas.microsoft.com/office/powerpoint/2010/main" val="185088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Heuristics of 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50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State Space </a:t>
            </a:r>
            <a:r>
              <a:rPr lang="en-GB" dirty="0" err="1"/>
              <a:t>en</a:t>
            </a:r>
            <a:r>
              <a:rPr lang="en-GB" dirty="0"/>
              <a:t> upper/lower bounds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/>
          </a:bodyPr>
          <a:lstStyle/>
          <a:p>
            <a:r>
              <a:rPr lang="en-GB" dirty="0" err="1">
                <a:sym typeface="Wingdings" pitchFamily="2" charset="2"/>
              </a:rPr>
              <a:t>Statespace</a:t>
            </a:r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4</a:t>
            </a:r>
            <a:r>
              <a:rPr lang="en-GB" baseline="30000" dirty="0"/>
              <a:t>n-1</a:t>
            </a:r>
          </a:p>
          <a:p>
            <a:pPr lvl="1"/>
            <a:r>
              <a:rPr lang="en-GB" dirty="0"/>
              <a:t>Amino acids cannot overlap</a:t>
            </a:r>
          </a:p>
          <a:p>
            <a:pPr lvl="1"/>
            <a:r>
              <a:rPr lang="en-GB" dirty="0">
                <a:sym typeface="Wingdings" pitchFamily="2" charset="2"/>
              </a:rPr>
              <a:t> 4*3</a:t>
            </a:r>
            <a:r>
              <a:rPr lang="en-GB" baseline="30000" dirty="0">
                <a:sym typeface="Wingdings" pitchFamily="2" charset="2"/>
              </a:rPr>
              <a:t>n</a:t>
            </a:r>
          </a:p>
          <a:p>
            <a:pPr lvl="1"/>
            <a:r>
              <a:rPr lang="en-GB" dirty="0">
                <a:sym typeface="Wingdings" pitchFamily="2" charset="2"/>
              </a:rPr>
              <a:t> 3</a:t>
            </a:r>
            <a:r>
              <a:rPr lang="en-GB" baseline="30000" dirty="0">
                <a:sym typeface="Wingdings" pitchFamily="2" charset="2"/>
              </a:rPr>
              <a:t>n-2</a:t>
            </a:r>
          </a:p>
          <a:p>
            <a:pPr lvl="1"/>
            <a:endParaRPr lang="en-GB" baseline="30000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baseline="30000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D8788999-0DBD-574E-AD4D-A4B9E0412762}"/>
              </a:ext>
            </a:extLst>
          </p:cNvPr>
          <p:cNvSpPr txBox="1">
            <a:spLocks/>
          </p:cNvSpPr>
          <p:nvPr/>
        </p:nvSpPr>
        <p:spPr>
          <a:xfrm>
            <a:off x="5819775" y="1825625"/>
            <a:ext cx="5181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Upperbound</a:t>
            </a:r>
            <a:r>
              <a:rPr lang="en-GB" dirty="0"/>
              <a:t>: 3x</a:t>
            </a:r>
            <a:endParaRPr lang="en-GB" baseline="30000" dirty="0"/>
          </a:p>
          <a:p>
            <a:r>
              <a:rPr lang="en-GB" dirty="0"/>
              <a:t>Met x is </a:t>
            </a:r>
            <a:r>
              <a:rPr lang="en-GB" dirty="0" err="1"/>
              <a:t>aantal</a:t>
            </a:r>
            <a:r>
              <a:rPr lang="en-GB" dirty="0"/>
              <a:t> H-elements</a:t>
            </a:r>
          </a:p>
          <a:p>
            <a:endParaRPr lang="en-GB" dirty="0"/>
          </a:p>
          <a:p>
            <a:r>
              <a:rPr lang="en-GB" dirty="0" err="1"/>
              <a:t>Lowerbound</a:t>
            </a:r>
            <a:r>
              <a:rPr lang="en-GB" dirty="0"/>
              <a:t>: &gt; 0</a:t>
            </a:r>
          </a:p>
          <a:p>
            <a:pPr marL="457200" lvl="1" indent="0">
              <a:buNone/>
            </a:pPr>
            <a:endParaRPr lang="en-GB" dirty="0">
              <a:sym typeface="Wingdings" pitchFamily="2" charset="2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07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Quick recap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492928"/>
          </a:xfrm>
        </p:spPr>
        <p:txBody>
          <a:bodyPr/>
          <a:lstStyle/>
          <a:p>
            <a:r>
              <a:rPr lang="en-GB" dirty="0"/>
              <a:t>Element Object</a:t>
            </a:r>
          </a:p>
          <a:p>
            <a:pPr lvl="1"/>
            <a:r>
              <a:rPr lang="en-GB" dirty="0"/>
              <a:t>Stores: coordinates, direction, type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492928"/>
          </a:xfrm>
        </p:spPr>
        <p:txBody>
          <a:bodyPr/>
          <a:lstStyle/>
          <a:p>
            <a:r>
              <a:rPr lang="en-GB" dirty="0"/>
              <a:t>Lattice Object</a:t>
            </a:r>
          </a:p>
          <a:p>
            <a:pPr lvl="1"/>
            <a:r>
              <a:rPr lang="en-GB" dirty="0"/>
              <a:t>Stores: element objects in two ways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27ADD09B-7A82-4A58-A517-163996F1954A}"/>
              </a:ext>
            </a:extLst>
          </p:cNvPr>
          <p:cNvSpPr txBox="1">
            <a:spLocks/>
          </p:cNvSpPr>
          <p:nvPr/>
        </p:nvSpPr>
        <p:spPr>
          <a:xfrm>
            <a:off x="838200" y="3559997"/>
            <a:ext cx="5181600" cy="149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Dictionaries</a:t>
            </a:r>
          </a:p>
          <a:p>
            <a:pPr lvl="1"/>
            <a:r>
              <a:rPr lang="en-GB" dirty="0"/>
              <a:t>Use of dictionaries to store element objects.</a:t>
            </a:r>
          </a:p>
        </p:txBody>
      </p:sp>
      <p:sp>
        <p:nvSpPr>
          <p:cNvPr id="6" name="Tijdelijke aanduiding voor inhoud 3">
            <a:extLst>
              <a:ext uri="{FF2B5EF4-FFF2-40B4-BE49-F238E27FC236}">
                <a16:creationId xmlns:a16="http://schemas.microsoft.com/office/drawing/2014/main" id="{CBB90616-AF52-4DE6-8AAD-E1464E7B07B5}"/>
              </a:ext>
            </a:extLst>
          </p:cNvPr>
          <p:cNvSpPr txBox="1">
            <a:spLocks/>
          </p:cNvSpPr>
          <p:nvPr/>
        </p:nvSpPr>
        <p:spPr>
          <a:xfrm>
            <a:off x="6172200" y="3559997"/>
            <a:ext cx="5181600" cy="149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Matrixes (2D or 3D grid)</a:t>
            </a:r>
          </a:p>
          <a:p>
            <a:pPr lvl="1"/>
            <a:r>
              <a:rPr lang="en-GB" dirty="0"/>
              <a:t>Use of a matrix to store element objects.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96DECC56-88C1-468C-B3A2-4AFC76F77D3A}"/>
              </a:ext>
            </a:extLst>
          </p:cNvPr>
          <p:cNvSpPr txBox="1">
            <a:spLocks/>
          </p:cNvSpPr>
          <p:nvPr/>
        </p:nvSpPr>
        <p:spPr>
          <a:xfrm>
            <a:off x="2831335" y="5618601"/>
            <a:ext cx="6039998" cy="948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Question: </a:t>
            </a:r>
            <a:r>
              <a:rPr lang="nl-NL" dirty="0" err="1"/>
              <a:t>which</a:t>
            </a:r>
            <a:r>
              <a:rPr lang="nl-NL" dirty="0"/>
              <a:t> data </a:t>
            </a:r>
            <a:r>
              <a:rPr lang="nl-NL" dirty="0" err="1"/>
              <a:t>structure</a:t>
            </a:r>
            <a:r>
              <a:rPr lang="nl-NL" dirty="0"/>
              <a:t> is </a:t>
            </a:r>
            <a:r>
              <a:rPr lang="nl-NL" dirty="0" err="1"/>
              <a:t>faster</a:t>
            </a:r>
            <a:r>
              <a:rPr lang="nl-NL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41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Tried:</a:t>
            </a:r>
          </a:p>
          <a:p>
            <a:pPr lvl="1"/>
            <a:r>
              <a:rPr lang="en-GB" dirty="0"/>
              <a:t>Self avoiding random walk (SARW)</a:t>
            </a:r>
          </a:p>
          <a:p>
            <a:pPr lvl="1"/>
            <a:r>
              <a:rPr lang="en-GB" dirty="0"/>
              <a:t>SARW with a twist</a:t>
            </a:r>
          </a:p>
          <a:p>
            <a:pPr lvl="1"/>
            <a:r>
              <a:rPr lang="en-GB" dirty="0"/>
              <a:t>Greedy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Next up:</a:t>
            </a:r>
          </a:p>
          <a:p>
            <a:pPr lvl="1"/>
            <a:r>
              <a:rPr lang="en-GB" dirty="0"/>
              <a:t>Extended Heuristic Algorithm</a:t>
            </a:r>
          </a:p>
          <a:p>
            <a:pPr lvl="1"/>
            <a:r>
              <a:rPr lang="en-GB" dirty="0"/>
              <a:t>Breadth-first: Beam Search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44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avoiding 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Afbeeldingsresultaat voor self avoiding random walk">
            <a:extLst>
              <a:ext uri="{FF2B5EF4-FFF2-40B4-BE49-F238E27FC236}">
                <a16:creationId xmlns:a16="http://schemas.microsoft.com/office/drawing/2014/main" id="{8E936368-6D3B-4E23-941A-C09BAA0B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57" y="1825625"/>
            <a:ext cx="446266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718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1259</TotalTime>
  <Words>943</Words>
  <Application>Microsoft Office PowerPoint</Application>
  <PresentationFormat>Breedbeeld</PresentationFormat>
  <Paragraphs>174</Paragraphs>
  <Slides>20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1. Heuristics of Protein Pow(d)er</vt:lpstr>
      <vt:lpstr>1. State Space en upper/lower bounds</vt:lpstr>
      <vt:lpstr>2. Quick recap</vt:lpstr>
      <vt:lpstr>3. Algorithms</vt:lpstr>
      <vt:lpstr>Self avoiding random walk</vt:lpstr>
      <vt:lpstr>Self avoiding random walk (with a twist)</vt:lpstr>
      <vt:lpstr>Greedy</vt:lpstr>
      <vt:lpstr>Extended Heuristic Algorithm</vt:lpstr>
      <vt:lpstr>Breadth-first: Beam Search</vt:lpstr>
      <vt:lpstr>Results – Data  structure</vt:lpstr>
      <vt:lpstr>Results – Size  restricted  configuration </vt:lpstr>
      <vt:lpstr>Conclusions</vt:lpstr>
      <vt:lpstr>3. Algorithms</vt:lpstr>
      <vt:lpstr>4. Method: Possible algorithms</vt:lpstr>
      <vt:lpstr>Future: </vt:lpstr>
      <vt:lpstr>Questions and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Sebastiaan Kruize</cp:lastModifiedBy>
  <cp:revision>38</cp:revision>
  <dcterms:created xsi:type="dcterms:W3CDTF">2020-01-06T23:03:15Z</dcterms:created>
  <dcterms:modified xsi:type="dcterms:W3CDTF">2020-01-13T21:21:57Z</dcterms:modified>
</cp:coreProperties>
</file>