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70" r:id="rId3"/>
    <p:sldId id="283" r:id="rId4"/>
    <p:sldId id="284" r:id="rId5"/>
    <p:sldId id="268" r:id="rId6"/>
    <p:sldId id="267" r:id="rId7"/>
    <p:sldId id="277" r:id="rId8"/>
    <p:sldId id="278" r:id="rId9"/>
    <p:sldId id="279" r:id="rId10"/>
    <p:sldId id="280" r:id="rId11"/>
    <p:sldId id="281" r:id="rId12"/>
    <p:sldId id="282" r:id="rId13"/>
    <p:sldId id="274" r:id="rId14"/>
    <p:sldId id="275" r:id="rId15"/>
    <p:sldId id="27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8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CA7E-E4E1-D74C-ACCE-7F4688DA46B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2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Heuristic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/>
              <a:t>Optimal means most H-H contacts.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From selected n moves, go 1 level deeper and repeat up until maximum depth.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Data </a:t>
            </a:r>
            <a:br>
              <a:rPr lang="nl-NL" dirty="0"/>
            </a:br>
            <a:r>
              <a:rPr lang="nl-NL" dirty="0" err="1"/>
              <a:t>structure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874C9-2E1B-4E00-9D04-38873D0A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2693"/>
            <a:ext cx="3370243" cy="3764269"/>
          </a:xfrm>
        </p:spPr>
        <p:txBody>
          <a:bodyPr>
            <a:normAutofit/>
          </a:bodyPr>
          <a:lstStyle/>
          <a:p>
            <a:r>
              <a:rPr lang="nl-NL" sz="2400" dirty="0"/>
              <a:t>L: </a:t>
            </a:r>
            <a:r>
              <a:rPr lang="nl-NL" sz="2400" dirty="0" err="1"/>
              <a:t>length</a:t>
            </a:r>
            <a:r>
              <a:rPr lang="nl-NL" sz="2400" dirty="0"/>
              <a:t> of </a:t>
            </a:r>
            <a:r>
              <a:rPr lang="nl-NL" sz="2400" dirty="0" err="1"/>
              <a:t>protein</a:t>
            </a:r>
            <a:endParaRPr lang="nl-NL" sz="2400" dirty="0"/>
          </a:p>
          <a:p>
            <a:r>
              <a:rPr lang="nl-NL" sz="2400" dirty="0"/>
              <a:t>N: </a:t>
            </a:r>
            <a:r>
              <a:rPr lang="nl-NL" sz="2400" dirty="0" err="1"/>
              <a:t>number</a:t>
            </a:r>
            <a:r>
              <a:rPr lang="nl-NL" sz="2400" dirty="0"/>
              <a:t> of </a:t>
            </a:r>
            <a:r>
              <a:rPr lang="nl-NL" sz="2400" dirty="0" err="1"/>
              <a:t>iterations</a:t>
            </a:r>
            <a:endParaRPr lang="nl-NL" sz="2400" dirty="0"/>
          </a:p>
          <a:p>
            <a:endParaRPr lang="nl-NL" sz="2400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6E018E-90A8-44A9-B921-A228CBB1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9967" y="484743"/>
            <a:ext cx="7095504" cy="60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70520-98CE-4CE6-ACD0-0725933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Size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restricted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configuration</a:t>
            </a:r>
            <a:r>
              <a:rPr lang="nl-NL" dirty="0"/>
              <a:t> 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90F7B-EA12-4F0D-B938-C55DD64D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9643"/>
            <a:ext cx="3525253" cy="379732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S: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r>
              <a:rPr lang="nl-NL" dirty="0"/>
              <a:t>D: </a:t>
            </a:r>
            <a:r>
              <a:rPr lang="nl-NL" dirty="0" err="1"/>
              <a:t>dimension</a:t>
            </a:r>
            <a:r>
              <a:rPr lang="nl-NL" dirty="0"/>
              <a:t> of matrix</a:t>
            </a:r>
          </a:p>
          <a:p>
            <a:r>
              <a:rPr lang="nl-NL" dirty="0"/>
              <a:t>L: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protein</a:t>
            </a:r>
            <a:endParaRPr lang="nl-NL" dirty="0"/>
          </a:p>
          <a:p>
            <a:endParaRPr lang="nl-NL" dirty="0"/>
          </a:p>
          <a:p>
            <a:r>
              <a:rPr lang="nl-NL" dirty="0"/>
              <a:t>String 1 (L=14):</a:t>
            </a:r>
            <a:br>
              <a:rPr lang="nl-NL" dirty="0"/>
            </a:br>
            <a:r>
              <a:rPr lang="nl-NL" sz="2000" dirty="0"/>
              <a:t>HHPHHHPHPHHHPH</a:t>
            </a:r>
          </a:p>
          <a:p>
            <a:r>
              <a:rPr lang="en-GB" dirty="0"/>
              <a:t>String 2 (L=20):</a:t>
            </a:r>
            <a:br>
              <a:rPr lang="en-GB" dirty="0"/>
            </a:br>
            <a:r>
              <a:rPr lang="en-GB" sz="2000" dirty="0"/>
              <a:t>HPHPPHHPHPPHPHHPPHPH</a:t>
            </a:r>
          </a:p>
          <a:p>
            <a:r>
              <a:rPr lang="en-GB" dirty="0"/>
              <a:t>String 3 (L=36):</a:t>
            </a:r>
            <a:br>
              <a:rPr lang="en-GB" sz="3200" dirty="0"/>
            </a:br>
            <a:r>
              <a:rPr lang="en-GB" sz="1200" dirty="0"/>
              <a:t>PPPHHPPHHPPPPPHHHHHHHPPHHPPPPHHPPHPP</a:t>
            </a:r>
            <a:endParaRPr lang="en-GB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08D6B3F-5E78-495C-B677-CF0684521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297" y="566365"/>
            <a:ext cx="6921920" cy="57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3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Data </a:t>
            </a:r>
            <a:r>
              <a:rPr lang="nl-NL" dirty="0" err="1"/>
              <a:t>structures</a:t>
            </a:r>
            <a:endParaRPr lang="en-GB" dirty="0"/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FB1BE989-1216-421F-A1B4-A91CF9316C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756553"/>
              </p:ext>
            </p:extLst>
          </p:nvPr>
        </p:nvGraphicFramePr>
        <p:xfrm>
          <a:off x="838198" y="3070531"/>
          <a:ext cx="493464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Matrix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Dictionary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L=8, 2D, N=</a:t>
                      </a:r>
                      <a:r>
                        <a:rPr lang="en-GB" dirty="0"/>
                        <a:t>5E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+23%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2D,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3D,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4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107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-2040%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Size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restriction</a:t>
                      </a:r>
                      <a:endParaRPr lang="nl-NL" dirty="0"/>
                    </a:p>
                    <a:p>
                      <a:r>
                        <a:rPr lang="nl-NL" dirty="0"/>
                        <a:t>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+40%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37740"/>
                  </a:ext>
                </a:extLst>
              </a:tr>
            </a:tbl>
          </a:graphicData>
        </a:graphic>
      </p:graphicFrame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2EC311AB-655A-484A-B87F-842DC524E1CB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restriction</a:t>
            </a:r>
            <a:endParaRPr lang="en-GB" dirty="0"/>
          </a:p>
        </p:txBody>
      </p:sp>
      <p:graphicFrame>
        <p:nvGraphicFramePr>
          <p:cNvPr id="15" name="Tabel 9">
            <a:extLst>
              <a:ext uri="{FF2B5EF4-FFF2-40B4-BE49-F238E27FC236}">
                <a16:creationId xmlns:a16="http://schemas.microsoft.com/office/drawing/2014/main" id="{1A190F09-08F5-4459-B6E8-F539B888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8660"/>
              </p:ext>
            </p:extLst>
          </p:nvPr>
        </p:nvGraphicFramePr>
        <p:xfrm>
          <a:off x="6172198" y="3070531"/>
          <a:ext cx="49346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Random </a:t>
                      </a:r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Size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restricted</a:t>
                      </a:r>
                      <a:endParaRPr lang="nl-NL" sz="1400" dirty="0"/>
                    </a:p>
                    <a:p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S=-7, L=14,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+86%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S=-9, L=20,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86881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76272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S=-13, L=36, D=0.3L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530253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171503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+67%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All our algorithms are ‘constructive’. Ideas where to think regarding iterative algorithms?</a:t>
            </a:r>
          </a:p>
          <a:p>
            <a:pPr marL="457200" indent="-457200">
              <a:buAutoNum type="arabicPeriod"/>
            </a:pPr>
            <a:r>
              <a:rPr lang="en-GB" dirty="0"/>
              <a:t>What is your view on our choice for </a:t>
            </a:r>
            <a:r>
              <a:rPr lang="en-GB" dirty="0" err="1"/>
              <a:t>datastructure</a:t>
            </a:r>
            <a:r>
              <a:rPr lang="en-GB" dirty="0"/>
              <a:t>?</a:t>
            </a:r>
          </a:p>
          <a:p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Quick recap</a:t>
            </a:r>
          </a:p>
          <a:p>
            <a:pPr marL="0" indent="0">
              <a:buNone/>
            </a:pPr>
            <a:r>
              <a:rPr lang="en-GB" dirty="0"/>
              <a:t>3.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4. Results </a:t>
            </a:r>
          </a:p>
          <a:p>
            <a:pPr marL="0" indent="0">
              <a:buNone/>
            </a:pPr>
            <a:r>
              <a:rPr lang="en-GB" dirty="0"/>
              <a:t>5. Q&amp;A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amino-acids on a 2D-grid.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Case exploration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(2D random)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</a:t>
            </a:r>
          </a:p>
          <a:p>
            <a:pPr lvl="1"/>
            <a:r>
              <a:rPr lang="en-GB" dirty="0"/>
              <a:t>Unchanged due </a:t>
            </a:r>
            <a:r>
              <a:rPr lang="en-GB"/>
              <a:t>to rotation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lvl="1"/>
            <a:r>
              <a:rPr lang="en-GB" dirty="0"/>
              <a:t>Lower bound: &gt; n</a:t>
            </a:r>
          </a:p>
          <a:p>
            <a:pPr lvl="1"/>
            <a:endParaRPr lang="en-GB" baseline="30000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Quick recap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92928"/>
          </a:xfrm>
        </p:spPr>
        <p:txBody>
          <a:bodyPr/>
          <a:lstStyle/>
          <a:p>
            <a:r>
              <a:rPr lang="en-GB" dirty="0"/>
              <a:t>Element Object</a:t>
            </a:r>
          </a:p>
          <a:p>
            <a:pPr lvl="1"/>
            <a:r>
              <a:rPr lang="en-GB" dirty="0"/>
              <a:t>Stores: coordinates, direction, type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492928"/>
          </a:xfrm>
        </p:spPr>
        <p:txBody>
          <a:bodyPr/>
          <a:lstStyle/>
          <a:p>
            <a:r>
              <a:rPr lang="en-GB" dirty="0"/>
              <a:t>Lattice Object</a:t>
            </a:r>
          </a:p>
          <a:p>
            <a:pPr lvl="1"/>
            <a:r>
              <a:rPr lang="en-GB" dirty="0"/>
              <a:t>Stores: element objects in Matrix or Dictionaries format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7ADD09B-7A82-4A58-A517-163996F1954A}"/>
              </a:ext>
            </a:extLst>
          </p:cNvPr>
          <p:cNvSpPr txBox="1">
            <a:spLocks/>
          </p:cNvSpPr>
          <p:nvPr/>
        </p:nvSpPr>
        <p:spPr>
          <a:xfrm>
            <a:off x="838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Dictionaries</a:t>
            </a:r>
          </a:p>
          <a:p>
            <a:pPr lvl="1"/>
            <a:r>
              <a:rPr lang="en-GB" dirty="0"/>
              <a:t>Use of dictionaries to store element objects.</a:t>
            </a:r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CBB90616-AF52-4DE6-8AAD-E1464E7B07B5}"/>
              </a:ext>
            </a:extLst>
          </p:cNvPr>
          <p:cNvSpPr txBox="1">
            <a:spLocks/>
          </p:cNvSpPr>
          <p:nvPr/>
        </p:nvSpPr>
        <p:spPr>
          <a:xfrm>
            <a:off x="6172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Matrixes (2D or 3D grid)</a:t>
            </a:r>
          </a:p>
          <a:p>
            <a:pPr lvl="1"/>
            <a:r>
              <a:rPr lang="en-GB" dirty="0"/>
              <a:t>Use of a matrix to store element objects.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6DECC56-88C1-468C-B3A2-4AFC76F77D3A}"/>
              </a:ext>
            </a:extLst>
          </p:cNvPr>
          <p:cNvSpPr txBox="1">
            <a:spLocks/>
          </p:cNvSpPr>
          <p:nvPr/>
        </p:nvSpPr>
        <p:spPr>
          <a:xfrm>
            <a:off x="2831335" y="5618601"/>
            <a:ext cx="6039998" cy="948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Question: </a:t>
            </a:r>
            <a:r>
              <a:rPr lang="nl-NL" dirty="0" err="1"/>
              <a:t>which</a:t>
            </a:r>
            <a:r>
              <a:rPr lang="nl-NL" dirty="0"/>
              <a:t> data </a:t>
            </a:r>
            <a:r>
              <a:rPr lang="nl-NL" dirty="0" err="1"/>
              <a:t>structure</a:t>
            </a:r>
            <a:r>
              <a:rPr lang="nl-NL" dirty="0"/>
              <a:t> is </a:t>
            </a:r>
            <a:r>
              <a:rPr lang="nl-NL" dirty="0" err="1"/>
              <a:t>faster</a:t>
            </a:r>
            <a:r>
              <a:rPr lang="nl-NL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4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a twist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 up:</a:t>
            </a:r>
          </a:p>
          <a:p>
            <a:pPr lvl="1"/>
            <a:r>
              <a:rPr lang="en-GB" dirty="0"/>
              <a:t>Extended Heuristic Algorithm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44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1317</TotalTime>
  <Words>889</Words>
  <Application>Microsoft Macintosh PowerPoint</Application>
  <PresentationFormat>Breedbeeld</PresentationFormat>
  <Paragraphs>147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Case exploration</vt:lpstr>
      <vt:lpstr>2. Quick recap</vt:lpstr>
      <vt:lpstr>3. Algorithms</vt:lpstr>
      <vt:lpstr>Self avoiding random walk</vt:lpstr>
      <vt:lpstr>Self avoiding random walk (with a twist)</vt:lpstr>
      <vt:lpstr>Greedy</vt:lpstr>
      <vt:lpstr>Extended Heuristic Algorithm</vt:lpstr>
      <vt:lpstr>Breadth-first: Beam Search</vt:lpstr>
      <vt:lpstr>Results – Data  structure</vt:lpstr>
      <vt:lpstr>Results – Size  restricted  configuration </vt:lpstr>
      <vt:lpstr>Conclusions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Mark Dzoljic</cp:lastModifiedBy>
  <cp:revision>49</cp:revision>
  <dcterms:created xsi:type="dcterms:W3CDTF">2020-01-06T23:03:15Z</dcterms:created>
  <dcterms:modified xsi:type="dcterms:W3CDTF">2020-01-17T09:01:22Z</dcterms:modified>
</cp:coreProperties>
</file>