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6" r:id="rId7"/>
    <p:sldId id="262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Stijl, thema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Geen stijl, gee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113A9D2-9D6B-4929-AA2D-F23B5EE8CBE7}" styleName="Stijl, thema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8"/>
  </p:normalViewPr>
  <p:slideViewPr>
    <p:cSldViewPr snapToGrid="0" snapToObjects="1">
      <p:cViewPr varScale="1">
        <p:scale>
          <a:sx n="104" d="100"/>
          <a:sy n="104" d="100"/>
        </p:scale>
        <p:origin x="8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47D41A-4042-B543-AE22-1ED09200DB20}" type="datetimeFigureOut">
              <a:rPr lang="en-GB" smtClean="0"/>
              <a:t>07/01/2020</a:t>
            </a:fld>
            <a:endParaRPr lang="en-GB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1AEBB-41E9-A04A-9C64-38B7EC6FB69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8643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1AEBB-41E9-A04A-9C64-38B7EC6FB69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5287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CA7E-E4E1-D74C-ACCE-7F4688DA46B0}" type="datetimeFigureOut">
              <a:rPr lang="en-GB" smtClean="0"/>
              <a:t>07/01/2020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6145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CA7E-E4E1-D74C-ACCE-7F4688DA46B0}" type="datetimeFigureOut">
              <a:rPr lang="en-GB" smtClean="0"/>
              <a:t>07/01/2020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9073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CA7E-E4E1-D74C-ACCE-7F4688DA46B0}" type="datetimeFigureOut">
              <a:rPr lang="en-GB" smtClean="0"/>
              <a:t>07/01/2020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9226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CA7E-E4E1-D74C-ACCE-7F4688DA46B0}" type="datetimeFigureOut">
              <a:rPr lang="en-GB" smtClean="0"/>
              <a:t>07/01/2020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2982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CA7E-E4E1-D74C-ACCE-7F4688DA46B0}" type="datetimeFigureOut">
              <a:rPr lang="en-GB" smtClean="0"/>
              <a:t>07/01/2020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6124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CA7E-E4E1-D74C-ACCE-7F4688DA46B0}" type="datetimeFigureOut">
              <a:rPr lang="en-GB" smtClean="0"/>
              <a:t>07/01/2020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1942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CA7E-E4E1-D74C-ACCE-7F4688DA46B0}" type="datetimeFigureOut">
              <a:rPr lang="en-GB" smtClean="0"/>
              <a:t>07/01/2020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4158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CA7E-E4E1-D74C-ACCE-7F4688DA46B0}" type="datetimeFigureOut">
              <a:rPr lang="en-GB" smtClean="0"/>
              <a:t>07/01/2020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5228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CA7E-E4E1-D74C-ACCE-7F4688DA46B0}" type="datetimeFigureOut">
              <a:rPr lang="en-GB" smtClean="0"/>
              <a:t>07/01/2020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188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CA7E-E4E1-D74C-ACCE-7F4688DA46B0}" type="datetimeFigureOut">
              <a:rPr lang="en-GB" smtClean="0"/>
              <a:t>07/01/2020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5740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CA7E-E4E1-D74C-ACCE-7F4688DA46B0}" type="datetimeFigureOut">
              <a:rPr lang="en-GB" smtClean="0"/>
              <a:t>07/01/2020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8383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4CA7E-E4E1-D74C-ACCE-7F4688DA46B0}" type="datetimeFigureOut">
              <a:rPr lang="en-GB" smtClean="0"/>
              <a:t>07/01/2020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93780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AF7025-45DD-5243-9730-C2844A65BD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Protein Pow(d)</a:t>
            </a:r>
            <a:r>
              <a:rPr lang="en-GB" dirty="0" err="1"/>
              <a:t>er</a:t>
            </a:r>
            <a:endParaRPr lang="en-GB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A1EC039-0A1A-3444-92CD-78215C8489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Programmeertheorie</a:t>
            </a:r>
            <a:r>
              <a:rPr lang="en-GB" dirty="0"/>
              <a:t>, Week 1, </a:t>
            </a:r>
            <a:r>
              <a:rPr lang="en-GB" dirty="0" err="1"/>
              <a:t>Presenteersessie</a:t>
            </a:r>
            <a:r>
              <a:rPr lang="en-GB" dirty="0"/>
              <a:t> 1</a:t>
            </a:r>
          </a:p>
          <a:p>
            <a:r>
              <a:rPr lang="en-GB" dirty="0"/>
              <a:t>Team: Shire Peasants 3</a:t>
            </a:r>
          </a:p>
          <a:p>
            <a:r>
              <a:rPr lang="en-GB" dirty="0"/>
              <a:t>Authors: Mark Dzoljic, </a:t>
            </a:r>
            <a:r>
              <a:rPr lang="en-GB" dirty="0" err="1"/>
              <a:t>Loek</a:t>
            </a:r>
            <a:r>
              <a:rPr lang="en-GB" dirty="0"/>
              <a:t> van </a:t>
            </a:r>
            <a:r>
              <a:rPr lang="en-GB" dirty="0" err="1"/>
              <a:t>Steijn</a:t>
            </a:r>
            <a:r>
              <a:rPr lang="en-GB" dirty="0"/>
              <a:t>, </a:t>
            </a:r>
            <a:r>
              <a:rPr lang="en-GB" dirty="0" err="1"/>
              <a:t>Sebastiaan</a:t>
            </a:r>
            <a:r>
              <a:rPr lang="en-GB" dirty="0"/>
              <a:t> </a:t>
            </a:r>
            <a:r>
              <a:rPr lang="en-GB" dirty="0" err="1"/>
              <a:t>Kruize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3738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8DA664-7B4B-904F-9F8D-5AD398A7E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Case 3: Folding proteins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ACC9E0D-2DE6-F443-ABB8-3C6A566246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667250"/>
          </a:xfrm>
        </p:spPr>
        <p:txBody>
          <a:bodyPr>
            <a:normAutofit lnSpcReduction="10000"/>
          </a:bodyPr>
          <a:lstStyle/>
          <a:p>
            <a:r>
              <a:rPr lang="en-GB" dirty="0"/>
              <a:t>Proteins regulate many important processes in the human body</a:t>
            </a:r>
          </a:p>
          <a:p>
            <a:r>
              <a:rPr lang="en-GB" dirty="0"/>
              <a:t>Consist of strings of amino-acids, which can either be Hydrophobic(H) or </a:t>
            </a:r>
            <a:r>
              <a:rPr lang="en-GB" dirty="0" err="1"/>
              <a:t>Polair</a:t>
            </a:r>
            <a:r>
              <a:rPr lang="en-GB" dirty="0"/>
              <a:t> (P)</a:t>
            </a:r>
          </a:p>
          <a:p>
            <a:r>
              <a:rPr lang="en-GB" dirty="0"/>
              <a:t>A protein is stable depending on it’s structure (the way it is folded)</a:t>
            </a:r>
          </a:p>
          <a:p>
            <a:r>
              <a:rPr lang="en-GB" dirty="0"/>
              <a:t>Stable proteins are important for the creation of new medicines or </a:t>
            </a:r>
            <a:r>
              <a:rPr lang="en-GB" dirty="0" err="1"/>
              <a:t>farmaceutical</a:t>
            </a:r>
            <a:r>
              <a:rPr lang="en-GB" dirty="0"/>
              <a:t> improvements.</a:t>
            </a:r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1F774C0E-601E-9A49-B39F-6509312F107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706060" y="1825625"/>
            <a:ext cx="3209690" cy="4036219"/>
          </a:xfrm>
        </p:spPr>
      </p:pic>
    </p:spTree>
    <p:extLst>
      <p:ext uri="{BB962C8B-B14F-4D97-AF65-F5344CB8AC3E}">
        <p14:creationId xmlns:p14="http://schemas.microsoft.com/office/powerpoint/2010/main" val="2161073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8DA664-7B4B-904F-9F8D-5AD398A7E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Stability of proteins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ACC9E0D-2DE6-F443-ABB8-3C6A5662464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The more hydrophobic amino-acids (red) are next to each other, the more stable it is</a:t>
            </a:r>
          </a:p>
          <a:p>
            <a:r>
              <a:rPr lang="en-GB" dirty="0"/>
              <a:t>Stability of 0 means unstable</a:t>
            </a:r>
          </a:p>
          <a:p>
            <a:r>
              <a:rPr lang="en-GB" dirty="0"/>
              <a:t>Stability of -2 means more stable.</a:t>
            </a:r>
          </a:p>
          <a:p>
            <a:endParaRPr lang="en-GB" u="sng" dirty="0"/>
          </a:p>
          <a:p>
            <a:r>
              <a:rPr lang="en-GB" u="sng" dirty="0"/>
              <a:t>Goal is to find protein structures that are as stable as possible.</a:t>
            </a:r>
          </a:p>
        </p:txBody>
      </p:sp>
      <p:pic>
        <p:nvPicPr>
          <p:cNvPr id="8" name="Tijdelijke aanduiding voor inhoud 7">
            <a:extLst>
              <a:ext uri="{FF2B5EF4-FFF2-40B4-BE49-F238E27FC236}">
                <a16:creationId xmlns:a16="http://schemas.microsoft.com/office/drawing/2014/main" id="{50283D78-CF71-3345-9AEB-76BDCA0FB0D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0" y="2015398"/>
            <a:ext cx="5181600" cy="2827204"/>
          </a:xfrm>
        </p:spPr>
      </p:pic>
    </p:spTree>
    <p:extLst>
      <p:ext uri="{BB962C8B-B14F-4D97-AF65-F5344CB8AC3E}">
        <p14:creationId xmlns:p14="http://schemas.microsoft.com/office/powerpoint/2010/main" val="2280769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0C5024-4234-0C47-A0C9-74D94C19E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Calculating ‘optimal fold’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DC2A408-BD47-CD4D-A2E0-A1A4BEEC983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Step 1: Take a string of amino-acids, such as ‘HHPHPHHP’</a:t>
            </a:r>
          </a:p>
          <a:p>
            <a:r>
              <a:rPr lang="en-GB" dirty="0"/>
              <a:t>Step 2: Lay it on a 2-D grid</a:t>
            </a:r>
          </a:p>
          <a:p>
            <a:r>
              <a:rPr lang="en-GB" dirty="0"/>
              <a:t>Step 3: Fold the string so that it is as stable as possible</a:t>
            </a:r>
          </a:p>
          <a:p>
            <a:r>
              <a:rPr lang="en-GB" dirty="0"/>
              <a:t>Step 4: generate output</a:t>
            </a:r>
          </a:p>
        </p:txBody>
      </p:sp>
      <p:graphicFrame>
        <p:nvGraphicFramePr>
          <p:cNvPr id="5" name="Tijdelijke aanduiding voor inhoud 4">
            <a:extLst>
              <a:ext uri="{FF2B5EF4-FFF2-40B4-BE49-F238E27FC236}">
                <a16:creationId xmlns:a16="http://schemas.microsoft.com/office/drawing/2014/main" id="{33D946FD-04DF-5041-B778-C5DBC7B0337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07641134"/>
              </p:ext>
            </p:extLst>
          </p:nvPr>
        </p:nvGraphicFramePr>
        <p:xfrm>
          <a:off x="8480342" y="2147888"/>
          <a:ext cx="2408238" cy="3178337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2408238">
                  <a:extLst>
                    <a:ext uri="{9D8B030D-6E8A-4147-A177-3AD203B41FA5}">
                      <a16:colId xmlns:a16="http://schemas.microsoft.com/office/drawing/2014/main" val="3411326038"/>
                    </a:ext>
                  </a:extLst>
                </a:gridCol>
              </a:tblGrid>
              <a:tr h="300038">
                <a:tc>
                  <a:txBody>
                    <a:bodyPr/>
                    <a:lstStyle/>
                    <a:p>
                      <a:pPr algn="l" fontAlgn="b"/>
                      <a:r>
                        <a:rPr lang="nl-NL" sz="2000" u="none" strike="noStrike">
                          <a:effectLst/>
                        </a:rPr>
                        <a:t>amino, fold</a:t>
                      </a:r>
                      <a:endParaRPr lang="nl-NL" sz="2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24428213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algn="l" fontAlgn="b"/>
                      <a:r>
                        <a:rPr lang="nl-NL" sz="2000" u="none" strike="noStrike">
                          <a:effectLst/>
                        </a:rPr>
                        <a:t>H, 1</a:t>
                      </a:r>
                      <a:endParaRPr lang="nl-NL" sz="2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6591825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algn="l" fontAlgn="b"/>
                      <a:r>
                        <a:rPr lang="nl-NL" sz="2000" u="none" strike="noStrike">
                          <a:effectLst/>
                        </a:rPr>
                        <a:t>H, 2</a:t>
                      </a:r>
                      <a:endParaRPr lang="nl-NL" sz="2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41665323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algn="l" fontAlgn="b"/>
                      <a:r>
                        <a:rPr lang="nl-NL" sz="2000" u="none" strike="noStrike">
                          <a:effectLst/>
                        </a:rPr>
                        <a:t>P, -1</a:t>
                      </a:r>
                      <a:endParaRPr lang="nl-NL" sz="2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49344626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algn="l" fontAlgn="b"/>
                      <a:r>
                        <a:rPr lang="nl-NL" sz="2000" u="none" strike="noStrike">
                          <a:effectLst/>
                        </a:rPr>
                        <a:t>H, -1</a:t>
                      </a:r>
                      <a:endParaRPr lang="nl-NL" sz="2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2717606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algn="l" fontAlgn="b"/>
                      <a:r>
                        <a:rPr lang="nl-NL" sz="2000" u="none" strike="noStrike">
                          <a:effectLst/>
                        </a:rPr>
                        <a:t>P, 2</a:t>
                      </a:r>
                      <a:endParaRPr lang="nl-NL" sz="2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6522253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algn="l" fontAlgn="b"/>
                      <a:r>
                        <a:rPr lang="nl-NL" sz="2000" u="none" strike="noStrike" dirty="0">
                          <a:effectLst/>
                        </a:rPr>
                        <a:t>P, 2</a:t>
                      </a:r>
                      <a:endParaRPr lang="nl-NL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2605476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algn="l" fontAlgn="b"/>
                      <a:r>
                        <a:rPr lang="nl-NL" sz="2000" u="none" strike="noStrike" dirty="0">
                          <a:effectLst/>
                        </a:rPr>
                        <a:t>P, 1</a:t>
                      </a:r>
                      <a:endParaRPr lang="nl-NL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0562363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algn="l" fontAlgn="b"/>
                      <a:r>
                        <a:rPr lang="nl-NL" sz="2000" u="none" strike="noStrike" dirty="0">
                          <a:effectLst/>
                        </a:rPr>
                        <a:t>P, -2</a:t>
                      </a:r>
                      <a:endParaRPr lang="nl-NL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19896726"/>
                  </a:ext>
                </a:extLst>
              </a:tr>
              <a:tr h="349412">
                <a:tc>
                  <a:txBody>
                    <a:bodyPr/>
                    <a:lstStyle/>
                    <a:p>
                      <a:pPr algn="l" fontAlgn="b"/>
                      <a:r>
                        <a:rPr lang="nl-NL" sz="2000" u="none" strike="noStrike" dirty="0">
                          <a:effectLst/>
                        </a:rPr>
                        <a:t>H, 0</a:t>
                      </a:r>
                      <a:endParaRPr lang="nl-NL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04581472"/>
                  </a:ext>
                </a:extLst>
              </a:tr>
            </a:tbl>
          </a:graphicData>
        </a:graphic>
      </p:graphicFrame>
      <p:sp>
        <p:nvSpPr>
          <p:cNvPr id="6" name="Rechthoek 5">
            <a:extLst>
              <a:ext uri="{FF2B5EF4-FFF2-40B4-BE49-F238E27FC236}">
                <a16:creationId xmlns:a16="http://schemas.microsoft.com/office/drawing/2014/main" id="{45489DE3-50C4-C644-8C88-31C1E799D5DB}"/>
              </a:ext>
            </a:extLst>
          </p:cNvPr>
          <p:cNvSpPr/>
          <p:nvPr/>
        </p:nvSpPr>
        <p:spPr>
          <a:xfrm>
            <a:off x="8480342" y="1367522"/>
            <a:ext cx="25044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Example expected output table:</a:t>
            </a:r>
          </a:p>
        </p:txBody>
      </p:sp>
    </p:spTree>
    <p:extLst>
      <p:ext uri="{BB962C8B-B14F-4D97-AF65-F5344CB8AC3E}">
        <p14:creationId xmlns:p14="http://schemas.microsoft.com/office/powerpoint/2010/main" val="3021312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0078DE-D088-D04D-A7DD-ED564A346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First steps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213E9F8-3A6C-CA40-BD3E-677E96321A2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2 Heuristic problems:</a:t>
            </a:r>
          </a:p>
          <a:p>
            <a:pPr lvl="1"/>
            <a:r>
              <a:rPr lang="en-GB" dirty="0"/>
              <a:t>Optimal way to store data</a:t>
            </a:r>
          </a:p>
          <a:p>
            <a:pPr lvl="1"/>
            <a:r>
              <a:rPr lang="en-GB" dirty="0"/>
              <a:t>Optimal way to calculate optimal fold</a:t>
            </a:r>
          </a:p>
          <a:p>
            <a:r>
              <a:rPr lang="en-GB" dirty="0"/>
              <a:t>Focus primarily on the first problem</a:t>
            </a:r>
          </a:p>
          <a:p>
            <a:r>
              <a:rPr lang="en-GB" dirty="0"/>
              <a:t>3 methods:</a:t>
            </a:r>
          </a:p>
          <a:p>
            <a:pPr lvl="1"/>
            <a:r>
              <a:rPr lang="en-GB" dirty="0"/>
              <a:t>Using a Matrix</a:t>
            </a:r>
          </a:p>
          <a:p>
            <a:pPr lvl="1"/>
            <a:r>
              <a:rPr lang="en-GB" dirty="0"/>
              <a:t>Using a Dictionary</a:t>
            </a:r>
          </a:p>
          <a:p>
            <a:pPr lvl="1"/>
            <a:r>
              <a:rPr lang="en-GB" dirty="0"/>
              <a:t>Using OOP</a:t>
            </a:r>
          </a:p>
          <a:p>
            <a:pPr lvl="1"/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DB15183-E5C5-584A-BE2D-5C28096F41C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5788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BE704B-7B26-2E4A-9399-90AE6809C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a Matrix</a:t>
            </a:r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7DFFDD57-6A6F-424E-B6B9-6C1F455F166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NL" dirty="0"/>
              <a:t>H is blue, P is </a:t>
            </a:r>
            <a:r>
              <a:rPr lang="nl-NL" dirty="0" err="1"/>
              <a:t>yellow</a:t>
            </a:r>
            <a:endParaRPr lang="nl-NL" dirty="0"/>
          </a:p>
          <a:p>
            <a:r>
              <a:rPr lang="nl-NL" dirty="0" err="1"/>
              <a:t>Elements</a:t>
            </a:r>
            <a:r>
              <a:rPr lang="nl-NL" dirty="0"/>
              <a:t> get </a:t>
            </a:r>
            <a:r>
              <a:rPr lang="nl-NL" dirty="0" err="1"/>
              <a:t>numerical</a:t>
            </a:r>
            <a:r>
              <a:rPr lang="nl-NL" dirty="0"/>
              <a:t> </a:t>
            </a:r>
            <a:r>
              <a:rPr lang="nl-NL" dirty="0" err="1"/>
              <a:t>value</a:t>
            </a:r>
            <a:endParaRPr lang="nl-NL" dirty="0"/>
          </a:p>
          <a:p>
            <a:r>
              <a:rPr lang="nl-NL" dirty="0" err="1"/>
              <a:t>Spawn</a:t>
            </a:r>
            <a:r>
              <a:rPr lang="nl-NL" dirty="0"/>
              <a:t> first element </a:t>
            </a:r>
            <a:r>
              <a:rPr lang="nl-NL" dirty="0" err="1"/>
              <a:t>somewhere</a:t>
            </a:r>
            <a:r>
              <a:rPr lang="nl-NL" dirty="0"/>
              <a:t> in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middle</a:t>
            </a:r>
            <a:endParaRPr lang="nl-NL" dirty="0"/>
          </a:p>
          <a:p>
            <a:r>
              <a:rPr lang="nl-NL" dirty="0"/>
              <a:t>Chain </a:t>
            </a:r>
            <a:r>
              <a:rPr lang="nl-NL" dirty="0" err="1"/>
              <a:t>other</a:t>
            </a:r>
            <a:r>
              <a:rPr lang="nl-NL" dirty="0"/>
              <a:t> </a:t>
            </a:r>
            <a:r>
              <a:rPr lang="nl-NL" dirty="0" err="1"/>
              <a:t>elements</a:t>
            </a:r>
            <a:r>
              <a:rPr lang="nl-NL" dirty="0"/>
              <a:t> </a:t>
            </a:r>
            <a:r>
              <a:rPr lang="nl-NL" dirty="0" err="1"/>
              <a:t>randomly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self-avoidingly</a:t>
            </a:r>
            <a:endParaRPr lang="nl-NL" dirty="0"/>
          </a:p>
          <a:p>
            <a:r>
              <a:rPr lang="nl-NL" dirty="0"/>
              <a:t>Save moves made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occupied</a:t>
            </a:r>
            <a:r>
              <a:rPr lang="nl-NL" dirty="0"/>
              <a:t> ‘</a:t>
            </a:r>
            <a:r>
              <a:rPr lang="nl-NL" dirty="0" err="1"/>
              <a:t>tiles</a:t>
            </a:r>
            <a:r>
              <a:rPr lang="nl-NL"/>
              <a:t>’ in list</a:t>
            </a:r>
          </a:p>
          <a:p>
            <a:pPr marL="0" indent="0">
              <a:buNone/>
            </a:pPr>
            <a:endParaRPr lang="nl-NL" dirty="0"/>
          </a:p>
          <a:p>
            <a:endParaRPr lang="en-GB" dirty="0"/>
          </a:p>
        </p:txBody>
      </p:sp>
      <p:sp>
        <p:nvSpPr>
          <p:cNvPr id="9" name="Tijdelijke aanduiding voor inhoud 8">
            <a:extLst>
              <a:ext uri="{FF2B5EF4-FFF2-40B4-BE49-F238E27FC236}">
                <a16:creationId xmlns:a16="http://schemas.microsoft.com/office/drawing/2014/main" id="{DAB95ADC-A642-4B09-A7BC-7C8D4413C6B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0D1DD091-D221-4930-95A2-2CC6E2C27C2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920509" y="1660391"/>
            <a:ext cx="5325485" cy="4681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493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BE704B-7B26-2E4A-9399-90AE6809C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a </a:t>
            </a:r>
            <a:r>
              <a:rPr lang="en-GB" dirty="0" err="1"/>
              <a:t>Dictionairy</a:t>
            </a:r>
            <a:endParaRPr lang="en-GB" dirty="0"/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7DFFDD57-6A6F-424E-B6B9-6C1F455F166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NL" dirty="0" err="1"/>
              <a:t>Key</a:t>
            </a:r>
            <a:r>
              <a:rPr lang="nl-NL" dirty="0"/>
              <a:t>: element </a:t>
            </a:r>
            <a:r>
              <a:rPr lang="nl-NL" dirty="0" err="1"/>
              <a:t>nr</a:t>
            </a:r>
            <a:endParaRPr lang="nl-NL" dirty="0"/>
          </a:p>
          <a:p>
            <a:r>
              <a:rPr lang="nl-NL" dirty="0" err="1"/>
              <a:t>Holds</a:t>
            </a:r>
            <a:r>
              <a:rPr lang="nl-NL" dirty="0"/>
              <a:t> list element:</a:t>
            </a:r>
          </a:p>
          <a:p>
            <a:r>
              <a:rPr lang="nl-NL" dirty="0"/>
              <a:t>[</a:t>
            </a:r>
            <a:r>
              <a:rPr lang="nl-NL" dirty="0" err="1"/>
              <a:t>nr</a:t>
            </a:r>
            <a:r>
              <a:rPr lang="nl-NL" dirty="0"/>
              <a:t>, type, x-</a:t>
            </a:r>
            <a:r>
              <a:rPr lang="nl-NL" dirty="0" err="1"/>
              <a:t>coord</a:t>
            </a:r>
            <a:r>
              <a:rPr lang="nl-NL" dirty="0"/>
              <a:t>, y-</a:t>
            </a:r>
            <a:r>
              <a:rPr lang="nl-NL" dirty="0" err="1"/>
              <a:t>coord</a:t>
            </a:r>
            <a:r>
              <a:rPr lang="nl-NL" dirty="0"/>
              <a:t>, </a:t>
            </a:r>
            <a:r>
              <a:rPr lang="nl-NL" dirty="0" err="1"/>
              <a:t>direction</a:t>
            </a:r>
            <a:r>
              <a:rPr lang="nl-NL" dirty="0"/>
              <a:t>]</a:t>
            </a:r>
            <a:endParaRPr lang="en-GB" dirty="0"/>
          </a:p>
        </p:txBody>
      </p:sp>
      <p:sp>
        <p:nvSpPr>
          <p:cNvPr id="9" name="Tijdelijke aanduiding voor inhoud 8">
            <a:extLst>
              <a:ext uri="{FF2B5EF4-FFF2-40B4-BE49-F238E27FC236}">
                <a16:creationId xmlns:a16="http://schemas.microsoft.com/office/drawing/2014/main" id="{DAB95ADC-A642-4B09-A7BC-7C8D4413C6B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0D1DD091-D221-4930-95A2-2CC6E2C27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9997" y="1660391"/>
            <a:ext cx="6150189" cy="4681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147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0D14D6-C616-7346-AB1F-E0B3C6F3B4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Questions and comments?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EF25AE3-A6E7-9F45-9D9A-CB2C1B23E3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Our questions:</a:t>
            </a:r>
          </a:p>
          <a:p>
            <a:pPr marL="457200" indent="-457200">
              <a:buAutoNum type="arabicPeriod"/>
            </a:pPr>
            <a:r>
              <a:rPr lang="en-GB" dirty="0"/>
              <a:t>Best method for storing our data structures</a:t>
            </a:r>
          </a:p>
          <a:p>
            <a:pPr marL="457200" indent="-457200">
              <a:buAutoNum type="arabicPeriod"/>
            </a:pPr>
            <a:r>
              <a:rPr lang="en-GB" dirty="0"/>
              <a:t>How to prevent a protein ‘folding onto itself’</a:t>
            </a:r>
          </a:p>
          <a:p>
            <a:endParaRPr lang="en-GB" dirty="0"/>
          </a:p>
          <a:p>
            <a:r>
              <a:rPr lang="en-GB" dirty="0"/>
              <a:t>Thank you 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3056510008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th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th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</TotalTime>
  <Words>346</Words>
  <Application>Microsoft Office PowerPoint</Application>
  <PresentationFormat>Breedbeeld</PresentationFormat>
  <Paragraphs>58</Paragraphs>
  <Slides>8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Kantoorthema</vt:lpstr>
      <vt:lpstr>Protein Pow(d)er</vt:lpstr>
      <vt:lpstr>Case 3: Folding proteins</vt:lpstr>
      <vt:lpstr>Stability of proteins</vt:lpstr>
      <vt:lpstr>Calculating ‘optimal fold’</vt:lpstr>
      <vt:lpstr>First steps</vt:lpstr>
      <vt:lpstr>Using a Matrix</vt:lpstr>
      <vt:lpstr>Using a Dictionairy</vt:lpstr>
      <vt:lpstr>Questions and comments?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Protein Pow(d)er</dc:title>
  <dc:creator>Mark Dzoljic</dc:creator>
  <cp:lastModifiedBy>Sebastiaan Kruize</cp:lastModifiedBy>
  <cp:revision>8</cp:revision>
  <dcterms:created xsi:type="dcterms:W3CDTF">2020-01-06T23:03:15Z</dcterms:created>
  <dcterms:modified xsi:type="dcterms:W3CDTF">2020-01-07T09:48:28Z</dcterms:modified>
</cp:coreProperties>
</file>