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70" r:id="rId3"/>
    <p:sldId id="283" r:id="rId4"/>
    <p:sldId id="284" r:id="rId5"/>
    <p:sldId id="268" r:id="rId6"/>
    <p:sldId id="285" r:id="rId7"/>
    <p:sldId id="281" r:id="rId8"/>
    <p:sldId id="282" r:id="rId9"/>
    <p:sldId id="286" r:id="rId10"/>
    <p:sldId id="274" r:id="rId11"/>
    <p:sldId id="290" r:id="rId12"/>
    <p:sldId id="288" r:id="rId13"/>
    <p:sldId id="289" r:id="rId14"/>
    <p:sldId id="276" r:id="rId15"/>
    <p:sldId id="265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8"/>
  </p:normalViewPr>
  <p:slideViewPr>
    <p:cSldViewPr snapToGrid="0" snapToObjects="1">
      <p:cViewPr varScale="1">
        <p:scale>
          <a:sx n="102" d="100"/>
          <a:sy n="102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29-1-2020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29-1-2020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29-1-2020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jg3pmep5TnAhXGJFAKHSafDX8QjRx6BAgBEAQ&amp;url=https%3A%2F%2Fcommons.wikimedia.org%2Fwiki%2FFile%3AProtein_folding_schematic.png&amp;psig=AOvVaw1o7WoZHX912jcVJt6JiU59&amp;ust=1579682780951749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3. Results – State Space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400" dirty="0"/>
                  <a:t>Using breadth first algorithm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Fit: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N: number of permutations</a:t>
                </a:r>
              </a:p>
              <a:p>
                <a:r>
                  <a:rPr lang="en-US" sz="2400" dirty="0"/>
                  <a:t>A: 0.051 ± 0.001</a:t>
                </a:r>
              </a:p>
              <a:p>
                <a:r>
                  <a:rPr lang="en-US" sz="2400" dirty="0"/>
                  <a:t>R: 1.560 ± 0.001</a:t>
                </a:r>
              </a:p>
              <a:p>
                <a:r>
                  <a:rPr lang="en-US" sz="2400" dirty="0"/>
                  <a:t>n: protein chain length</a:t>
                </a:r>
              </a:p>
              <a:p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  <a:blipFill>
                <a:blip r:embed="rId2"/>
                <a:stretch>
                  <a:fillRect l="-209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D1892F8F-5571-E246-B053-E27A62D47BE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8B50F8AB-436A-4F43-8953-32EAAC356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B86E529-AC46-4AD2-87B9-20CC29A2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25" y="1455969"/>
            <a:ext cx="6403749" cy="49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8FFC9-90C7-400D-9CCE-FCB0EB9D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Results – State Space check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F92C7D-D16A-4C53-86C8-AE3876D759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extrapolation</a:t>
            </a:r>
          </a:p>
          <a:p>
            <a:r>
              <a:rPr lang="en-US" dirty="0"/>
              <a:t>5</a:t>
            </a:r>
            <a:r>
              <a:rPr lang="en-US" baseline="30000" dirty="0"/>
              <a:t>n-2</a:t>
            </a:r>
            <a:r>
              <a:rPr lang="en-US" dirty="0"/>
              <a:t> for 3D</a:t>
            </a:r>
          </a:p>
          <a:p>
            <a:r>
              <a:rPr lang="en-US" dirty="0"/>
              <a:t>n: protein chain length</a:t>
            </a:r>
          </a:p>
          <a:p>
            <a:endParaRPr lang="en-GB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8335CF8-4F89-42B8-8BBB-231DE262EDA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5203687"/>
              </p:ext>
            </p:extLst>
          </p:nvPr>
        </p:nvGraphicFramePr>
        <p:xfrm>
          <a:off x="4962417" y="2348037"/>
          <a:ext cx="6965877" cy="310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77">
                  <a:extLst>
                    <a:ext uri="{9D8B030D-6E8A-4147-A177-3AD203B41FA5}">
                      <a16:colId xmlns:a16="http://schemas.microsoft.com/office/drawing/2014/main" val="3579948607"/>
                    </a:ext>
                  </a:extLst>
                </a:gridCol>
                <a:gridCol w="1656381">
                  <a:extLst>
                    <a:ext uri="{9D8B030D-6E8A-4147-A177-3AD203B41FA5}">
                      <a16:colId xmlns:a16="http://schemas.microsoft.com/office/drawing/2014/main" val="1582590913"/>
                    </a:ext>
                  </a:extLst>
                </a:gridCol>
                <a:gridCol w="1883283">
                  <a:extLst>
                    <a:ext uri="{9D8B030D-6E8A-4147-A177-3AD203B41FA5}">
                      <a16:colId xmlns:a16="http://schemas.microsoft.com/office/drawing/2014/main" val="3507689085"/>
                    </a:ext>
                  </a:extLst>
                </a:gridCol>
                <a:gridCol w="1871936">
                  <a:extLst>
                    <a:ext uri="{9D8B030D-6E8A-4147-A177-3AD203B41FA5}">
                      <a16:colId xmlns:a16="http://schemas.microsoft.com/office/drawing/2014/main" val="807306927"/>
                    </a:ext>
                  </a:extLst>
                </a:gridCol>
              </a:tblGrid>
              <a:tr h="757218"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string </a:t>
                      </a:r>
                      <a:r>
                        <a:rPr lang="nl-NL" dirty="0" err="1"/>
                        <a:t>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Extrapolated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5614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8969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14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244140625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155797922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56%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1826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20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3.8147E+12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1.8095E+12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110%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04343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36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5.8208E+23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1.2518E+23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365%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2771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50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3.5527E+33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3.8242E+32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829%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64174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967B587-15AF-47FE-8C37-6D2252D4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8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- </a:t>
            </a:r>
            <a:r>
              <a:rPr lang="en-GB" dirty="0"/>
              <a:t>Extended Heuristic Algorithm (EHA)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39507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EC43B8D-6B6C-4421-BFC4-AE7A4697F0D6}"/>
              </a:ext>
            </a:extLst>
          </p:cNvPr>
          <p:cNvSpPr/>
          <p:nvPr/>
        </p:nvSpPr>
        <p:spPr>
          <a:xfrm>
            <a:off x="976045" y="350127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519D5520-0F62-49B6-979D-09D3978ECC08}"/>
              </a:ext>
            </a:extLst>
          </p:cNvPr>
          <p:cNvSpPr/>
          <p:nvPr/>
        </p:nvSpPr>
        <p:spPr>
          <a:xfrm>
            <a:off x="976045" y="4222679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A6594DC-FE92-4AC1-910B-F92E165362F9}"/>
              </a:ext>
            </a:extLst>
          </p:cNvPr>
          <p:cNvSpPr/>
          <p:nvPr/>
        </p:nvSpPr>
        <p:spPr>
          <a:xfrm>
            <a:off x="976044" y="4977129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83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97969-71CF-400D-8211-29427D35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Breadth</a:t>
            </a:r>
            <a:r>
              <a:rPr lang="nl-NL" dirty="0"/>
              <a:t> first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beam</a:t>
            </a:r>
            <a:r>
              <a:rPr lang="nl-NL" dirty="0"/>
              <a:t> search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7587FD-E1CD-4D02-B052-73B02857BF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Beam search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stability</a:t>
            </a:r>
            <a:endParaRPr lang="nl-NL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249B9414-07B1-45FF-B2A1-75AD8188B28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0146250"/>
              </p:ext>
            </p:extLst>
          </p:nvPr>
        </p:nvGraphicFramePr>
        <p:xfrm>
          <a:off x="6649597" y="2039541"/>
          <a:ext cx="5094384" cy="400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88">
                  <a:extLst>
                    <a:ext uri="{9D8B030D-6E8A-4147-A177-3AD203B41FA5}">
                      <a16:colId xmlns:a16="http://schemas.microsoft.com/office/drawing/2014/main" val="3317038370"/>
                    </a:ext>
                  </a:extLst>
                </a:gridCol>
                <a:gridCol w="1266940">
                  <a:extLst>
                    <a:ext uri="{9D8B030D-6E8A-4147-A177-3AD203B41FA5}">
                      <a16:colId xmlns:a16="http://schemas.microsoft.com/office/drawing/2014/main" val="2350395572"/>
                    </a:ext>
                  </a:extLst>
                </a:gridCol>
                <a:gridCol w="1068636">
                  <a:extLst>
                    <a:ext uri="{9D8B030D-6E8A-4147-A177-3AD203B41FA5}">
                      <a16:colId xmlns:a16="http://schemas.microsoft.com/office/drawing/2014/main" val="2283871489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1390174598"/>
                    </a:ext>
                  </a:extLst>
                </a:gridCol>
              </a:tblGrid>
              <a:tr h="7160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14 in 3D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20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198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endParaRPr lang="nl-NL" dirty="0"/>
                    </a:p>
                    <a:p>
                      <a:r>
                        <a:rPr lang="nl-NL" dirty="0"/>
                        <a:t>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06493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 err="1"/>
                        <a:t>expected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/>
                        <a:t>244e6</a:t>
                      </a:r>
                      <a:endParaRPr lang="en-GB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3814e6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92877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 err="1"/>
                        <a:t>Stability</a:t>
                      </a:r>
                      <a:r>
                        <a:rPr lang="nl-NL" dirty="0"/>
                        <a:t> 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3203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CEDB28-F8FB-4CAB-BEA0-526A3E6D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10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</a:t>
            </a:r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181600" cy="4351338"/>
          </a:xfrm>
        </p:spPr>
        <p:txBody>
          <a:bodyPr/>
          <a:lstStyle/>
          <a:p>
            <a:r>
              <a:rPr lang="nl-NL" dirty="0"/>
              <a:t>State </a:t>
            </a:r>
            <a:r>
              <a:rPr lang="nl-NL" dirty="0" err="1"/>
              <a:t>space</a:t>
            </a:r>
            <a:r>
              <a:rPr lang="nl-NL" dirty="0"/>
              <a:t> </a:t>
            </a:r>
            <a:r>
              <a:rPr lang="nl-NL" dirty="0" err="1"/>
              <a:t>overestimation</a:t>
            </a:r>
            <a:endParaRPr lang="nl-NL" dirty="0"/>
          </a:p>
          <a:p>
            <a:r>
              <a:rPr lang="nl-NL" dirty="0"/>
              <a:t>EHA </a:t>
            </a:r>
            <a:r>
              <a:rPr lang="nl-NL" dirty="0" err="1"/>
              <a:t>algorithm</a:t>
            </a:r>
            <a:endParaRPr lang="nl-NL" dirty="0"/>
          </a:p>
          <a:p>
            <a:r>
              <a:rPr lang="nl-NL" dirty="0" err="1"/>
              <a:t>Breadth</a:t>
            </a:r>
            <a:r>
              <a:rPr lang="nl-NL" dirty="0"/>
              <a:t> first, </a:t>
            </a:r>
            <a:r>
              <a:rPr lang="nl-NL" dirty="0" err="1"/>
              <a:t>beam</a:t>
            </a:r>
            <a:r>
              <a:rPr lang="nl-NL" dirty="0"/>
              <a:t> search</a:t>
            </a:r>
          </a:p>
          <a:p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723A24-5027-C94B-B2FD-2A9B6CA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13" name="Tabel 8">
            <a:extLst>
              <a:ext uri="{FF2B5EF4-FFF2-40B4-BE49-F238E27FC236}">
                <a16:creationId xmlns:a16="http://schemas.microsoft.com/office/drawing/2014/main" id="{35F8ECA6-D72B-49B4-AA49-998E33B57C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2431389"/>
              </p:ext>
            </p:extLst>
          </p:nvPr>
        </p:nvGraphicFramePr>
        <p:xfrm>
          <a:off x="6799243" y="1741036"/>
          <a:ext cx="5085202" cy="376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02">
                  <a:extLst>
                    <a:ext uri="{9D8B030D-6E8A-4147-A177-3AD203B41FA5}">
                      <a16:colId xmlns:a16="http://schemas.microsoft.com/office/drawing/2014/main" val="181394116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78572345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57652839"/>
                    </a:ext>
                  </a:extLst>
                </a:gridCol>
              </a:tblGrid>
              <a:tr h="9410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8 in 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49116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02208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/>
                        <a:t>In </a:t>
                      </a:r>
                      <a:r>
                        <a:rPr lang="nl-NL" dirty="0" err="1"/>
                        <a:t>Reality</a:t>
                      </a:r>
                      <a:endParaRPr lang="nl-NL" dirty="0"/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13565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26111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5969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ED3A5294-C357-47EA-BBE1-E3AD1944C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454" y="202520"/>
            <a:ext cx="4712616" cy="295681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ABF9CF7-DAF7-4C33-805D-F599999F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454" y="3321941"/>
            <a:ext cx="3750075" cy="3151070"/>
          </a:xfrm>
          <a:prstGeom prst="rect">
            <a:avLst/>
          </a:prstGeom>
        </p:spPr>
      </p:pic>
      <p:graphicFrame>
        <p:nvGraphicFramePr>
          <p:cNvPr id="14" name="Tabel 6">
            <a:extLst>
              <a:ext uri="{FF2B5EF4-FFF2-40B4-BE49-F238E27FC236}">
                <a16:creationId xmlns:a16="http://schemas.microsoft.com/office/drawing/2014/main" id="{D5FA8A9B-7D98-4EDC-BFA5-8D9A0D7E1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827245"/>
              </p:ext>
            </p:extLst>
          </p:nvPr>
        </p:nvGraphicFramePr>
        <p:xfrm>
          <a:off x="6794652" y="1694697"/>
          <a:ext cx="5094384" cy="400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88">
                  <a:extLst>
                    <a:ext uri="{9D8B030D-6E8A-4147-A177-3AD203B41FA5}">
                      <a16:colId xmlns:a16="http://schemas.microsoft.com/office/drawing/2014/main" val="3317038370"/>
                    </a:ext>
                  </a:extLst>
                </a:gridCol>
                <a:gridCol w="1266940">
                  <a:extLst>
                    <a:ext uri="{9D8B030D-6E8A-4147-A177-3AD203B41FA5}">
                      <a16:colId xmlns:a16="http://schemas.microsoft.com/office/drawing/2014/main" val="2350395572"/>
                    </a:ext>
                  </a:extLst>
                </a:gridCol>
                <a:gridCol w="1068636">
                  <a:extLst>
                    <a:ext uri="{9D8B030D-6E8A-4147-A177-3AD203B41FA5}">
                      <a16:colId xmlns:a16="http://schemas.microsoft.com/office/drawing/2014/main" val="2283871489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1390174598"/>
                    </a:ext>
                  </a:extLst>
                </a:gridCol>
              </a:tblGrid>
              <a:tr h="7160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14 in 3D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20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198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endParaRPr lang="nl-NL" dirty="0"/>
                    </a:p>
                    <a:p>
                      <a:r>
                        <a:rPr lang="nl-NL" dirty="0"/>
                        <a:t>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06493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 err="1"/>
                        <a:t>expected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/>
                        <a:t>244e6</a:t>
                      </a:r>
                      <a:endParaRPr lang="en-GB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3814e6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92877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 err="1"/>
                        <a:t>Stability</a:t>
                      </a:r>
                      <a:r>
                        <a:rPr lang="nl-NL" dirty="0"/>
                        <a:t> 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3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3. Results</a:t>
            </a:r>
          </a:p>
          <a:p>
            <a:pPr marL="0" indent="0">
              <a:buNone/>
            </a:pPr>
            <a:r>
              <a:rPr lang="en-GB" dirty="0"/>
              <a:t>4. Conclusions </a:t>
            </a:r>
          </a:p>
          <a:p>
            <a:pPr marL="0" indent="0">
              <a:buNone/>
            </a:pPr>
            <a:r>
              <a:rPr lang="en-GB" dirty="0"/>
              <a:t>5. Q&amp;A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 descr="Afbeeldingsresultaat voor protein schematic">
            <a:hlinkClick r:id="rId2"/>
            <a:extLst>
              <a:ext uri="{FF2B5EF4-FFF2-40B4-BE49-F238E27FC236}">
                <a16:creationId xmlns:a16="http://schemas.microsoft.com/office/drawing/2014/main" id="{851AF02B-F794-C947-A174-D2EFDE45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79" y="1728787"/>
            <a:ext cx="4398721" cy="39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Place amino-acids on a 2-D/</a:t>
            </a:r>
            <a:br>
              <a:rPr lang="en-GB" dirty="0"/>
            </a:br>
            <a:r>
              <a:rPr lang="en-GB" dirty="0"/>
              <a:t>3-D 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1. Case exploration and State Space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of 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 </a:t>
            </a:r>
            <a:r>
              <a:rPr lang="en-GB" dirty="0"/>
              <a:t>for 2d?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lvl="1"/>
            <a:r>
              <a:rPr lang="en-GB" dirty="0"/>
              <a:t>For 3D: &lt; 5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Tried:</a:t>
            </a:r>
          </a:p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Space Confinement</a:t>
            </a:r>
          </a:p>
          <a:p>
            <a:pPr lvl="1"/>
            <a:r>
              <a:rPr lang="en-GB" dirty="0"/>
              <a:t>Greedy</a:t>
            </a:r>
          </a:p>
          <a:p>
            <a:pPr lvl="1"/>
            <a:r>
              <a:rPr lang="en-GB" dirty="0"/>
              <a:t>Extended Heuristic Algorithm Plus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r>
              <a:rPr lang="en-GB" dirty="0"/>
              <a:t>Hill Climber (pull moves) + Simulated Annealing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Extended Heuristic Algorithm Plus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Based on </a:t>
            </a:r>
            <a:r>
              <a:rPr lang="en-GB" dirty="0" err="1"/>
              <a:t>Traykov’s</a:t>
            </a:r>
            <a:r>
              <a:rPr lang="en-GB" dirty="0"/>
              <a:t> algorithm.</a:t>
            </a:r>
          </a:p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 range.</a:t>
            </a:r>
          </a:p>
          <a:p>
            <a:r>
              <a:rPr lang="en-GB" dirty="0">
                <a:solidFill>
                  <a:srgbClr val="FF0000"/>
                </a:solidFill>
              </a:rPr>
              <a:t>‘</a:t>
            </a:r>
            <a:r>
              <a:rPr lang="en-GB" dirty="0" err="1">
                <a:solidFill>
                  <a:srgbClr val="FF0000"/>
                </a:solidFill>
              </a:rPr>
              <a:t>Subchains</a:t>
            </a:r>
            <a:r>
              <a:rPr lang="en-GB" dirty="0">
                <a:solidFill>
                  <a:srgbClr val="FF0000"/>
                </a:solidFill>
              </a:rPr>
              <a:t>’ should end on either H or C element depending on model.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>
                <a:solidFill>
                  <a:srgbClr val="FF0000"/>
                </a:solidFill>
              </a:rPr>
              <a:t>Folds with equal stability have a chance to be accepted.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Beam Search based on stability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Hill Climber (Pull moves)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Iterative algorithm.</a:t>
            </a:r>
          </a:p>
          <a:p>
            <a:r>
              <a:rPr lang="en-GB" dirty="0"/>
              <a:t>Starts with a solution.</a:t>
            </a:r>
          </a:p>
          <a:p>
            <a:r>
              <a:rPr lang="en-GB" dirty="0"/>
              <a:t>Goes through the solution and tries to pull an elements diagonally to increase stability.</a:t>
            </a:r>
          </a:p>
          <a:p>
            <a:r>
              <a:rPr lang="en-GB" dirty="0"/>
              <a:t>Better stability -&gt; new solution.</a:t>
            </a:r>
          </a:p>
          <a:p>
            <a:r>
              <a:rPr lang="en-GB" dirty="0"/>
              <a:t>Worse stability -&gt; old solution.</a:t>
            </a:r>
          </a:p>
          <a:p>
            <a:r>
              <a:rPr lang="en-GB" dirty="0"/>
              <a:t>Repeat until stability converges.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9</a:t>
            </a:fld>
            <a:endParaRPr lang="en-GB"/>
          </a:p>
        </p:txBody>
      </p:sp>
      <p:pic>
        <p:nvPicPr>
          <p:cNvPr id="1026" name="Picture 2" descr="Pull move transformation for HP sequence HHHP HP P P P P H at position 3">
            <a:extLst>
              <a:ext uri="{FF2B5EF4-FFF2-40B4-BE49-F238E27FC236}">
                <a16:creationId xmlns:a16="http://schemas.microsoft.com/office/drawing/2014/main" id="{212985C8-7720-450F-82AE-5163C9E510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43197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16F468E-B7DB-480A-896A-9213A792B403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Chira</a:t>
            </a:r>
            <a:r>
              <a:rPr lang="en-US" dirty="0"/>
              <a:t>, Camelia. "Hill-climbing search in evolutionary models for protein folding simulations." </a:t>
            </a:r>
            <a:r>
              <a:rPr lang="en-US" i="1" dirty="0"/>
              <a:t>Stud Univ Babe\c s-</a:t>
            </a:r>
            <a:r>
              <a:rPr lang="en-US" i="1" dirty="0" err="1"/>
              <a:t>Bolyai</a:t>
            </a:r>
            <a:r>
              <a:rPr lang="en-US" i="1" dirty="0"/>
              <a:t> Inform</a:t>
            </a:r>
            <a:r>
              <a:rPr lang="en-US" dirty="0"/>
              <a:t> 55 (2010): 29-40.</a:t>
            </a:r>
          </a:p>
        </p:txBody>
      </p:sp>
    </p:spTree>
    <p:extLst>
      <p:ext uri="{BB962C8B-B14F-4D97-AF65-F5344CB8AC3E}">
        <p14:creationId xmlns:p14="http://schemas.microsoft.com/office/powerpoint/2010/main" val="28158586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4930</TotalTime>
  <Words>1012</Words>
  <Application>Microsoft Office PowerPoint</Application>
  <PresentationFormat>Breedbeeld</PresentationFormat>
  <Paragraphs>215</Paragraphs>
  <Slides>18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 1. Case exploration and State Space</vt:lpstr>
      <vt:lpstr>2. Algorithms</vt:lpstr>
      <vt:lpstr>2. Extended Heuristic Algorithm Plus</vt:lpstr>
      <vt:lpstr>2. Breadth-first: Beam Search</vt:lpstr>
      <vt:lpstr>2. Hill Climber (Pull moves)</vt:lpstr>
      <vt:lpstr>3. Results – State Space check</vt:lpstr>
      <vt:lpstr>3. Results – State Space check</vt:lpstr>
      <vt:lpstr>3. Results - Extended Heuristic Algorithm (EHA)</vt:lpstr>
      <vt:lpstr>3. Results – Breadth first with beam search</vt:lpstr>
      <vt:lpstr>4. Conclusions</vt:lpstr>
      <vt:lpstr>Questions and comments?</vt:lpstr>
      <vt:lpstr>2. Self avoiding random walk</vt:lpstr>
      <vt:lpstr>2. Self avoiding random walk (with a twist)</vt:lpstr>
      <vt:lpstr>2. Greedy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Sebastiaan Kruize</cp:lastModifiedBy>
  <cp:revision>82</cp:revision>
  <dcterms:created xsi:type="dcterms:W3CDTF">2020-01-06T23:03:15Z</dcterms:created>
  <dcterms:modified xsi:type="dcterms:W3CDTF">2020-01-29T14:51:08Z</dcterms:modified>
</cp:coreProperties>
</file>