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83" r:id="rId4"/>
    <p:sldId id="284" r:id="rId5"/>
    <p:sldId id="268" r:id="rId6"/>
    <p:sldId id="285" r:id="rId7"/>
    <p:sldId id="281" r:id="rId8"/>
    <p:sldId id="282" r:id="rId9"/>
    <p:sldId id="274" r:id="rId10"/>
    <p:sldId id="290" r:id="rId11"/>
    <p:sldId id="288" r:id="rId12"/>
    <p:sldId id="291" r:id="rId13"/>
    <p:sldId id="297" r:id="rId14"/>
    <p:sldId id="296" r:id="rId15"/>
    <p:sldId id="265" r:id="rId16"/>
    <p:sldId id="278" r:id="rId17"/>
    <p:sldId id="279" r:id="rId18"/>
    <p:sldId id="280" r:id="rId19"/>
    <p:sldId id="286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8"/>
  </p:normalViewPr>
  <p:slideViewPr>
    <p:cSldViewPr snapToGrid="0" snapToObjects="1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7D41A-4042-B543-AE22-1ED09200DB20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AEBB-41E9-A04A-9C64-38B7EC6FB6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28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8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1AEBB-41E9-A04A-9C64-38B7EC6FB69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74A2-3722-1A41-8512-46265943785A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4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9C9F-8C45-7343-9CDB-F9A485B697FF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07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3C2D3-547E-4849-B250-ECC27C4ADAB2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645F-302A-FC4F-B65E-BE44BD7D0BFE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8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FD0C-92E3-6147-B017-5A3F3FC940DB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1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FB7-638F-064F-9F1B-5A2B67E58CFF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4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FDEF-85F2-E847-8D85-682A9D98BAB3}" type="datetime1">
              <a:rPr lang="nl-NL" smtClean="0"/>
              <a:t>30-1-2020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6388-FB3E-614B-A3B7-D097F68BF908}" type="datetime1">
              <a:rPr lang="nl-NL" smtClean="0"/>
              <a:t>30-1-2020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2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7612-8A5C-2E4F-AB2E-9CC1B411E701}" type="datetime1">
              <a:rPr lang="nl-NL" smtClean="0"/>
              <a:t>30-1-2020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946DD-15F0-6346-9ACF-7E04BBC1DA84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9EF2-A6C6-B04D-A2C4-C446C863F365}" type="datetime1">
              <a:rPr lang="nl-NL" smtClean="0"/>
              <a:t>30-1-2020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8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11A9-A1AF-C34E-B614-37051BC839D5}" type="datetime1">
              <a:rPr lang="nl-NL" smtClean="0"/>
              <a:t>30-1-2020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2F8F-5571-E246-B053-E27A62D47B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378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jg3pmep5TnAhXGJFAKHSafDX8QjRx6BAgBEAQ&amp;url=https%3A%2F%2Fcommons.wikimedia.org%2Fwiki%2FFile%3AProtein_folding_schematic.png&amp;psig=AOvVaw1o7WoZHX912jcVJt6JiU59&amp;ust=1579682780951749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025-45DD-5243-9730-C2844A65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Protein Pow(d)</a:t>
            </a:r>
            <a:r>
              <a:rPr lang="en-GB" dirty="0" err="1"/>
              <a:t>er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1EC039-0A1A-3444-92CD-78215C848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Team: Shire Peasants 3</a:t>
            </a:r>
          </a:p>
          <a:p>
            <a:r>
              <a:rPr lang="en-GB" dirty="0"/>
              <a:t>Authors: Mark Dzoljic, </a:t>
            </a:r>
            <a:r>
              <a:rPr lang="en-GB" dirty="0" err="1"/>
              <a:t>Loek</a:t>
            </a:r>
            <a:r>
              <a:rPr lang="en-GB" dirty="0"/>
              <a:t> van </a:t>
            </a:r>
            <a:r>
              <a:rPr lang="en-GB" dirty="0" err="1"/>
              <a:t>Steijn</a:t>
            </a:r>
            <a:r>
              <a:rPr lang="en-GB" dirty="0"/>
              <a:t>, </a:t>
            </a:r>
            <a:r>
              <a:rPr lang="en-GB" dirty="0" err="1"/>
              <a:t>Sebastiaan</a:t>
            </a:r>
            <a:r>
              <a:rPr lang="en-GB" dirty="0"/>
              <a:t> </a:t>
            </a:r>
            <a:r>
              <a:rPr lang="en-GB" dirty="0" err="1"/>
              <a:t>Kruize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1F19D4-74C8-5B40-80B1-F9852B72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73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8FFC9-90C7-400D-9CCE-FCB0EB9D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Results – State Space check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92C7D-D16A-4C53-86C8-AE3876D75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extrapolation</a:t>
            </a:r>
          </a:p>
          <a:p>
            <a:r>
              <a:rPr lang="en-US" dirty="0"/>
              <a:t>5</a:t>
            </a:r>
            <a:r>
              <a:rPr lang="en-US" baseline="30000" dirty="0"/>
              <a:t>n-2</a:t>
            </a:r>
            <a:r>
              <a:rPr lang="en-US" dirty="0"/>
              <a:t> for 3D</a:t>
            </a:r>
          </a:p>
          <a:p>
            <a:r>
              <a:rPr lang="en-US" dirty="0"/>
              <a:t>n: number of amino acids</a:t>
            </a:r>
          </a:p>
          <a:p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08335CF8-4F89-42B8-8BBB-231DE262ED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5203687"/>
              </p:ext>
            </p:extLst>
          </p:nvPr>
        </p:nvGraphicFramePr>
        <p:xfrm>
          <a:off x="4962417" y="2348037"/>
          <a:ext cx="6965877" cy="3100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277">
                  <a:extLst>
                    <a:ext uri="{9D8B030D-6E8A-4147-A177-3AD203B41FA5}">
                      <a16:colId xmlns:a16="http://schemas.microsoft.com/office/drawing/2014/main" val="3579948607"/>
                    </a:ext>
                  </a:extLst>
                </a:gridCol>
                <a:gridCol w="1656381">
                  <a:extLst>
                    <a:ext uri="{9D8B030D-6E8A-4147-A177-3AD203B41FA5}">
                      <a16:colId xmlns:a16="http://schemas.microsoft.com/office/drawing/2014/main" val="1582590913"/>
                    </a:ext>
                  </a:extLst>
                </a:gridCol>
                <a:gridCol w="1883283">
                  <a:extLst>
                    <a:ext uri="{9D8B030D-6E8A-4147-A177-3AD203B41FA5}">
                      <a16:colId xmlns:a16="http://schemas.microsoft.com/office/drawing/2014/main" val="3507689085"/>
                    </a:ext>
                  </a:extLst>
                </a:gridCol>
                <a:gridCol w="1871936">
                  <a:extLst>
                    <a:ext uri="{9D8B030D-6E8A-4147-A177-3AD203B41FA5}">
                      <a16:colId xmlns:a16="http://schemas.microsoft.com/office/drawing/2014/main" val="807306927"/>
                    </a:ext>
                  </a:extLst>
                </a:gridCol>
              </a:tblGrid>
              <a:tr h="757218">
                <a:tc>
                  <a:txBody>
                    <a:bodyPr/>
                    <a:lstStyle/>
                    <a:p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string </a:t>
                      </a:r>
                      <a:r>
                        <a:rPr lang="nl-NL" dirty="0" err="1"/>
                        <a:t>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Calculated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Extrapolated</a:t>
                      </a:r>
                      <a:r>
                        <a:rPr lang="nl-NL" dirty="0"/>
                        <a:t> state </a:t>
                      </a:r>
                      <a:r>
                        <a:rPr lang="nl-NL" dirty="0" err="1"/>
                        <a:t>space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Overestimation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614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8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68969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14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244140625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155797922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56%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1826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20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3.8147E+12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1.8095E+12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110%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04343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36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5.8208E+23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1.2518E+23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365%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27710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nl-NL" sz="2000" dirty="0"/>
                        <a:t>50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3.5527E+33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3.8242E+32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2000" dirty="0"/>
                        <a:t>829%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964174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967B587-15AF-47FE-8C37-6D2252D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9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11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6594DC-FE92-4AC1-910B-F92E165362F9}"/>
              </a:ext>
            </a:extLst>
          </p:cNvPr>
          <p:cNvSpPr/>
          <p:nvPr/>
        </p:nvSpPr>
        <p:spPr>
          <a:xfrm>
            <a:off x="976044" y="498219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6DD5A5-231E-42D4-8CA1-417F7002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5" y="1538496"/>
            <a:ext cx="627373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0DEB9-A548-4D2E-B3EA-7FE0AD3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432" cy="1325563"/>
          </a:xfrm>
        </p:spPr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</a:t>
            </a:r>
            <a:r>
              <a:rPr lang="en-GB" dirty="0"/>
              <a:t>HP Protein 3D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6C1E23C-5042-4139-9753-82032B595B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561" y="2563053"/>
            <a:ext cx="4712052" cy="2957324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47B69-F442-4970-9AAA-D493AFD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12</a:t>
            </a:fld>
            <a:endParaRPr lang="en-GB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DD76DC3-ED73-48C8-AB6D-B47F7BFF984C}"/>
              </a:ext>
            </a:extLst>
          </p:cNvPr>
          <p:cNvSpPr txBox="1"/>
          <p:nvPr/>
        </p:nvSpPr>
        <p:spPr>
          <a:xfrm>
            <a:off x="618418" y="5710665"/>
            <a:ext cx="4712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Traykov</a:t>
            </a:r>
            <a:r>
              <a:rPr lang="en-US" sz="1400" dirty="0"/>
              <a:t>, </a:t>
            </a:r>
            <a:r>
              <a:rPr lang="en-US" sz="1400" dirty="0" err="1"/>
              <a:t>Metodi</a:t>
            </a:r>
            <a:r>
              <a:rPr lang="en-US" sz="1400" dirty="0"/>
              <a:t>, et al. "Algorithm for protein folding problem in 3D lattice HP model." </a:t>
            </a:r>
            <a:r>
              <a:rPr lang="en-US" sz="1400" i="1" dirty="0"/>
              <a:t>International Journal of Biology and Biomedicine</a:t>
            </a:r>
            <a:r>
              <a:rPr lang="en-US" sz="1400" dirty="0"/>
              <a:t> 3 (2018).</a:t>
            </a:r>
          </a:p>
          <a:p>
            <a:endParaRPr lang="en-GB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1024E35-DF28-4071-B8CE-A0EDA189B116}"/>
              </a:ext>
            </a:extLst>
          </p:cNvPr>
          <p:cNvSpPr txBox="1"/>
          <p:nvPr/>
        </p:nvSpPr>
        <p:spPr>
          <a:xfrm>
            <a:off x="1109031" y="1783060"/>
            <a:ext cx="441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/>
              <a:t>Results</a:t>
            </a:r>
            <a:r>
              <a:rPr lang="nl-NL" sz="2800" dirty="0"/>
              <a:t> </a:t>
            </a:r>
            <a:r>
              <a:rPr lang="nl-NL" sz="2800" dirty="0" err="1"/>
              <a:t>from</a:t>
            </a:r>
            <a:r>
              <a:rPr lang="nl-NL" sz="2800" dirty="0"/>
              <a:t> </a:t>
            </a:r>
            <a:r>
              <a:rPr lang="nl-NL" sz="2800" dirty="0" err="1"/>
              <a:t>literature</a:t>
            </a:r>
            <a:endParaRPr lang="en-GB" sz="2800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19D5520-0F62-49B6-979D-09D3978ECC08}"/>
              </a:ext>
            </a:extLst>
          </p:cNvPr>
          <p:cNvSpPr/>
          <p:nvPr/>
        </p:nvSpPr>
        <p:spPr>
          <a:xfrm>
            <a:off x="976045" y="5271580"/>
            <a:ext cx="1140431" cy="2487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241678E3-E61F-4C7F-8887-95F7524E3016}"/>
              </a:ext>
            </a:extLst>
          </p:cNvPr>
          <p:cNvSpPr/>
          <p:nvPr/>
        </p:nvSpPr>
        <p:spPr>
          <a:xfrm>
            <a:off x="3945276" y="5251825"/>
            <a:ext cx="410968" cy="248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3D2239-E4D6-4272-91F6-3CF1B41D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83" y="1538496"/>
            <a:ext cx="613821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C44F3-DFDA-4C7C-8920-25578AB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</a:t>
            </a:r>
            <a:r>
              <a:rPr lang="nl-NL" dirty="0" err="1"/>
              <a:t>Discussion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59A2E-00E5-4A74-AF2D-CD92ED2A8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915330" cy="4351338"/>
          </a:xfrm>
        </p:spPr>
        <p:txBody>
          <a:bodyPr/>
          <a:lstStyle/>
          <a:p>
            <a:r>
              <a:rPr lang="nl-NL" dirty="0" err="1"/>
              <a:t>Breadth</a:t>
            </a:r>
            <a:r>
              <a:rPr lang="nl-NL" dirty="0"/>
              <a:t> first without random </a:t>
            </a:r>
            <a:r>
              <a:rPr lang="nl-NL" dirty="0" err="1"/>
              <a:t>pruning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a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stability</a:t>
            </a:r>
            <a:endParaRPr lang="nl-NL" dirty="0"/>
          </a:p>
          <a:p>
            <a:endParaRPr lang="nl-NL" dirty="0"/>
          </a:p>
          <a:p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BKS on </a:t>
            </a:r>
            <a:r>
              <a:rPr lang="nl-NL" dirty="0" err="1"/>
              <a:t>all</a:t>
            </a:r>
            <a:r>
              <a:rPr lang="nl-NL" dirty="0"/>
              <a:t> proteins </a:t>
            </a:r>
            <a:r>
              <a:rPr lang="nl-NL" dirty="0" err="1"/>
              <a:t>besides</a:t>
            </a:r>
            <a:r>
              <a:rPr lang="nl-NL" dirty="0"/>
              <a:t> HP </a:t>
            </a:r>
            <a:r>
              <a:rPr lang="nl-NL" dirty="0" err="1"/>
              <a:t>protein</a:t>
            </a:r>
            <a:r>
              <a:rPr lang="nl-NL" dirty="0"/>
              <a:t> L=60</a:t>
            </a:r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BEAA7F8-1164-476F-83A8-D72E9B41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D6E1DFC-1813-4925-971A-196BD58A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72" y="1642395"/>
            <a:ext cx="5065252" cy="449047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E2A9E1B3-510F-4045-A27E-A0806BC8A2A6}"/>
              </a:ext>
            </a:extLst>
          </p:cNvPr>
          <p:cNvSpPr txBox="1"/>
          <p:nvPr/>
        </p:nvSpPr>
        <p:spPr>
          <a:xfrm>
            <a:off x="6612672" y="1005540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without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2B79FCC-BD5B-4165-8F09-0188C3ACD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89" y="1486537"/>
            <a:ext cx="6154862" cy="4802187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1D3D83B-B818-4173-A3FC-5D64B74E0B39}"/>
              </a:ext>
            </a:extLst>
          </p:cNvPr>
          <p:cNvSpPr txBox="1"/>
          <p:nvPr/>
        </p:nvSpPr>
        <p:spPr>
          <a:xfrm>
            <a:off x="6612672" y="1015206"/>
            <a:ext cx="514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HPC </a:t>
            </a:r>
            <a:r>
              <a:rPr lang="nl-NL" sz="2400" dirty="0" err="1"/>
              <a:t>protein</a:t>
            </a:r>
            <a:r>
              <a:rPr lang="nl-NL" sz="2400" dirty="0"/>
              <a:t> </a:t>
            </a:r>
            <a:r>
              <a:rPr lang="nl-NL" sz="2400" dirty="0" err="1"/>
              <a:t>with</a:t>
            </a:r>
            <a:r>
              <a:rPr lang="nl-NL" sz="2400" dirty="0"/>
              <a:t> random </a:t>
            </a:r>
            <a:r>
              <a:rPr lang="nl-NL" sz="2400" dirty="0" err="1"/>
              <a:t>pruning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81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AC74-2F9F-48E6-9FE4-F921BFD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5. </a:t>
            </a:r>
            <a:r>
              <a:rPr lang="nl-NL" dirty="0" err="1"/>
              <a:t>Conclusion</a:t>
            </a:r>
            <a:endParaRPr lang="en-GB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8A539C0A-05B9-42A0-9C87-BCD084E5E55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46926933"/>
              </p:ext>
            </p:extLst>
          </p:nvPr>
        </p:nvGraphicFramePr>
        <p:xfrm>
          <a:off x="553947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L=50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-26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1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EFAAB8-F920-40BD-A394-AB83482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14</a:t>
            </a:fld>
            <a:endParaRPr lang="en-GB"/>
          </a:p>
        </p:txBody>
      </p:sp>
      <p:graphicFrame>
        <p:nvGraphicFramePr>
          <p:cNvPr id="8" name="Tabel 6">
            <a:extLst>
              <a:ext uri="{FF2B5EF4-FFF2-40B4-BE49-F238E27FC236}">
                <a16:creationId xmlns:a16="http://schemas.microsoft.com/office/drawing/2014/main" id="{11F60A69-AE2C-44E8-9614-548A2256A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708591"/>
              </p:ext>
            </p:extLst>
          </p:nvPr>
        </p:nvGraphicFramePr>
        <p:xfrm>
          <a:off x="6270663" y="1937865"/>
          <a:ext cx="5367392" cy="417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48">
                  <a:extLst>
                    <a:ext uri="{9D8B030D-6E8A-4147-A177-3AD203B41FA5}">
                      <a16:colId xmlns:a16="http://schemas.microsoft.com/office/drawing/2014/main" val="363027250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2753823982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784616784"/>
                    </a:ext>
                  </a:extLst>
                </a:gridCol>
                <a:gridCol w="1341848">
                  <a:extLst>
                    <a:ext uri="{9D8B030D-6E8A-4147-A177-3AD203B41FA5}">
                      <a16:colId xmlns:a16="http://schemas.microsoft.com/office/drawing/2014/main" val="1065163679"/>
                    </a:ext>
                  </a:extLst>
                </a:gridCol>
              </a:tblGrid>
              <a:tr h="1872419">
                <a:tc>
                  <a:txBody>
                    <a:bodyPr/>
                    <a:lstStyle/>
                    <a:p>
                      <a:r>
                        <a:rPr lang="nl-NL" dirty="0"/>
                        <a:t>HP </a:t>
                      </a:r>
                      <a:r>
                        <a:rPr lang="nl-NL" dirty="0" err="1"/>
                        <a:t>protein</a:t>
                      </a:r>
                      <a:r>
                        <a:rPr lang="nl-NL" dirty="0"/>
                        <a:t> L=60 3D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Known</a:t>
                      </a:r>
                      <a:r>
                        <a:rPr lang="nl-NL" dirty="0"/>
                        <a:t> Solution (BKS)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EHA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 search </a:t>
                      </a:r>
                      <a:r>
                        <a:rPr lang="nl-NL" dirty="0" err="1"/>
                        <a:t>with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beam</a:t>
                      </a:r>
                      <a:r>
                        <a:rPr lang="nl-NL" dirty="0"/>
                        <a:t> search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32489"/>
                  </a:ext>
                </a:extLst>
              </a:tr>
              <a:tr h="925182">
                <a:tc>
                  <a:txBody>
                    <a:bodyPr/>
                    <a:lstStyle/>
                    <a:p>
                      <a:r>
                        <a:rPr lang="nl-NL" dirty="0" err="1"/>
                        <a:t>Average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28478"/>
                  </a:ext>
                </a:extLst>
              </a:tr>
              <a:tr h="689838">
                <a:tc>
                  <a:txBody>
                    <a:bodyPr/>
                    <a:lstStyle/>
                    <a:p>
                      <a:r>
                        <a:rPr lang="nl-NL" dirty="0"/>
                        <a:t>Best </a:t>
                      </a:r>
                      <a:r>
                        <a:rPr lang="nl-NL" dirty="0" err="1"/>
                        <a:t>Stability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-53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848"/>
                  </a:ext>
                </a:extLst>
              </a:tr>
              <a:tr h="683869">
                <a:tc>
                  <a:txBody>
                    <a:bodyPr/>
                    <a:lstStyle/>
                    <a:p>
                      <a:r>
                        <a:rPr lang="nl-NL" dirty="0"/>
                        <a:t>Run 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20 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 30 sec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51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D14D6-C616-7346-AB1F-E0B3C6F3B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 and comments?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F25AE3-A6E7-9F45-9D9A-CB2C1B23E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EEE236-A8ED-2E4E-84F3-15F8E460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1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1026" name="Picture 2" descr="Afbeeldingsresultaat voor self avoiding random walk">
            <a:extLst>
              <a:ext uri="{FF2B5EF4-FFF2-40B4-BE49-F238E27FC236}">
                <a16:creationId xmlns:a16="http://schemas.microsoft.com/office/drawing/2014/main" id="{8E936368-6D3B-4E23-941A-C09BAA0B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57" y="1825625"/>
            <a:ext cx="4462667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25116D-9E51-464C-A8D3-175F1A4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97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Self avoiding random walk (with a twist)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  <a:endParaRPr lang="en-GB" baseline="-25000" dirty="0"/>
          </a:p>
          <a:p>
            <a:r>
              <a:rPr lang="en-GB" dirty="0"/>
              <a:t>For subsequent elements up to the n</a:t>
            </a:r>
            <a:r>
              <a:rPr lang="en-GB" baseline="30000" dirty="0"/>
              <a:t>th</a:t>
            </a:r>
            <a:r>
              <a:rPr lang="en-GB" dirty="0"/>
              <a:t> element, choose random move from {u, d, l, r, </a:t>
            </a:r>
            <a:r>
              <a:rPr lang="en-GB" dirty="0" err="1"/>
              <a:t>i</a:t>
            </a:r>
            <a:r>
              <a:rPr lang="en-GB" dirty="0"/>
              <a:t>, o}.</a:t>
            </a:r>
          </a:p>
          <a:p>
            <a:r>
              <a:rPr lang="en-GB" dirty="0"/>
              <a:t>If newly chosen coordinates are occupied, try new move.</a:t>
            </a:r>
          </a:p>
          <a:p>
            <a:r>
              <a:rPr lang="en-GB" dirty="0">
                <a:solidFill>
                  <a:srgbClr val="FF0000"/>
                </a:solidFill>
              </a:rPr>
              <a:t>If newly chosen coordinates are on the border, try new move.</a:t>
            </a:r>
          </a:p>
          <a:p>
            <a:r>
              <a:rPr lang="en-GB" dirty="0"/>
              <a:t>Stuck? Start over.</a:t>
            </a:r>
          </a:p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4956" y="3260725"/>
            <a:ext cx="2066544" cy="23984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2050" name="Picture 2" descr="Afbeeldingsresultaat voor self avoiding random walk">
            <a:extLst>
              <a:ext uri="{FF2B5EF4-FFF2-40B4-BE49-F238E27FC236}">
                <a16:creationId xmlns:a16="http://schemas.microsoft.com/office/drawing/2014/main" id="{65C0D2C7-770B-4B82-A820-DDE69D725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40" y="1840582"/>
            <a:ext cx="3663760" cy="36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115403-6F3A-B74B-9F05-7DF3F153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8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 S be HP-chain of length n.</a:t>
            </a:r>
          </a:p>
          <a:p>
            <a:r>
              <a:rPr lang="en-GB" dirty="0"/>
              <a:t>Fix first 2 elements of chain.</a:t>
            </a:r>
          </a:p>
          <a:p>
            <a:r>
              <a:rPr lang="en-GB" dirty="0"/>
              <a:t>For subsequent elements, try all moves from {u, d, l, r, </a:t>
            </a:r>
            <a:r>
              <a:rPr lang="en-GB" dirty="0" err="1"/>
              <a:t>i</a:t>
            </a:r>
            <a:r>
              <a:rPr lang="en-GB" dirty="0"/>
              <a:t>, o} and check whether move would result in H-H connection (with self-avoidance).</a:t>
            </a:r>
          </a:p>
          <a:p>
            <a:r>
              <a:rPr lang="en-GB" dirty="0"/>
              <a:t>If so, use the move. If not, pick random.</a:t>
            </a:r>
          </a:p>
          <a:p>
            <a:r>
              <a:rPr lang="en-GB" dirty="0"/>
              <a:t>Stuck? Start over.</a:t>
            </a:r>
          </a:p>
        </p:txBody>
      </p:sp>
      <p:pic>
        <p:nvPicPr>
          <p:cNvPr id="4098" name="Picture 2" descr="Afbeeldingsresultaat voor greedy algorithm">
            <a:extLst>
              <a:ext uri="{FF2B5EF4-FFF2-40B4-BE49-F238E27FC236}">
                <a16:creationId xmlns:a16="http://schemas.microsoft.com/office/drawing/2014/main" id="{E2145716-8FD2-4D20-9F53-FFC859D21248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9" y="2457054"/>
            <a:ext cx="3999177" cy="23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4D1BB4-6ED2-0A44-97B4-82BA6D6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5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Hill Climber (Pull moves) + Sim Annealing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Iterative algorithm.</a:t>
            </a:r>
          </a:p>
          <a:p>
            <a:r>
              <a:rPr lang="en-GB" dirty="0"/>
              <a:t>Starts with a solution.</a:t>
            </a:r>
          </a:p>
          <a:p>
            <a:r>
              <a:rPr lang="en-GB" dirty="0"/>
              <a:t>Goes through the solution and tries to pull an elements diagonally to increase stability.</a:t>
            </a:r>
          </a:p>
          <a:p>
            <a:r>
              <a:rPr lang="en-GB" dirty="0"/>
              <a:t>Better stability -&gt; new solution.</a:t>
            </a:r>
          </a:p>
          <a:p>
            <a:r>
              <a:rPr lang="en-GB" dirty="0"/>
              <a:t>Worse </a:t>
            </a:r>
            <a:r>
              <a:rPr lang="en-GB"/>
              <a:t>or equal </a:t>
            </a:r>
            <a:r>
              <a:rPr lang="en-GB" dirty="0"/>
              <a:t>stability </a:t>
            </a:r>
            <a:r>
              <a:rPr lang="en-GB"/>
              <a:t>-&gt; x% chance of acceptance.</a:t>
            </a:r>
            <a:endParaRPr lang="en-GB" dirty="0"/>
          </a:p>
          <a:p>
            <a:r>
              <a:rPr lang="en-GB" dirty="0"/>
              <a:t>Repeat until stability converges.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19</a:t>
            </a:fld>
            <a:endParaRPr lang="en-GB"/>
          </a:p>
        </p:txBody>
      </p:sp>
      <p:pic>
        <p:nvPicPr>
          <p:cNvPr id="1026" name="Picture 2" descr="Pull move transformation for HP sequence HHHP HP P P P P H at position 3">
            <a:extLst>
              <a:ext uri="{FF2B5EF4-FFF2-40B4-BE49-F238E27FC236}">
                <a16:creationId xmlns:a16="http://schemas.microsoft.com/office/drawing/2014/main" id="{212985C8-7720-450F-82AE-5163C9E510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43197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16F468E-B7DB-480A-896A-9213A792B403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Chira</a:t>
            </a:r>
            <a:r>
              <a:rPr lang="en-US" dirty="0"/>
              <a:t>, Camelia. "Hill-climbing search in evolutionary models for protein folding simulations." </a:t>
            </a:r>
            <a:r>
              <a:rPr lang="en-US" i="1" dirty="0"/>
              <a:t>Stud Univ Babe\c s-</a:t>
            </a:r>
            <a:r>
              <a:rPr lang="en-US" i="1" dirty="0" err="1"/>
              <a:t>Bolyai</a:t>
            </a:r>
            <a:r>
              <a:rPr lang="en-US" i="1" dirty="0"/>
              <a:t> Inform</a:t>
            </a:r>
            <a:r>
              <a:rPr lang="en-US" dirty="0"/>
              <a:t> 55 (2010): 29-40.</a:t>
            </a:r>
          </a:p>
        </p:txBody>
      </p:sp>
    </p:spTree>
    <p:extLst>
      <p:ext uri="{BB962C8B-B14F-4D97-AF65-F5344CB8AC3E}">
        <p14:creationId xmlns:p14="http://schemas.microsoft.com/office/powerpoint/2010/main" val="28158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74416-F32F-B544-8C0A-29DD33A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of the presentation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CA32CF-5E66-B548-80BE-AA3559B9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93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1. Introduction in the casus</a:t>
            </a:r>
          </a:p>
          <a:p>
            <a:pPr lvl="1"/>
            <a:r>
              <a:rPr lang="en-GB" dirty="0"/>
              <a:t>State Space of the problem</a:t>
            </a:r>
          </a:p>
          <a:p>
            <a:pPr marL="0" indent="0">
              <a:buNone/>
            </a:pPr>
            <a:r>
              <a:rPr lang="en-GB" dirty="0"/>
              <a:t>2. Algorithms</a:t>
            </a:r>
          </a:p>
          <a:p>
            <a:pPr lvl="1"/>
            <a:r>
              <a:rPr lang="en-GB" dirty="0"/>
              <a:t>Random, Greedy and more</a:t>
            </a:r>
          </a:p>
          <a:p>
            <a:pPr marL="0" indent="0">
              <a:buNone/>
            </a:pPr>
            <a:r>
              <a:rPr lang="en-GB" dirty="0"/>
              <a:t>3. Results</a:t>
            </a:r>
          </a:p>
          <a:p>
            <a:pPr marL="0" indent="0">
              <a:buNone/>
            </a:pPr>
            <a:r>
              <a:rPr lang="en-GB" dirty="0"/>
              <a:t>4. Discussion</a:t>
            </a:r>
          </a:p>
          <a:p>
            <a:pPr marL="0" indent="0">
              <a:buNone/>
            </a:pPr>
            <a:r>
              <a:rPr lang="en-GB" dirty="0"/>
              <a:t>5. Conclusions </a:t>
            </a:r>
          </a:p>
          <a:p>
            <a:pPr marL="0" indent="0">
              <a:buNone/>
            </a:pPr>
            <a:r>
              <a:rPr lang="en-GB" dirty="0"/>
              <a:t>6. Q&amp;A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9E64F6-13C2-C443-A499-E68EDDD3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80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 dirty="0"/>
              <a:t> 3D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20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5B16ED0-77CF-4B23-B9FE-0419FAFD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70" y="1502188"/>
            <a:ext cx="6789260" cy="52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2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21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227CCF5-AF39-408D-A274-7F3D539E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6" y="1391002"/>
            <a:ext cx="7049278" cy="53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 </a:t>
            </a:r>
            <a:r>
              <a:rPr lang="nl-NL" dirty="0" err="1"/>
              <a:t>Protein</a:t>
            </a:r>
            <a:r>
              <a:rPr lang="nl-NL" dirty="0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22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AC041CA-EF3E-4BE1-B7AD-3E7407D3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04" y="1546822"/>
            <a:ext cx="6845707" cy="51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1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D40B2-33EE-4F4B-9324-84CDB016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Results</a:t>
            </a:r>
            <a:r>
              <a:rPr lang="nl-NL" dirty="0"/>
              <a:t> – HPC </a:t>
            </a:r>
            <a:r>
              <a:rPr lang="nl-NL" dirty="0" err="1"/>
              <a:t>Protein</a:t>
            </a:r>
            <a:r>
              <a:rPr lang="nl-NL"/>
              <a:t> 3D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490C5E-E011-4838-A791-72E5825399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905A6B-E2D3-4999-A36A-E0937D4A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F6DBFE-A0E6-4876-8720-DE57735C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23</a:t>
            </a:fld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35B0527-1511-4016-AC04-13A45445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72" y="1476519"/>
            <a:ext cx="6983655" cy="52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Proteins </a:t>
            </a:r>
            <a:r>
              <a:rPr lang="en-GB" dirty="0" err="1"/>
              <a:t>fulfill</a:t>
            </a:r>
            <a:r>
              <a:rPr lang="en-GB" dirty="0"/>
              <a:t> numerous function inside the human body</a:t>
            </a:r>
          </a:p>
          <a:p>
            <a:r>
              <a:rPr lang="en-GB" dirty="0"/>
              <a:t>Consist of a ’string’ of amino-acids</a:t>
            </a:r>
          </a:p>
          <a:p>
            <a:r>
              <a:rPr lang="en-GB" dirty="0"/>
              <a:t>Faulty proteins linked to diseases such as </a:t>
            </a:r>
            <a:r>
              <a:rPr lang="en-GB" dirty="0" err="1"/>
              <a:t>Alzheimers</a:t>
            </a:r>
            <a:r>
              <a:rPr lang="en-GB" dirty="0"/>
              <a:t> or </a:t>
            </a:r>
            <a:r>
              <a:rPr lang="en-GB" dirty="0" err="1"/>
              <a:t>huntington</a:t>
            </a:r>
            <a:endParaRPr lang="en-GB" dirty="0"/>
          </a:p>
          <a:p>
            <a:r>
              <a:rPr lang="en-GB" dirty="0"/>
              <a:t>Finding “Stable” Proteins can help in the development of </a:t>
            </a:r>
            <a:r>
              <a:rPr lang="en-GB" dirty="0" err="1"/>
              <a:t>farmaceuticals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228D50-82CF-F643-8E4C-49DB4C5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Afbeeldingsresultaat voor protein schematic">
            <a:hlinkClick r:id="rId2"/>
            <a:extLst>
              <a:ext uri="{FF2B5EF4-FFF2-40B4-BE49-F238E27FC236}">
                <a16:creationId xmlns:a16="http://schemas.microsoft.com/office/drawing/2014/main" id="{851AF02B-F794-C947-A174-D2EFDE456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079" y="1728787"/>
            <a:ext cx="4398721" cy="3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14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DA664-7B4B-904F-9F8D-5AD398A7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Introduction: Stability of proteins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CC9E0D-2DE6-F443-ABB8-3C6A56624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Place amino-acids on a 2-D/</a:t>
            </a:r>
            <a:br>
              <a:rPr lang="en-GB" dirty="0"/>
            </a:br>
            <a:r>
              <a:rPr lang="en-GB" dirty="0"/>
              <a:t>3-D grid.</a:t>
            </a:r>
          </a:p>
          <a:p>
            <a:r>
              <a:rPr lang="en-GB" dirty="0"/>
              <a:t>Amino acids can be </a:t>
            </a:r>
            <a:r>
              <a:rPr lang="en-GB" dirty="0" err="1"/>
              <a:t>hydrophic</a:t>
            </a:r>
            <a:r>
              <a:rPr lang="en-GB" dirty="0"/>
              <a:t> (Red) or </a:t>
            </a:r>
            <a:r>
              <a:rPr lang="en-GB" dirty="0" err="1"/>
              <a:t>Polair</a:t>
            </a:r>
            <a:r>
              <a:rPr lang="en-GB" dirty="0"/>
              <a:t> (Blue)</a:t>
            </a:r>
          </a:p>
          <a:p>
            <a:r>
              <a:rPr lang="en-GB" dirty="0"/>
              <a:t>Red amino-acids can form bridges, and strengthen the stability</a:t>
            </a:r>
          </a:p>
          <a:p>
            <a:endParaRPr lang="en-GB" u="sng" dirty="0"/>
          </a:p>
          <a:p>
            <a:r>
              <a:rPr lang="en-GB" u="sng" dirty="0"/>
              <a:t>Goal is to find protein structures that are as stable as possible.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50283D78-CF71-3345-9AEB-76BDCA0FB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8272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81FF8F-5634-A649-9188-D6537C11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2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AD8D3-EDB6-5D49-8D44-472ED11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1. Case exploration and State Space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EB0242-E78A-C44A-8160-6A82BC9E7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Constrained Optimization Problem</a:t>
            </a:r>
          </a:p>
          <a:p>
            <a:pPr lvl="1"/>
            <a:r>
              <a:rPr lang="en-GB" dirty="0"/>
              <a:t>Constraints</a:t>
            </a:r>
          </a:p>
          <a:p>
            <a:pPr lvl="2"/>
            <a:r>
              <a:rPr lang="en-GB" dirty="0"/>
              <a:t>Amino-acid string is given</a:t>
            </a:r>
          </a:p>
          <a:p>
            <a:pPr lvl="2"/>
            <a:r>
              <a:rPr lang="en-GB" dirty="0"/>
              <a:t>All amino-acids must be used</a:t>
            </a:r>
          </a:p>
          <a:p>
            <a:pPr lvl="2"/>
            <a:r>
              <a:rPr lang="en-GB" dirty="0"/>
              <a:t>Can not move ‘diagonally’ must move either left/right/up/down</a:t>
            </a:r>
          </a:p>
          <a:p>
            <a:pPr lvl="2"/>
            <a:r>
              <a:rPr lang="en-GB" dirty="0"/>
              <a:t>Amino-acids cannot overlap</a:t>
            </a:r>
          </a:p>
          <a:p>
            <a:pPr lvl="1"/>
            <a:r>
              <a:rPr lang="en-GB" dirty="0"/>
              <a:t>Optimization</a:t>
            </a:r>
          </a:p>
          <a:p>
            <a:pPr lvl="2"/>
            <a:r>
              <a:rPr lang="en-GB" dirty="0"/>
              <a:t>Legitimate solution with the highest stability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67E9D9-F639-D049-A1C7-EF4275E5D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Space of </a:t>
            </a:r>
          </a:p>
          <a:p>
            <a:pPr lvl="1"/>
            <a:r>
              <a:rPr lang="en-GB" dirty="0"/>
              <a:t>4</a:t>
            </a:r>
            <a:r>
              <a:rPr lang="en-GB" sz="3200" baseline="30000" dirty="0"/>
              <a:t>n</a:t>
            </a:r>
            <a:endParaRPr lang="en-GB" dirty="0"/>
          </a:p>
          <a:p>
            <a:pPr lvl="1"/>
            <a:r>
              <a:rPr lang="en-GB" dirty="0"/>
              <a:t>For 2D: 4*3</a:t>
            </a:r>
            <a:r>
              <a:rPr lang="en-GB" baseline="30000" dirty="0"/>
              <a:t>n-2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Pruning</a:t>
            </a:r>
          </a:p>
          <a:p>
            <a:pPr lvl="1"/>
            <a:r>
              <a:rPr lang="en-GB" dirty="0"/>
              <a:t>Rotating proteins are the same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Upper bound: &lt; 3</a:t>
            </a:r>
            <a:r>
              <a:rPr lang="en-GB" baseline="30000" dirty="0"/>
              <a:t>n-2</a:t>
            </a:r>
          </a:p>
          <a:p>
            <a:pPr lvl="1"/>
            <a:r>
              <a:rPr lang="en-GB" dirty="0"/>
              <a:t>For 3D: &lt; 5</a:t>
            </a:r>
            <a:r>
              <a:rPr lang="en-GB" baseline="30000" dirty="0"/>
              <a:t>n-2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1223216-9480-3B4A-871F-31E2BEF6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Algorithms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dirty="0"/>
              <a:t>Self avoiding random walk (SARW)</a:t>
            </a:r>
          </a:p>
          <a:p>
            <a:pPr lvl="1"/>
            <a:r>
              <a:rPr lang="en-GB" dirty="0"/>
              <a:t>SARW with Space Confinement</a:t>
            </a:r>
          </a:p>
          <a:p>
            <a:pPr lvl="1"/>
            <a:r>
              <a:rPr lang="en-GB" dirty="0"/>
              <a:t>Greedy</a:t>
            </a:r>
          </a:p>
          <a:p>
            <a:pPr lvl="1"/>
            <a:r>
              <a:rPr lang="en-GB" dirty="0"/>
              <a:t>Extended Heuristic Algorithm Plus</a:t>
            </a:r>
          </a:p>
          <a:p>
            <a:pPr lvl="1"/>
            <a:r>
              <a:rPr lang="en-GB" dirty="0"/>
              <a:t>Breadth-first: Beam Search</a:t>
            </a:r>
          </a:p>
          <a:p>
            <a:pPr lvl="1"/>
            <a:r>
              <a:rPr lang="en-GB" dirty="0"/>
              <a:t>Hill Climber (pull moves) + Simulated Annealing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29CAD77-2AED-E94A-845B-B60D651EF4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F1D7FF-3A9E-9047-AD7F-A8747FC3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Extended Heuristic Algorithm Plus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Based on </a:t>
            </a:r>
            <a:r>
              <a:rPr lang="en-GB" dirty="0" err="1"/>
              <a:t>Traykov’s</a:t>
            </a:r>
            <a:r>
              <a:rPr lang="en-GB" dirty="0"/>
              <a:t> algorithm.</a:t>
            </a:r>
          </a:p>
          <a:p>
            <a:r>
              <a:rPr lang="en-GB" dirty="0"/>
              <a:t>Divide chain S up into n parts S</a:t>
            </a:r>
            <a:r>
              <a:rPr lang="en-GB" baseline="-25000" dirty="0"/>
              <a:t>i</a:t>
            </a:r>
            <a:r>
              <a:rPr lang="en-GB" dirty="0"/>
              <a:t> of predetermined length range.</a:t>
            </a:r>
          </a:p>
          <a:p>
            <a:r>
              <a:rPr lang="en-GB" dirty="0">
                <a:solidFill>
                  <a:srgbClr val="FF0000"/>
                </a:solidFill>
              </a:rPr>
              <a:t>‘</a:t>
            </a:r>
            <a:r>
              <a:rPr lang="en-GB" dirty="0" err="1">
                <a:solidFill>
                  <a:srgbClr val="FF0000"/>
                </a:solidFill>
              </a:rPr>
              <a:t>Subchains</a:t>
            </a:r>
            <a:r>
              <a:rPr lang="en-GB" dirty="0">
                <a:solidFill>
                  <a:srgbClr val="FF0000"/>
                </a:solidFill>
              </a:rPr>
              <a:t>’ should end on either H or C element depending on model.</a:t>
            </a:r>
          </a:p>
          <a:p>
            <a:r>
              <a:rPr lang="en-GB" dirty="0"/>
              <a:t>Fold S</a:t>
            </a:r>
            <a:r>
              <a:rPr lang="en-GB" baseline="-25000" dirty="0"/>
              <a:t>1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GB" dirty="0"/>
              <a:t>by going through all permutations (with self-avoidance), then fold S</a:t>
            </a:r>
            <a:r>
              <a:rPr lang="en-GB" baseline="-25000" dirty="0"/>
              <a:t>2</a:t>
            </a:r>
            <a:r>
              <a:rPr lang="en-GB" dirty="0"/>
              <a:t> optimally against S</a:t>
            </a:r>
            <a:r>
              <a:rPr lang="en-GB" baseline="-25000" dirty="0"/>
              <a:t>0 </a:t>
            </a:r>
            <a:r>
              <a:rPr lang="en-US" dirty="0"/>
              <a:t>∪</a:t>
            </a:r>
            <a:r>
              <a:rPr lang="en-GB" dirty="0"/>
              <a:t> S</a:t>
            </a:r>
            <a:r>
              <a:rPr lang="en-GB" baseline="-25000" dirty="0"/>
              <a:t>1</a:t>
            </a:r>
            <a:r>
              <a:rPr lang="en-GB" dirty="0"/>
              <a:t>, etc. up until S</a:t>
            </a:r>
            <a:r>
              <a:rPr lang="en-GB" baseline="-25000" dirty="0"/>
              <a:t>n</a:t>
            </a:r>
            <a:r>
              <a:rPr lang="en-GB" dirty="0"/>
              <a:t>.</a:t>
            </a:r>
          </a:p>
          <a:p>
            <a:r>
              <a:rPr lang="en-GB" dirty="0">
                <a:solidFill>
                  <a:srgbClr val="FF0000"/>
                </a:solidFill>
              </a:rPr>
              <a:t>Folds with equal stability have a chance to be accepted.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55ADCDF-EAAB-47DA-9B57-A0CE26AA48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564691"/>
            <a:ext cx="5181600" cy="223820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2D80279-86D1-44DE-A941-63237F704A60}"/>
              </a:ext>
            </a:extLst>
          </p:cNvPr>
          <p:cNvSpPr txBox="1"/>
          <p:nvPr/>
        </p:nvSpPr>
        <p:spPr>
          <a:xfrm>
            <a:off x="1098550" y="6032500"/>
            <a:ext cx="1018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Traykov</a:t>
            </a:r>
            <a:r>
              <a:rPr lang="en-US" dirty="0"/>
              <a:t>, </a:t>
            </a:r>
            <a:r>
              <a:rPr lang="en-US" dirty="0" err="1"/>
              <a:t>Metodi</a:t>
            </a:r>
            <a:r>
              <a:rPr lang="en-US" dirty="0"/>
              <a:t>, et al. "Algorithm for protein folding problem in 3D lattice HP model." </a:t>
            </a:r>
            <a:r>
              <a:rPr lang="en-US" i="1" dirty="0"/>
              <a:t>International Journal of Biology and Biomedicine</a:t>
            </a:r>
            <a:r>
              <a:rPr lang="en-US" dirty="0"/>
              <a:t> 3 (2018).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6D7EA0-94AD-4F4B-98CE-1EC793E3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AEB1-542A-F848-9D2C-B10DFE95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Breadth-first: Beam Search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57B016-94D5-F646-9976-362E7188E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Combination of breadth-first and greedy.</a:t>
            </a:r>
          </a:p>
          <a:p>
            <a:r>
              <a:rPr lang="en-GB" dirty="0"/>
              <a:t>Goes through all moves from {u, d, l, r, </a:t>
            </a:r>
            <a:r>
              <a:rPr lang="en-GB" dirty="0" err="1"/>
              <a:t>i</a:t>
            </a:r>
            <a:r>
              <a:rPr lang="en-GB" dirty="0"/>
              <a:t>, o} and selects the n best moves (based on ‘beam width’).</a:t>
            </a:r>
          </a:p>
          <a:p>
            <a:r>
              <a:rPr lang="en-GB" dirty="0"/>
              <a:t>Beam Search based on stability</a:t>
            </a:r>
          </a:p>
          <a:p>
            <a:r>
              <a:rPr lang="en-GB" dirty="0"/>
              <a:t>On successive P elements, throw x% of permutations out.</a:t>
            </a:r>
          </a:p>
        </p:txBody>
      </p:sp>
      <p:pic>
        <p:nvPicPr>
          <p:cNvPr id="3074" name="Picture 2" descr="Afbeeldingsresultaat voor beam search">
            <a:extLst>
              <a:ext uri="{FF2B5EF4-FFF2-40B4-BE49-F238E27FC236}">
                <a16:creationId xmlns:a16="http://schemas.microsoft.com/office/drawing/2014/main" id="{2CAFA68E-8EBF-4DCC-83BC-2C80569331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2467304"/>
            <a:ext cx="5181600" cy="24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8FA2CF-309C-7741-B78B-29A8D3C4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2F8F-5571-E246-B053-E27A62D47BE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56270-1C1B-4B1E-BC4F-ACC759B6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3. Results – State Space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Using breadth first algorithm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Fit: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N: number of permutations</a:t>
                </a:r>
              </a:p>
              <a:p>
                <a:r>
                  <a:rPr lang="en-US" sz="2400" dirty="0"/>
                  <a:t>A: 0.051 ± 0.001</a:t>
                </a:r>
              </a:p>
              <a:p>
                <a:r>
                  <a:rPr lang="en-US" sz="2400" dirty="0"/>
                  <a:t>R: 1.560 ± 0.001</a:t>
                </a:r>
              </a:p>
              <a:p>
                <a:r>
                  <a:rPr lang="en-US" sz="2400" dirty="0"/>
                  <a:t>n: number of amino acids</a:t>
                </a:r>
              </a:p>
              <a:p>
                <a:endParaRPr lang="en-US" sz="24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938874C9-2E1B-4E00-9D04-38873D0A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083121" cy="4351338"/>
              </a:xfrm>
              <a:blipFill>
                <a:blip r:embed="rId2"/>
                <a:stretch>
                  <a:fillRect l="-209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592BCE-9B97-CA47-BF1B-C09A35D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1892F8F-5571-E246-B053-E27A62D47BE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8B50F8AB-436A-4F43-8953-32EAAC356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86E529-AC46-4AD2-87B9-20CC29A2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5" y="1455969"/>
            <a:ext cx="6403749" cy="49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08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5994</TotalTime>
  <Words>1109</Words>
  <Application>Microsoft Office PowerPoint</Application>
  <PresentationFormat>Breedbeeld</PresentationFormat>
  <Paragraphs>205</Paragraphs>
  <Slides>23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Kantoorthema</vt:lpstr>
      <vt:lpstr>Protein Pow(d)er</vt:lpstr>
      <vt:lpstr>Format of the presentation </vt:lpstr>
      <vt:lpstr>1. Introduction: Stability of proteins</vt:lpstr>
      <vt:lpstr>1. Introduction: Stability of proteins</vt:lpstr>
      <vt:lpstr> 1. Case exploration and State Space</vt:lpstr>
      <vt:lpstr>2. Algorithms</vt:lpstr>
      <vt:lpstr>2. Extended Heuristic Algorithm Plus</vt:lpstr>
      <vt:lpstr>2. Breadth-first: Beam Search</vt:lpstr>
      <vt:lpstr>3. Results – State Space check</vt:lpstr>
      <vt:lpstr>3. Results – State Space check</vt:lpstr>
      <vt:lpstr>3. Results – HP Protein 3D</vt:lpstr>
      <vt:lpstr>3. Results – HP Protein 3D</vt:lpstr>
      <vt:lpstr>4. Discussion</vt:lpstr>
      <vt:lpstr>5. Conclusion</vt:lpstr>
      <vt:lpstr>Questions and comments?</vt:lpstr>
      <vt:lpstr>2. Self avoiding random walk</vt:lpstr>
      <vt:lpstr>2. Self avoiding random walk (with a twist)</vt:lpstr>
      <vt:lpstr>2. Greedy</vt:lpstr>
      <vt:lpstr>2. Hill Climber (Pull moves) + Sim Annealing</vt:lpstr>
      <vt:lpstr>3. Results – HPC Protein 3D</vt:lpstr>
      <vt:lpstr>3. Results – HP Protein 3D all algorithms</vt:lpstr>
      <vt:lpstr>3. Results – HP Protein 3D all algorithms</vt:lpstr>
      <vt:lpstr>3. Results – HPC Protein 3D all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Mark Dzoljic</dc:creator>
  <cp:lastModifiedBy>Loek James van Steijn</cp:lastModifiedBy>
  <cp:revision>101</cp:revision>
  <dcterms:created xsi:type="dcterms:W3CDTF">2020-01-06T23:03:15Z</dcterms:created>
  <dcterms:modified xsi:type="dcterms:W3CDTF">2020-01-30T11:14:19Z</dcterms:modified>
</cp:coreProperties>
</file>