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1, </a:t>
            </a:r>
            <a:r>
              <a:rPr lang="en-GB" dirty="0" err="1"/>
              <a:t>Presenteersessie</a:t>
            </a:r>
            <a:r>
              <a:rPr lang="en-GB" dirty="0"/>
              <a:t> 1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3: Folding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Proteins regulate many important processes in the human body</a:t>
            </a:r>
          </a:p>
          <a:p>
            <a:r>
              <a:rPr lang="en-GB" dirty="0"/>
              <a:t>Consist of strings of amino-acids, which can either be Hydrophobic(H) or </a:t>
            </a:r>
            <a:r>
              <a:rPr lang="en-GB" dirty="0" err="1"/>
              <a:t>Polair</a:t>
            </a:r>
            <a:r>
              <a:rPr lang="en-GB" dirty="0"/>
              <a:t> (P)</a:t>
            </a:r>
          </a:p>
          <a:p>
            <a:r>
              <a:rPr lang="en-GB" dirty="0"/>
              <a:t>A protein is stable depending on it’s structure (the way it is folded)</a:t>
            </a:r>
          </a:p>
          <a:p>
            <a:r>
              <a:rPr lang="en-GB" dirty="0"/>
              <a:t>Stable proteins are important for the creation of new medicines or </a:t>
            </a:r>
            <a:r>
              <a:rPr lang="en-GB" dirty="0" err="1"/>
              <a:t>farmaceutical</a:t>
            </a:r>
            <a:r>
              <a:rPr lang="en-GB" dirty="0"/>
              <a:t> improvements.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1F774C0E-601E-9A49-B39F-6509312F10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06060" y="1825625"/>
            <a:ext cx="3209690" cy="4036219"/>
          </a:xfrm>
        </p:spPr>
      </p:pic>
    </p:spTree>
    <p:extLst>
      <p:ext uri="{BB962C8B-B14F-4D97-AF65-F5344CB8AC3E}">
        <p14:creationId xmlns:p14="http://schemas.microsoft.com/office/powerpoint/2010/main" val="216107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more hydrophobic amino-acids (red) are next to each other, the more stable it is</a:t>
            </a:r>
          </a:p>
          <a:p>
            <a:r>
              <a:rPr lang="en-GB" dirty="0"/>
              <a:t>Stability of 0 means unstable</a:t>
            </a:r>
          </a:p>
          <a:p>
            <a:r>
              <a:rPr lang="en-GB" dirty="0"/>
              <a:t>Stability of -2 means more stable.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</p:spTree>
    <p:extLst>
      <p:ext uri="{BB962C8B-B14F-4D97-AF65-F5344CB8AC3E}">
        <p14:creationId xmlns:p14="http://schemas.microsoft.com/office/powerpoint/2010/main" val="22807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C5024-4234-0C47-A0C9-74D94C19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Calculating ‘optimal fold’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C2A408-BD47-CD4D-A2E0-A1A4BEEC98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Step 1: Take a string of amino-acids, such as ‘HHPHPHHP’</a:t>
            </a:r>
          </a:p>
          <a:p>
            <a:r>
              <a:rPr lang="en-GB" dirty="0"/>
              <a:t>Step 2: Lay it on a 2-D grid</a:t>
            </a:r>
          </a:p>
          <a:p>
            <a:r>
              <a:rPr lang="en-GB" dirty="0"/>
              <a:t>Step 3: Fold the string so that it is as stable as possible</a:t>
            </a:r>
          </a:p>
          <a:p>
            <a:r>
              <a:rPr lang="en-GB" dirty="0"/>
              <a:t>Step 4: generate output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33D946FD-04DF-5041-B778-C5DBC7B033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7641134"/>
              </p:ext>
            </p:extLst>
          </p:nvPr>
        </p:nvGraphicFramePr>
        <p:xfrm>
          <a:off x="8480342" y="2147888"/>
          <a:ext cx="2408238" cy="317833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408238">
                  <a:extLst>
                    <a:ext uri="{9D8B030D-6E8A-4147-A177-3AD203B41FA5}">
                      <a16:colId xmlns:a16="http://schemas.microsoft.com/office/drawing/2014/main" val="3411326038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amino, fold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44282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H, 1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91825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H, 2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66532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P, -1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934462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H, -1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717606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P, 2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522253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 dirty="0">
                          <a:effectLst/>
                        </a:rPr>
                        <a:t>P, 2</a:t>
                      </a:r>
                      <a:endParaRPr lang="nl-N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605476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 dirty="0">
                          <a:effectLst/>
                        </a:rPr>
                        <a:t>P, 1</a:t>
                      </a:r>
                      <a:endParaRPr lang="nl-N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562363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 dirty="0">
                          <a:effectLst/>
                        </a:rPr>
                        <a:t>P, -2</a:t>
                      </a:r>
                      <a:endParaRPr lang="nl-N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896726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 dirty="0">
                          <a:effectLst/>
                        </a:rPr>
                        <a:t>H, 0</a:t>
                      </a:r>
                      <a:endParaRPr lang="nl-N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581472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45489DE3-50C4-C644-8C88-31C1E799D5DB}"/>
              </a:ext>
            </a:extLst>
          </p:cNvPr>
          <p:cNvSpPr/>
          <p:nvPr/>
        </p:nvSpPr>
        <p:spPr>
          <a:xfrm>
            <a:off x="8480342" y="1367522"/>
            <a:ext cx="2504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Example expected output table:</a:t>
            </a:r>
          </a:p>
        </p:txBody>
      </p:sp>
    </p:spTree>
    <p:extLst>
      <p:ext uri="{BB962C8B-B14F-4D97-AF65-F5344CB8AC3E}">
        <p14:creationId xmlns:p14="http://schemas.microsoft.com/office/powerpoint/2010/main" val="302131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078DE-D088-D04D-A7DD-ED564A34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3E9F8-3A6C-CA40-BD3E-677E96321A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2 Heuristic problems:</a:t>
            </a:r>
          </a:p>
          <a:p>
            <a:pPr lvl="1"/>
            <a:r>
              <a:rPr lang="en-GB" dirty="0"/>
              <a:t>Optimal way to store data</a:t>
            </a:r>
          </a:p>
          <a:p>
            <a:pPr lvl="1"/>
            <a:r>
              <a:rPr lang="en-GB" dirty="0"/>
              <a:t>Optimal way to calculate optimal fold</a:t>
            </a:r>
          </a:p>
          <a:p>
            <a:r>
              <a:rPr lang="en-GB" dirty="0"/>
              <a:t>Focus primarily on the first problem</a:t>
            </a:r>
          </a:p>
          <a:p>
            <a:r>
              <a:rPr lang="en-GB" dirty="0"/>
              <a:t>3 methods:</a:t>
            </a:r>
          </a:p>
          <a:p>
            <a:pPr lvl="1"/>
            <a:r>
              <a:rPr lang="en-GB" dirty="0"/>
              <a:t>Using a Matrix</a:t>
            </a:r>
          </a:p>
          <a:p>
            <a:pPr lvl="1"/>
            <a:r>
              <a:rPr lang="en-GB" dirty="0"/>
              <a:t>Using a Dictionary</a:t>
            </a:r>
          </a:p>
          <a:p>
            <a:pPr lvl="1"/>
            <a:r>
              <a:rPr lang="en-GB" dirty="0"/>
              <a:t>Using OOP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DB15183-E5C5-584A-BE2D-5C28096F41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78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5F754-9A62-D642-90EF-10BA07FF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Matrix</a:t>
            </a:r>
          </a:p>
        </p:txBody>
      </p:sp>
    </p:spTree>
    <p:extLst>
      <p:ext uri="{BB962C8B-B14F-4D97-AF65-F5344CB8AC3E}">
        <p14:creationId xmlns:p14="http://schemas.microsoft.com/office/powerpoint/2010/main" val="177895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E704B-7B26-2E4A-9399-90AE6809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</a:t>
            </a:r>
            <a:r>
              <a:rPr lang="en-GB" dirty="0" err="1"/>
              <a:t>Dictionairy</a:t>
            </a:r>
            <a:endParaRPr lang="en-GB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7DFFDD57-6A6F-424E-B6B9-6C1F455F16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/>
              <a:t>Key</a:t>
            </a:r>
            <a:r>
              <a:rPr lang="nl-NL" dirty="0"/>
              <a:t>: element </a:t>
            </a:r>
            <a:r>
              <a:rPr lang="nl-NL" dirty="0" err="1"/>
              <a:t>nr</a:t>
            </a:r>
            <a:endParaRPr lang="nl-NL" dirty="0"/>
          </a:p>
          <a:p>
            <a:r>
              <a:rPr lang="nl-NL" dirty="0" err="1"/>
              <a:t>Holds</a:t>
            </a:r>
            <a:r>
              <a:rPr lang="nl-NL" dirty="0"/>
              <a:t> list element:</a:t>
            </a:r>
          </a:p>
          <a:p>
            <a:r>
              <a:rPr lang="nl-NL" dirty="0"/>
              <a:t>[</a:t>
            </a:r>
            <a:r>
              <a:rPr lang="nl-NL" dirty="0" err="1"/>
              <a:t>nr</a:t>
            </a:r>
            <a:r>
              <a:rPr lang="nl-NL" dirty="0"/>
              <a:t>, type, x-</a:t>
            </a:r>
            <a:r>
              <a:rPr lang="nl-NL" dirty="0" err="1"/>
              <a:t>coord</a:t>
            </a:r>
            <a:r>
              <a:rPr lang="nl-NL" dirty="0"/>
              <a:t>, y-</a:t>
            </a:r>
            <a:r>
              <a:rPr lang="nl-NL" dirty="0" err="1"/>
              <a:t>coord</a:t>
            </a:r>
            <a:r>
              <a:rPr lang="nl-NL" dirty="0"/>
              <a:t>, </a:t>
            </a:r>
            <a:r>
              <a:rPr lang="nl-NL" dirty="0" err="1"/>
              <a:t>direction</a:t>
            </a:r>
            <a:r>
              <a:rPr lang="nl-NL" dirty="0"/>
              <a:t>]</a:t>
            </a:r>
            <a:endParaRPr lang="en-GB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DAB95ADC-A642-4B09-A7BC-7C8D4413C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D1DD091-D221-4930-95A2-2CC6E2C27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97" y="1660391"/>
            <a:ext cx="6150189" cy="468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Best method for storing our data structures</a:t>
            </a:r>
          </a:p>
          <a:p>
            <a:pPr marL="457200" indent="-457200">
              <a:buAutoNum type="arabicPeriod"/>
            </a:pPr>
            <a:r>
              <a:rPr lang="en-GB" dirty="0"/>
              <a:t>How to prevent a protein ‘folding onto itself’</a:t>
            </a:r>
          </a:p>
          <a:p>
            <a:endParaRPr lang="en-GB" dirty="0"/>
          </a:p>
          <a:p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312</Words>
  <Application>Microsoft Office PowerPoint</Application>
  <PresentationFormat>Breedbeeld</PresentationFormat>
  <Paragraphs>53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Protein Pow(d)er</vt:lpstr>
      <vt:lpstr>Case 3: Folding proteins</vt:lpstr>
      <vt:lpstr>Stability of proteins</vt:lpstr>
      <vt:lpstr>Calculating ‘optimal fold’</vt:lpstr>
      <vt:lpstr>First steps</vt:lpstr>
      <vt:lpstr>Using a Matrix</vt:lpstr>
      <vt:lpstr>Using a Dictionairy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Loek James van Steijn</cp:lastModifiedBy>
  <cp:revision>7</cp:revision>
  <dcterms:created xsi:type="dcterms:W3CDTF">2020-01-06T23:03:15Z</dcterms:created>
  <dcterms:modified xsi:type="dcterms:W3CDTF">2020-01-07T08:57:55Z</dcterms:modified>
</cp:coreProperties>
</file>