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76" r:id="rId6"/>
    <p:sldId id="277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72" r:id="rId15"/>
    <p:sldId id="273" r:id="rId16"/>
    <p:sldId id="267" r:id="rId17"/>
    <p:sldId id="268" r:id="rId18"/>
    <p:sldId id="269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540C-3603-455A-91CF-8C40D16C6121}" type="datetimeFigureOut">
              <a:rPr lang="es-ES" smtClean="0"/>
              <a:t>07/01/2019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8BBA-9BAC-4367-BC70-0CD80F5348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3258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540C-3603-455A-91CF-8C40D16C6121}" type="datetimeFigureOut">
              <a:rPr lang="es-ES" smtClean="0"/>
              <a:t>07/01/2019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8BBA-9BAC-4367-BC70-0CD80F5348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5941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1778540C-3603-455A-91CF-8C40D16C6121}" type="datetimeFigureOut">
              <a:rPr lang="es-ES" smtClean="0"/>
              <a:t>07/01/2019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DBBF8BBA-9BAC-4367-BC70-0CD80F5348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1991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540C-3603-455A-91CF-8C40D16C6121}" type="datetimeFigureOut">
              <a:rPr lang="es-ES" smtClean="0"/>
              <a:t>07/01/2019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8BBA-9BAC-4367-BC70-0CD80F5348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2848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78540C-3603-455A-91CF-8C40D16C6121}" type="datetimeFigureOut">
              <a:rPr lang="es-ES" smtClean="0"/>
              <a:t>07/01/2019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BF8BBA-9BAC-4367-BC70-0CD80F5348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57950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540C-3603-455A-91CF-8C40D16C6121}" type="datetimeFigureOut">
              <a:rPr lang="es-ES" smtClean="0"/>
              <a:t>07/01/2019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8BBA-9BAC-4367-BC70-0CD80F5348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3628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540C-3603-455A-91CF-8C40D16C6121}" type="datetimeFigureOut">
              <a:rPr lang="es-ES" smtClean="0"/>
              <a:t>07/01/2019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8BBA-9BAC-4367-BC70-0CD80F5348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0931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540C-3603-455A-91CF-8C40D16C6121}" type="datetimeFigureOut">
              <a:rPr lang="es-ES" smtClean="0"/>
              <a:t>07/01/2019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8BBA-9BAC-4367-BC70-0CD80F5348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0328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540C-3603-455A-91CF-8C40D16C6121}" type="datetimeFigureOut">
              <a:rPr lang="es-ES" smtClean="0"/>
              <a:t>07/01/2019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8BBA-9BAC-4367-BC70-0CD80F5348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7014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540C-3603-455A-91CF-8C40D16C6121}" type="datetimeFigureOut">
              <a:rPr lang="es-ES" smtClean="0"/>
              <a:t>07/01/2019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8BBA-9BAC-4367-BC70-0CD80F5348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3858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540C-3603-455A-91CF-8C40D16C6121}" type="datetimeFigureOut">
              <a:rPr lang="es-ES" smtClean="0"/>
              <a:t>07/01/2019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8BBA-9BAC-4367-BC70-0CD80F5348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3905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1778540C-3603-455A-91CF-8C40D16C6121}" type="datetimeFigureOut">
              <a:rPr lang="es-ES" smtClean="0"/>
              <a:t>07/01/2019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DBBF8BBA-9BAC-4367-BC70-0CD80F5348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02586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games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inscripciones/2/1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localhost:8080/inscripciones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users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4575B8-EB89-4209-8B1D-978512FA6A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Segunda sesión prácticas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5DF795-EA54-446B-A4B3-DF20DDA5C5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11155"/>
            <a:ext cx="9144000" cy="1309255"/>
          </a:xfrm>
        </p:spPr>
        <p:txBody>
          <a:bodyPr/>
          <a:lstStyle/>
          <a:p>
            <a:r>
              <a:rPr lang="es-ES" dirty="0"/>
              <a:t>Joan Manyà y Adrián Partida </a:t>
            </a:r>
          </a:p>
          <a:p>
            <a:endParaRPr lang="es-ES" dirty="0"/>
          </a:p>
          <a:p>
            <a:r>
              <a:rPr lang="es-ES" dirty="0"/>
              <a:t>Arquitectura orientada a servicios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00282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EE06A0-D83E-46B2-9B86-302D9C3B1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960" y="523873"/>
            <a:ext cx="9784080" cy="1508760"/>
          </a:xfrm>
        </p:spPr>
        <p:txBody>
          <a:bodyPr>
            <a:normAutofit fontScale="90000"/>
          </a:bodyPr>
          <a:lstStyle/>
          <a:p>
            <a:r>
              <a:rPr lang="es-ES" dirty="0"/>
              <a:t>Implementación:</a:t>
            </a:r>
            <a:r>
              <a:rPr lang="es-ES" b="1" dirty="0"/>
              <a:t> </a:t>
            </a:r>
            <a:r>
              <a:rPr lang="es-ES" dirty="0"/>
              <a:t>Creación Videojuego</a:t>
            </a:r>
            <a:br>
              <a:rPr lang="es-ES" b="1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427053-DC2F-490F-98E5-72E24A7655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3811" y="2429307"/>
            <a:ext cx="10756038" cy="4326600"/>
          </a:xfrm>
        </p:spPr>
        <p:txBody>
          <a:bodyPr>
            <a:normAutofit fontScale="70000" lnSpcReduction="20000"/>
          </a:bodyPr>
          <a:lstStyle/>
          <a:p>
            <a:r>
              <a:rPr lang="es-ES" sz="2600" dirty="0"/>
              <a:t>Mediante el método POST con la operación CURL hacemos la introducción de un videojuego:</a:t>
            </a:r>
          </a:p>
          <a:p>
            <a:endParaRPr lang="es-ES" sz="2600" dirty="0"/>
          </a:p>
          <a:p>
            <a:r>
              <a:rPr lang="es-ES" sz="2600" dirty="0"/>
              <a:t>Identificador+ Nombre+ Compañía+ Genero+ </a:t>
            </a:r>
            <a:r>
              <a:rPr lang="es-ES" sz="2600" dirty="0" err="1"/>
              <a:t>Fecha_Lanzamiento</a:t>
            </a:r>
            <a:endParaRPr lang="es-ES" sz="2600" dirty="0"/>
          </a:p>
          <a:p>
            <a:endParaRPr lang="es-ES" sz="2600" dirty="0"/>
          </a:p>
          <a:p>
            <a:r>
              <a:rPr lang="es-ES" sz="2600" dirty="0"/>
              <a:t>  </a:t>
            </a:r>
            <a:r>
              <a:rPr lang="es-ES" sz="2600" dirty="0" err="1"/>
              <a:t>curl</a:t>
            </a:r>
            <a:r>
              <a:rPr lang="es-ES" sz="2600" dirty="0"/>
              <a:t> -X POST -H "</a:t>
            </a:r>
            <a:r>
              <a:rPr lang="es-ES" sz="2600" dirty="0" err="1"/>
              <a:t>Content-Type:application</a:t>
            </a:r>
            <a:r>
              <a:rPr lang="es-ES" sz="2600" dirty="0"/>
              <a:t>/json" -d '{"identificador":"454646H","nombre":"Rayman","compania":"Ubisoft","genero":"Aventura","fecha_lanzamiento":"01-11-2010"}' 'http://localhost:8080/</a:t>
            </a:r>
            <a:r>
              <a:rPr lang="es-ES" sz="2600" dirty="0" err="1"/>
              <a:t>games</a:t>
            </a:r>
            <a:r>
              <a:rPr lang="es-ES" sz="2600" dirty="0"/>
              <a:t>’</a:t>
            </a:r>
            <a:br>
              <a:rPr lang="es-ES" sz="2600" dirty="0"/>
            </a:br>
            <a:endParaRPr lang="es-ES" sz="2600" dirty="0"/>
          </a:p>
          <a:p>
            <a:r>
              <a:rPr lang="es-ES" sz="2600" dirty="0"/>
              <a:t> Llamamos a la </a:t>
            </a:r>
            <a:r>
              <a:rPr lang="es-ES" sz="2600" dirty="0" err="1"/>
              <a:t>url</a:t>
            </a:r>
            <a:r>
              <a:rPr lang="es-ES" sz="2600" dirty="0"/>
              <a:t> “ </a:t>
            </a:r>
            <a:r>
              <a:rPr lang="es-ES" sz="2600" dirty="0">
                <a:hlinkClick r:id="rId2"/>
              </a:rPr>
              <a:t>http://localhost:8080/games</a:t>
            </a:r>
            <a:r>
              <a:rPr lang="es-ES" sz="2600" dirty="0"/>
              <a:t> ”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43801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A09DFC-09F3-4AAC-845F-0FBD1CE9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Implementación:</a:t>
            </a:r>
            <a:r>
              <a:rPr lang="es-ES" b="1" dirty="0"/>
              <a:t> </a:t>
            </a:r>
            <a:r>
              <a:rPr lang="es-ES" dirty="0"/>
              <a:t>Creación Videojuego</a:t>
            </a:r>
            <a:br>
              <a:rPr lang="es-ES" b="1" dirty="0"/>
            </a:b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2574145-E4F0-424D-A261-67FEE4CF24AE}"/>
              </a:ext>
            </a:extLst>
          </p:cNvPr>
          <p:cNvPicPr>
            <a:picLocks noGrp="1"/>
          </p:cNvPicPr>
          <p:nvPr>
            <p:ph sz="half" idx="1"/>
          </p:nvPr>
        </p:nvPicPr>
        <p:blipFill rotWithShape="1">
          <a:blip r:embed="rId2"/>
          <a:srcRect l="1662"/>
          <a:stretch/>
        </p:blipFill>
        <p:spPr>
          <a:xfrm>
            <a:off x="0" y="2066111"/>
            <a:ext cx="12192000" cy="21507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07AAD4E-C53D-43EA-BA65-4A25A083A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9382" y="4617839"/>
            <a:ext cx="10111154" cy="4351338"/>
          </a:xfrm>
        </p:spPr>
        <p:txBody>
          <a:bodyPr/>
          <a:lstStyle/>
          <a:p>
            <a:pPr algn="ctr"/>
            <a:r>
              <a:rPr lang="es-ES" dirty="0"/>
              <a:t>El </a:t>
            </a:r>
            <a:r>
              <a:rPr lang="es-ES" dirty="0" err="1"/>
              <a:t>Curl</a:t>
            </a:r>
            <a:r>
              <a:rPr lang="es-ES" dirty="0"/>
              <a:t> se ha realizado correctamente ya que una vez introducida todos los datos en su correcto orden nos devuelve la información. </a:t>
            </a:r>
          </a:p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99277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tint val="98000"/>
              </a:schemeClr>
              <a:schemeClr val="bg2">
                <a:tint val="99000"/>
                <a:shade val="96000"/>
                <a:satMod val="105000"/>
              </a:schemeClr>
            </a:duotone>
            <a:extLst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3AB6029-A451-4655-B134-B1E2F0B38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BFF2E5-B1D8-4345-B18E-5882B716F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7" y="284176"/>
            <a:ext cx="3670874" cy="15087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500"/>
              <a:t>Implementación:</a:t>
            </a:r>
            <a:r>
              <a:rPr lang="en-US" sz="2500" b="1"/>
              <a:t> </a:t>
            </a:r>
            <a:r>
              <a:rPr lang="en-US" sz="2500"/>
              <a:t>Creación Videojuego</a:t>
            </a:r>
            <a:br>
              <a:rPr lang="en-US" sz="2500" b="1"/>
            </a:br>
            <a:endParaRPr lang="en-US" sz="250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541740-2ACD-4397-8892-CCA1548204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2878" y="3264319"/>
            <a:ext cx="3676678" cy="4206240"/>
          </a:xfrm>
        </p:spPr>
        <p:txBody>
          <a:bodyPr vert="horz" lIns="91440" tIns="45720" rIns="91440" bIns="45720" rtlCol="0">
            <a:normAutofit/>
          </a:bodyPr>
          <a:lstStyle/>
          <a:p>
            <a:pPr algn="just"/>
            <a:r>
              <a:rPr lang="es-ES"/>
              <a:t>Verificamos en la base de datos la creación del videojuego y el numero de identificación que se le a asignado.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1A18F1-E772-47BD-9486-6557D29B2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190" y="0"/>
            <a:ext cx="756681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80F832B-81F2-4355-8502-ADA5E9201928}"/>
              </a:ext>
            </a:extLst>
          </p:cNvPr>
          <p:cNvPicPr>
            <a:picLocks noGrp="1"/>
          </p:cNvPicPr>
          <p:nvPr>
            <p:ph sz="half" idx="2"/>
          </p:nvPr>
        </p:nvPicPr>
        <p:blipFill rotWithShape="1">
          <a:blip r:embed="rId3"/>
          <a:srcRect r="14177" b="1"/>
          <a:stretch/>
        </p:blipFill>
        <p:spPr>
          <a:xfrm>
            <a:off x="4619386" y="-95250"/>
            <a:ext cx="7566810" cy="695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131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5CB4DD-3B6D-40BF-8636-1917CCA6A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550" y="588839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s-ES" dirty="0"/>
            </a:br>
            <a:r>
              <a:rPr lang="es-ES" dirty="0"/>
              <a:t>Implementación: Creación inscripción</a:t>
            </a:r>
            <a:br>
              <a:rPr lang="es-ES" b="1" dirty="0"/>
            </a:br>
            <a:br>
              <a:rPr lang="es-ES" b="1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4C333C-2F19-41FF-B5BE-D0FB2EBA56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1566" y="2189610"/>
            <a:ext cx="10855569" cy="4351338"/>
          </a:xfrm>
        </p:spPr>
        <p:txBody>
          <a:bodyPr>
            <a:normAutofit/>
          </a:bodyPr>
          <a:lstStyle/>
          <a:p>
            <a:r>
              <a:rPr lang="es-ES" dirty="0"/>
              <a:t>Mediante el método POST con la operación CURL hacemos la introducción de una inscripción con: </a:t>
            </a:r>
            <a:r>
              <a:rPr lang="es-ES" dirty="0">
                <a:solidFill>
                  <a:srgbClr val="FF0000"/>
                </a:solidFill>
              </a:rPr>
              <a:t>Identificador persona </a:t>
            </a:r>
            <a:r>
              <a:rPr lang="es-ES" dirty="0">
                <a:solidFill>
                  <a:srgbClr val="00B0F0"/>
                </a:solidFill>
              </a:rPr>
              <a:t>+ Identificador videojuego.</a:t>
            </a:r>
          </a:p>
          <a:p>
            <a:endParaRPr lang="es-ES" dirty="0">
              <a:solidFill>
                <a:srgbClr val="00B0F0"/>
              </a:solidFill>
            </a:endParaRPr>
          </a:p>
          <a:p>
            <a:r>
              <a:rPr lang="es-ES" dirty="0"/>
              <a:t> Llamamos a la URL </a:t>
            </a:r>
            <a:r>
              <a:rPr lang="es-ES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http://localhost:8080/inscripciones/</a:t>
            </a:r>
            <a:r>
              <a:rPr lang="es-ES" u="sng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</a:t>
            </a:r>
            <a:r>
              <a:rPr lang="es-ES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s-ES" u="sng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</a:t>
            </a:r>
            <a:r>
              <a:rPr lang="es-ES" dirty="0"/>
              <a:t> siendo este 2 el número identificador único del videojuego y el 1 el número identificador único de la persona. De esta manera cuando realizamos el alta de la inscripción lo hacemos en conjunto con los objetos persona y videojuego que les pertenece. </a:t>
            </a:r>
          </a:p>
          <a:p>
            <a:endParaRPr lang="es-ES" dirty="0"/>
          </a:p>
          <a:p>
            <a:r>
              <a:rPr lang="es-ES" dirty="0" err="1"/>
              <a:t>curl</a:t>
            </a:r>
            <a:r>
              <a:rPr lang="es-ES" dirty="0"/>
              <a:t> -X POST -H "</a:t>
            </a:r>
            <a:r>
              <a:rPr lang="es-ES" dirty="0" err="1"/>
              <a:t>Content-Type:application</a:t>
            </a:r>
            <a:r>
              <a:rPr lang="es-ES" dirty="0"/>
              <a:t>/json" -d '{"fecha_inscripcion":"04/01/2019"}' 'http://localhost:8080/inscripciones/2/1'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47889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6A0DF93-7E56-40FB-909A-9976AE41E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3878034-F405-4D41-8A12-84003B3C1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Código: Relación Many to one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B327363-4B1A-41CD-B58A-40D86C27FC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18525" y="2120054"/>
            <a:ext cx="5899354" cy="411480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988950-C3F8-44DD-A55F-0259628416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96199" y="2509081"/>
            <a:ext cx="3366999" cy="41728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ES" sz="1800" dirty="0"/>
              <a:t>Para ello llamamos a la relación @</a:t>
            </a:r>
            <a:r>
              <a:rPr lang="es-ES" sz="1800" dirty="0" err="1"/>
              <a:t>ManyToOne</a:t>
            </a:r>
            <a:r>
              <a:rPr lang="es-ES" sz="1800" dirty="0"/>
              <a:t> en el Código </a:t>
            </a:r>
          </a:p>
          <a:p>
            <a:endParaRPr lang="es-ES" sz="1800" dirty="0"/>
          </a:p>
          <a:p>
            <a:r>
              <a:rPr lang="es-ES" sz="1800" dirty="0"/>
              <a:t>Creamos un objeto de la clase que queremos guardar</a:t>
            </a:r>
          </a:p>
          <a:p>
            <a:endParaRPr lang="es-ES" sz="1800" dirty="0"/>
          </a:p>
          <a:p>
            <a:r>
              <a:rPr lang="es-ES" sz="1800" dirty="0"/>
              <a:t>Cuando llamamos al método </a:t>
            </a:r>
            <a:r>
              <a:rPr lang="es-ES" sz="1800" dirty="0" err="1"/>
              <a:t>toString</a:t>
            </a:r>
            <a:r>
              <a:rPr lang="es-ES" sz="1800" dirty="0"/>
              <a:t> para mostrar los datos de la inscripción lo buscamos en el objeto.</a:t>
            </a:r>
          </a:p>
        </p:txBody>
      </p:sp>
    </p:spTree>
    <p:extLst>
      <p:ext uri="{BB962C8B-B14F-4D97-AF65-F5344CB8AC3E}">
        <p14:creationId xmlns:p14="http://schemas.microsoft.com/office/powerpoint/2010/main" val="2589860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345884-D863-42AE-80DD-CAF8B00C2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Código: relación </a:t>
            </a:r>
            <a:r>
              <a:rPr lang="es-ES" dirty="0" err="1"/>
              <a:t>many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one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1E83803-F33B-4252-9040-EAEBB3737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35574"/>
            <a:ext cx="12192000" cy="274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897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AACB1D-61DB-4DC5-BE93-81A8B607F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8" y="602340"/>
            <a:ext cx="9784080" cy="1508760"/>
          </a:xfrm>
        </p:spPr>
        <p:txBody>
          <a:bodyPr>
            <a:normAutofit fontScale="90000"/>
          </a:bodyPr>
          <a:lstStyle/>
          <a:p>
            <a:r>
              <a:rPr lang="es-ES" dirty="0"/>
              <a:t>Implementación:</a:t>
            </a:r>
            <a:r>
              <a:rPr lang="es-ES" b="1" dirty="0"/>
              <a:t> </a:t>
            </a:r>
            <a:r>
              <a:rPr lang="es-ES" dirty="0"/>
              <a:t>Creación INSCRIPCIÓN</a:t>
            </a:r>
            <a:br>
              <a:rPr lang="es-ES" b="1" dirty="0"/>
            </a:b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64B1AB2-A025-4C74-9381-31DC38FA1EB9}"/>
              </a:ext>
            </a:extLst>
          </p:cNvPr>
          <p:cNvPicPr>
            <a:picLocks noGrp="1"/>
          </p:cNvPicPr>
          <p:nvPr>
            <p:ph sz="half" idx="1"/>
          </p:nvPr>
        </p:nvPicPr>
        <p:blipFill rotWithShape="1">
          <a:blip r:embed="rId2"/>
          <a:srcRect l="2985"/>
          <a:stretch/>
        </p:blipFill>
        <p:spPr>
          <a:xfrm>
            <a:off x="0" y="2111100"/>
            <a:ext cx="12192000" cy="20227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D14623C-82E6-4C67-890D-1DA0AD285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371" y="4452002"/>
            <a:ext cx="10925175" cy="2939035"/>
          </a:xfrm>
        </p:spPr>
        <p:txBody>
          <a:bodyPr/>
          <a:lstStyle/>
          <a:p>
            <a:endParaRPr lang="es-ES" dirty="0"/>
          </a:p>
          <a:p>
            <a:r>
              <a:rPr lang="es-ES" dirty="0"/>
              <a:t>Podemos observar como ha detectado los objetos persona y videojuego y nos devuelve sus datos.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27686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tint val="98000"/>
              </a:schemeClr>
              <a:schemeClr val="bg2">
                <a:tint val="99000"/>
                <a:shade val="96000"/>
                <a:satMod val="105000"/>
              </a:schemeClr>
            </a:duotone>
            <a:extLst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3AB6029-A451-4655-B134-B1E2F0B38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41E874-BFDA-434B-9626-54A97C1A7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133" y="489377"/>
            <a:ext cx="3670874" cy="15087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z="2500"/>
              <a:t>Implementación:</a:t>
            </a:r>
            <a:r>
              <a:rPr lang="es-ES" sz="2500" b="1"/>
              <a:t> </a:t>
            </a:r>
            <a:r>
              <a:rPr lang="es-ES" sz="2500"/>
              <a:t>Creación INSCRIPCIÓN</a:t>
            </a:r>
            <a:br>
              <a:rPr lang="es-ES" sz="2500" b="1"/>
            </a:br>
            <a:endParaRPr lang="es-ES" sz="250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D8BCEB-F69A-4FCC-B1C2-30C7421855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1112" y="3227921"/>
            <a:ext cx="3676678" cy="4206240"/>
          </a:xfrm>
        </p:spPr>
        <p:txBody>
          <a:bodyPr vert="horz" lIns="91440" tIns="45720" rIns="91440" bIns="45720" rtlCol="0">
            <a:normAutofit/>
          </a:bodyPr>
          <a:lstStyle/>
          <a:p>
            <a:pPr marL="0" algn="just"/>
            <a:r>
              <a:rPr lang="es-ES"/>
              <a:t>Verificamos en la base de datos que en la tabla inscripción se ha generado una nueva fila con la relación entre persona y videojuego.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1A18F1-E772-47BD-9486-6557D29B2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190" y="0"/>
            <a:ext cx="756681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87BD744-B678-486A-866F-1CE3509C63A9}"/>
              </a:ext>
            </a:extLst>
          </p:cNvPr>
          <p:cNvPicPr>
            <a:picLocks noGrp="1"/>
          </p:cNvPicPr>
          <p:nvPr>
            <p:ph sz="half" idx="2"/>
          </p:nvPr>
        </p:nvPicPr>
        <p:blipFill rotWithShape="1">
          <a:blip r:embed="rId3"/>
          <a:srcRect r="15575"/>
          <a:stretch/>
        </p:blipFill>
        <p:spPr>
          <a:xfrm>
            <a:off x="4619386" y="-1"/>
            <a:ext cx="756681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105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F81BCA-7199-4E91-9FFE-8BCF495DE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Comprobación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724E17-A49A-4139-86B9-9B0A470EA8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354408" cy="4351338"/>
          </a:xfrm>
        </p:spPr>
        <p:txBody>
          <a:bodyPr/>
          <a:lstStyle/>
          <a:p>
            <a:r>
              <a:rPr lang="es-ES" dirty="0"/>
              <a:t>Listando las inscripciones mediante el método GET a través de la </a:t>
            </a:r>
            <a:r>
              <a:rPr lang="es-ES" dirty="0" err="1"/>
              <a:t>url</a:t>
            </a:r>
            <a:r>
              <a:rPr lang="es-ES" dirty="0"/>
              <a:t> </a:t>
            </a:r>
            <a:r>
              <a:rPr lang="es-ES" u="sng" dirty="0">
                <a:hlinkClick r:id="rId2"/>
              </a:rPr>
              <a:t>http://localhost:8080/inscripciones</a:t>
            </a:r>
            <a:r>
              <a:rPr lang="es-ES" dirty="0"/>
              <a:t> podemos ver todos los datos de la inscripción creada anteriormente.</a:t>
            </a:r>
          </a:p>
          <a:p>
            <a:endParaRPr lang="es-ES" dirty="0"/>
          </a:p>
          <a:p>
            <a:r>
              <a:rPr lang="en-US" dirty="0"/>
              <a:t>curl -X GET 'http://localhost:8080/</a:t>
            </a:r>
            <a:r>
              <a:rPr lang="en-US" dirty="0" err="1"/>
              <a:t>inscripciones</a:t>
            </a:r>
            <a:r>
              <a:rPr lang="en-US" dirty="0"/>
              <a:t>'</a:t>
            </a:r>
            <a:endParaRPr lang="es-ES" dirty="0"/>
          </a:p>
          <a:p>
            <a:endParaRPr lang="es-ES" dirty="0"/>
          </a:p>
        </p:txBody>
      </p:sp>
      <p:pic>
        <p:nvPicPr>
          <p:cNvPr id="4" name="Marcador de contenido 4">
            <a:extLst>
              <a:ext uri="{FF2B5EF4-FFF2-40B4-BE49-F238E27FC236}">
                <a16:creationId xmlns:a16="http://schemas.microsoft.com/office/drawing/2014/main" id="{7E3B5B9F-FCCE-4977-8D49-3C19B3EA3559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0" y="4001294"/>
            <a:ext cx="12268200" cy="285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907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902EC2-63D5-45BD-9207-95655A060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1529" y="301932"/>
            <a:ext cx="9784080" cy="1508760"/>
          </a:xfrm>
        </p:spPr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C86BB0-9C87-4F06-A82C-11336054C3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36812" y="2846181"/>
            <a:ext cx="9918376" cy="4206240"/>
          </a:xfrm>
        </p:spPr>
        <p:txBody>
          <a:bodyPr/>
          <a:lstStyle/>
          <a:p>
            <a:r>
              <a:rPr lang="es-ES" dirty="0"/>
              <a:t>Gracias a este trabajo hemos aprendido el uso de los métodos POST / GET / PUT / DELETE  en cuanto a el trabajo de datos en </a:t>
            </a:r>
            <a:r>
              <a:rPr lang="es-ES" dirty="0" err="1"/>
              <a:t>WebServices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También en esta segunda entrega hemos adquirido la capacidad de programar una relación </a:t>
            </a:r>
            <a:r>
              <a:rPr lang="es-ES" dirty="0" err="1"/>
              <a:t>ManyToOne</a:t>
            </a:r>
            <a:r>
              <a:rPr lang="es-ES" dirty="0"/>
              <a:t> a través del framework Spring.</a:t>
            </a:r>
          </a:p>
        </p:txBody>
      </p:sp>
    </p:spTree>
    <p:extLst>
      <p:ext uri="{BB962C8B-B14F-4D97-AF65-F5344CB8AC3E}">
        <p14:creationId xmlns:p14="http://schemas.microsoft.com/office/powerpoint/2010/main" val="1956886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2BFEF7-E9B1-40F8-ADAA-9D3645C8D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 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F511EAF-0060-4A00-9B07-DB0AB6924FB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/>
              <a:t>Introducción </a:t>
            </a:r>
          </a:p>
          <a:p>
            <a:r>
              <a:rPr lang="es-ES" dirty="0"/>
              <a:t>Modelo Entidad/Relación</a:t>
            </a:r>
          </a:p>
          <a:p>
            <a:r>
              <a:rPr lang="es-ES" dirty="0"/>
              <a:t>Operaciones </a:t>
            </a:r>
          </a:p>
          <a:p>
            <a:r>
              <a:rPr lang="es-ES" dirty="0"/>
              <a:t>Implementación </a:t>
            </a:r>
          </a:p>
          <a:p>
            <a:r>
              <a:rPr lang="es-ES" dirty="0"/>
              <a:t>Comprobación </a:t>
            </a:r>
          </a:p>
        </p:txBody>
      </p:sp>
    </p:spTree>
    <p:extLst>
      <p:ext uri="{BB962C8B-B14F-4D97-AF65-F5344CB8AC3E}">
        <p14:creationId xmlns:p14="http://schemas.microsoft.com/office/powerpoint/2010/main" val="23691644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6E887-1AE9-4260-BB8A-8842DC9FE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0919" y="293701"/>
            <a:ext cx="9784080" cy="1508760"/>
          </a:xfrm>
        </p:spPr>
        <p:txBody>
          <a:bodyPr/>
          <a:lstStyle/>
          <a:p>
            <a:r>
              <a:rPr lang="es-ES"/>
              <a:t>¿ PREGUNTAS?</a:t>
            </a:r>
            <a:endParaRPr lang="es-ES" dirty="0"/>
          </a:p>
        </p:txBody>
      </p:sp>
      <p:pic>
        <p:nvPicPr>
          <p:cNvPr id="2050" name="Picture 2" descr="Resultat d'imatges de pregunta png">
            <a:extLst>
              <a:ext uri="{FF2B5EF4-FFF2-40B4-BE49-F238E27FC236}">
                <a16:creationId xmlns:a16="http://schemas.microsoft.com/office/drawing/2014/main" id="{EF0B3962-7270-4592-B7BA-D784B4C55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0" y="1802460"/>
            <a:ext cx="5314950" cy="5064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308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3AB6029-A451-4655-B134-B1E2F0B38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768FB4A-5D2F-4F5A-91A5-191804B2C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Introducción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D4A9AB-2B7D-458D-91D5-0A327290F1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74320" y="2367584"/>
            <a:ext cx="6263640" cy="420624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ES" dirty="0"/>
              <a:t>Somos una empresa encargada de ofrecer soluciones de gestión de webs a nuestros clientes.</a:t>
            </a:r>
          </a:p>
          <a:p>
            <a:endParaRPr lang="es-ES" dirty="0"/>
          </a:p>
          <a:p>
            <a:r>
              <a:rPr lang="es-ES" dirty="0"/>
              <a:t>La empresa de videojuegos </a:t>
            </a:r>
            <a:r>
              <a:rPr lang="es-ES" dirty="0" err="1"/>
              <a:t>GameBernat</a:t>
            </a:r>
            <a:r>
              <a:rPr lang="es-ES" dirty="0"/>
              <a:t> quiere crear una serie de </a:t>
            </a:r>
            <a:r>
              <a:rPr lang="es-ES" dirty="0" err="1"/>
              <a:t>Webservices</a:t>
            </a:r>
            <a:r>
              <a:rPr lang="es-ES" dirty="0"/>
              <a:t>, mediante los cuales pueda registrar usuarios, videojuegos y generar inscripciones para las reservas entre ambos. </a:t>
            </a:r>
          </a:p>
        </p:txBody>
      </p:sp>
      <p:pic>
        <p:nvPicPr>
          <p:cNvPr id="1026" name="Picture 2" descr="Resultat d'imatges de web service png">
            <a:extLst>
              <a:ext uri="{FF2B5EF4-FFF2-40B4-BE49-F238E27FC236}">
                <a16:creationId xmlns:a16="http://schemas.microsoft.com/office/drawing/2014/main" id="{F1FCC066-3621-457E-8F3D-025138E6CC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0" r="2" b="2"/>
          <a:stretch/>
        </p:blipFill>
        <p:spPr bwMode="auto">
          <a:xfrm>
            <a:off x="7849780" y="1822028"/>
            <a:ext cx="4342220" cy="5035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568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F6A0DF93-7E56-40FB-909A-9976AE41E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4EF64E9-0F73-42A3-8F8F-C1CA4C109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Gráfico Entidad/Relación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00A77A-F4C7-4AD8-A309-662F8E4CEB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7941" y="2618022"/>
            <a:ext cx="5464210" cy="420624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ES" dirty="0"/>
              <a:t>Una persona puede inscribirse en más de un videojuego.</a:t>
            </a:r>
          </a:p>
          <a:p>
            <a:endParaRPr lang="es-ES" dirty="0"/>
          </a:p>
          <a:p>
            <a:r>
              <a:rPr lang="es-ES" dirty="0"/>
              <a:t>Un videojuego puede tener muchas personas inscritas.</a:t>
            </a:r>
          </a:p>
          <a:p>
            <a:endParaRPr lang="es-ES" dirty="0"/>
          </a:p>
          <a:p>
            <a:r>
              <a:rPr lang="es-ES" dirty="0"/>
              <a:t>Aplicaremos la Relación </a:t>
            </a:r>
            <a:r>
              <a:rPr lang="es-ES" dirty="0" err="1"/>
              <a:t>ManyToOne</a:t>
            </a:r>
            <a:r>
              <a:rPr lang="es-ES" dirty="0"/>
              <a:t> en la tabla inscripción hacía Persona y Videojuego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0"/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B7A5872-6CDA-4B3C-9F2E-1664936077E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72151" y="4181475"/>
            <a:ext cx="641985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474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5F185D-8F18-47D2-B5F3-3BE170E18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Operaciones 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2A0D7AF-90F5-4C5C-90BD-830295CCDA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34323" y="3373692"/>
            <a:ext cx="3766151" cy="1894495"/>
          </a:xfrm>
        </p:spPr>
        <p:txBody>
          <a:bodyPr/>
          <a:lstStyle/>
          <a:p>
            <a:r>
              <a:rPr lang="es-ES" dirty="0"/>
              <a:t>PERSONA</a:t>
            </a:r>
          </a:p>
          <a:p>
            <a:pPr lvl="2"/>
            <a:r>
              <a:rPr lang="es-ES" dirty="0"/>
              <a:t>POST </a:t>
            </a:r>
          </a:p>
          <a:p>
            <a:pPr lvl="2"/>
            <a:r>
              <a:rPr lang="es-ES" dirty="0"/>
              <a:t>GET</a:t>
            </a:r>
          </a:p>
          <a:p>
            <a:pPr lvl="2"/>
            <a:r>
              <a:rPr lang="es-ES" dirty="0"/>
              <a:t>PUT</a:t>
            </a:r>
          </a:p>
          <a:p>
            <a:pPr lvl="2"/>
            <a:r>
              <a:rPr lang="es-ES" dirty="0"/>
              <a:t>DELETE</a:t>
            </a:r>
          </a:p>
        </p:txBody>
      </p:sp>
      <p:sp>
        <p:nvSpPr>
          <p:cNvPr id="9" name="Marcador de contenido 5">
            <a:extLst>
              <a:ext uri="{FF2B5EF4-FFF2-40B4-BE49-F238E27FC236}">
                <a16:creationId xmlns:a16="http://schemas.microsoft.com/office/drawing/2014/main" id="{096C4199-4316-48EE-B30D-57E98C9E1BAF}"/>
              </a:ext>
            </a:extLst>
          </p:cNvPr>
          <p:cNvSpPr txBox="1">
            <a:spLocks/>
          </p:cNvSpPr>
          <p:nvPr/>
        </p:nvSpPr>
        <p:spPr>
          <a:xfrm>
            <a:off x="7941515" y="3373691"/>
            <a:ext cx="3766151" cy="1894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VIDEOJUEGO</a:t>
            </a:r>
          </a:p>
          <a:p>
            <a:pPr lvl="2"/>
            <a:r>
              <a:rPr lang="es-ES" dirty="0"/>
              <a:t>POST </a:t>
            </a:r>
          </a:p>
          <a:p>
            <a:pPr lvl="2"/>
            <a:r>
              <a:rPr lang="es-ES" dirty="0"/>
              <a:t>GET</a:t>
            </a:r>
          </a:p>
          <a:p>
            <a:pPr lvl="2"/>
            <a:r>
              <a:rPr lang="es-ES" dirty="0"/>
              <a:t>PUT</a:t>
            </a:r>
          </a:p>
          <a:p>
            <a:pPr lvl="2"/>
            <a:r>
              <a:rPr lang="es-ES" dirty="0"/>
              <a:t>DELETE</a:t>
            </a:r>
          </a:p>
        </p:txBody>
      </p:sp>
      <p:sp>
        <p:nvSpPr>
          <p:cNvPr id="10" name="Marcador de contenido 5">
            <a:extLst>
              <a:ext uri="{FF2B5EF4-FFF2-40B4-BE49-F238E27FC236}">
                <a16:creationId xmlns:a16="http://schemas.microsoft.com/office/drawing/2014/main" id="{3CBBB16D-6167-4115-9188-16C17444C59F}"/>
              </a:ext>
            </a:extLst>
          </p:cNvPr>
          <p:cNvSpPr txBox="1">
            <a:spLocks/>
          </p:cNvSpPr>
          <p:nvPr/>
        </p:nvSpPr>
        <p:spPr>
          <a:xfrm>
            <a:off x="4629133" y="3373691"/>
            <a:ext cx="3766151" cy="1894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INSCRIPCIÓN</a:t>
            </a:r>
          </a:p>
          <a:p>
            <a:pPr lvl="2"/>
            <a:r>
              <a:rPr lang="es-ES" dirty="0"/>
              <a:t>POST </a:t>
            </a:r>
          </a:p>
          <a:p>
            <a:pPr lvl="2"/>
            <a:r>
              <a:rPr lang="es-ES" dirty="0"/>
              <a:t>GET</a:t>
            </a:r>
          </a:p>
          <a:p>
            <a:pPr lvl="2"/>
            <a:r>
              <a:rPr lang="es-ES" dirty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1558708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2B932A84-1F6B-4177-8B30-F7BA72E17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6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2174A2-C1FF-44EE-BF2B-E1A1E8D0A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958" y="568261"/>
            <a:ext cx="9784080" cy="1508760"/>
          </a:xfrm>
        </p:spPr>
        <p:txBody>
          <a:bodyPr/>
          <a:lstStyle/>
          <a:p>
            <a:r>
              <a:rPr lang="es-ES" dirty="0"/>
              <a:t>Implementación: Creación persona</a:t>
            </a:r>
            <a:br>
              <a:rPr lang="es-ES" b="1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3530E1-56A6-4063-BC00-D1BB432F9A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/>
          </a:bodyPr>
          <a:lstStyle/>
          <a:p>
            <a:r>
              <a:rPr lang="es-ES" dirty="0"/>
              <a:t>Mediante el método POST con la operación CURL hacemos la introducción de una persona: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/>
              <a:t>DNI+Nombre+Apellido+Email+Fecha_Nacimiento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 Llamamos a la </a:t>
            </a:r>
            <a:r>
              <a:rPr lang="es-ES" dirty="0" err="1"/>
              <a:t>url</a:t>
            </a:r>
            <a:r>
              <a:rPr lang="es-ES" dirty="0"/>
              <a:t> </a:t>
            </a:r>
            <a:r>
              <a:rPr lang="es-ES" dirty="0">
                <a:hlinkClick r:id="rId2"/>
              </a:rPr>
              <a:t>http://localhost:8080/users</a:t>
            </a:r>
            <a:endParaRPr lang="es-ES" dirty="0"/>
          </a:p>
          <a:p>
            <a:endParaRPr lang="es-ES" dirty="0"/>
          </a:p>
          <a:p>
            <a:r>
              <a:rPr lang="es-ES" dirty="0" err="1"/>
              <a:t>curl</a:t>
            </a:r>
            <a:r>
              <a:rPr lang="es-ES" dirty="0"/>
              <a:t> -X POST -H "</a:t>
            </a:r>
            <a:r>
              <a:rPr lang="es-ES" dirty="0" err="1"/>
              <a:t>Content-Type:application</a:t>
            </a:r>
            <a:r>
              <a:rPr lang="es-ES" dirty="0"/>
              <a:t>/</a:t>
            </a:r>
            <a:r>
              <a:rPr lang="es-ES" dirty="0" err="1"/>
              <a:t>json</a:t>
            </a:r>
            <a:r>
              <a:rPr lang="es-ES" dirty="0"/>
              <a:t>" -d '{"dni":"49231278F","nombre":"Enric","apellido":"Om","email":"stopcodiing@gmail.com","fecha_nacimiento":"01-01-1969"}' 'http://localhost:8080/</a:t>
            </a:r>
            <a:r>
              <a:rPr lang="es-ES" dirty="0" err="1"/>
              <a:t>users</a:t>
            </a:r>
            <a:r>
              <a:rPr lang="es-ES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784395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1A3B0D-7515-4626-92A3-46C07A6B7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960" y="228235"/>
            <a:ext cx="9784080" cy="1508760"/>
          </a:xfrm>
        </p:spPr>
        <p:txBody>
          <a:bodyPr/>
          <a:lstStyle/>
          <a:p>
            <a:r>
              <a:rPr lang="es-ES" dirty="0"/>
              <a:t>Implementación: Creación persona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CBC3D13-08D5-4245-9FD6-1C758504B4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3241"/>
          <a:stretch/>
        </p:blipFill>
        <p:spPr>
          <a:xfrm>
            <a:off x="0" y="2242376"/>
            <a:ext cx="12405700" cy="23732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Marcador de contenido 3">
            <a:extLst>
              <a:ext uri="{FF2B5EF4-FFF2-40B4-BE49-F238E27FC236}">
                <a16:creationId xmlns:a16="http://schemas.microsoft.com/office/drawing/2014/main" id="{FA19B9BD-5D28-4168-9DA9-5F4A6DE8D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157" y="4970731"/>
            <a:ext cx="9961685" cy="4351338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El </a:t>
            </a:r>
            <a:r>
              <a:rPr lang="es-ES" dirty="0" err="1"/>
              <a:t>Curl</a:t>
            </a:r>
            <a:r>
              <a:rPr lang="es-ES" dirty="0"/>
              <a:t> se ha realizado correctamente ya que una vez introducida todos los datos en su correcto orden nos devuelve el objeto creado. </a:t>
            </a:r>
          </a:p>
        </p:txBody>
      </p:sp>
    </p:spTree>
    <p:extLst>
      <p:ext uri="{BB962C8B-B14F-4D97-AF65-F5344CB8AC3E}">
        <p14:creationId xmlns:p14="http://schemas.microsoft.com/office/powerpoint/2010/main" val="3034886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6A0DF93-7E56-40FB-909A-9976AE41E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1E8755-7645-4937-BE41-EAEFB5392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7" y="284176"/>
            <a:ext cx="3670874" cy="15087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/>
              <a:t>Implementación: Creación persona</a:t>
            </a:r>
          </a:p>
        </p:txBody>
      </p:sp>
      <p:sp>
        <p:nvSpPr>
          <p:cNvPr id="7" name="Marcador de contenido 3">
            <a:extLst>
              <a:ext uri="{FF2B5EF4-FFF2-40B4-BE49-F238E27FC236}">
                <a16:creationId xmlns:a16="http://schemas.microsoft.com/office/drawing/2014/main" id="{9A82CD95-0978-4EE1-B701-44A07C6A5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6959" y="3201288"/>
            <a:ext cx="4188212" cy="4206240"/>
          </a:xfrm>
        </p:spPr>
        <p:txBody>
          <a:bodyPr vert="horz" lIns="91440" tIns="45720" rIns="91440" bIns="45720" rtlCol="0">
            <a:normAutofit/>
          </a:bodyPr>
          <a:lstStyle/>
          <a:p>
            <a:pPr algn="just"/>
            <a:r>
              <a:rPr lang="es-ES" dirty="0"/>
              <a:t>Verificamos en la base de datos que la persona se ha creado correctamente y se le a asignado un ID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A7C9D2-294E-4B1D-9700-BA3D38743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190" y="0"/>
            <a:ext cx="756681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071C965-BD7B-4124-B9AB-C8FDD858EEE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622142" y="1"/>
            <a:ext cx="7566810" cy="682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0965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 bandas">
  <a:themeElements>
    <a:clrScheme name="Con bandas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on banda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 banda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621</Words>
  <Application>Microsoft Office PowerPoint</Application>
  <PresentationFormat>Panorámica</PresentationFormat>
  <Paragraphs>92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3" baseType="lpstr">
      <vt:lpstr>Corbel</vt:lpstr>
      <vt:lpstr>Wingdings</vt:lpstr>
      <vt:lpstr>Con bandas</vt:lpstr>
      <vt:lpstr>Segunda sesión prácticas</vt:lpstr>
      <vt:lpstr>Índice </vt:lpstr>
      <vt:lpstr>Introducción </vt:lpstr>
      <vt:lpstr>Gráfico Entidad/Relación</vt:lpstr>
      <vt:lpstr>Operaciones </vt:lpstr>
      <vt:lpstr>Presentación de PowerPoint</vt:lpstr>
      <vt:lpstr>Implementación: Creación persona </vt:lpstr>
      <vt:lpstr>Implementación: Creación persona</vt:lpstr>
      <vt:lpstr>Implementación: Creación persona</vt:lpstr>
      <vt:lpstr>Implementación: Creación Videojuego </vt:lpstr>
      <vt:lpstr>Implementación: Creación Videojuego </vt:lpstr>
      <vt:lpstr>Implementación: Creación Videojuego </vt:lpstr>
      <vt:lpstr> Implementación: Creación inscripción  </vt:lpstr>
      <vt:lpstr>Código: Relación Many to one</vt:lpstr>
      <vt:lpstr>Código: relación many to one</vt:lpstr>
      <vt:lpstr>Implementación: Creación INSCRIPCIÓN </vt:lpstr>
      <vt:lpstr>Implementación: Creación INSCRIPCIÓN </vt:lpstr>
      <vt:lpstr>Comprobación </vt:lpstr>
      <vt:lpstr>conclusiones</vt:lpstr>
      <vt:lpstr>¿ PREGUNTAS?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Segunda sesión prácticas</dc:title>
  <dc:creator>Adrián Partida</dc:creator>
  <cp:lastModifiedBy>Adrián Partida</cp:lastModifiedBy>
  <cp:revision>5</cp:revision>
  <dcterms:created xsi:type="dcterms:W3CDTF">2019-01-07T16:18:17Z</dcterms:created>
  <dcterms:modified xsi:type="dcterms:W3CDTF">2019-01-07T17:51:55Z</dcterms:modified>
</cp:coreProperties>
</file>