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8783-8DF8-41D0-B2A1-239D67BEF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63B4-C92B-4D88-8BB2-009CFA0C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6CB7-F9D8-4BCC-8B2B-7949C18D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15CC-B6E8-4B56-986C-C2DC16E2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E992-4F11-4BE8-84E3-0E39AE2C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7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35CF-B60E-4ADE-9D97-42F55EC4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7A194-8D68-433C-971C-5264523D9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617D-C3DE-4F5B-B554-7363CF7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E651-EC81-4D5C-810F-74002067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E32C-8622-4DC8-A5E4-BCE4B0CA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70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7B209-CEE5-4A4D-B15B-690208E5E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EF2A4-3FCC-4709-9E0E-72B0FC2B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19FA-2B34-4718-9F8F-DE8E5A4A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566B-993E-44B7-9C96-788DCDC2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4E16-F892-425C-AB88-50DA499D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9BC0-F905-424A-8E5B-BCFEFDC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C643-0D5C-4050-BB74-946A7C46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2311-BBF3-43FA-88AF-0C3D5CAC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028F-7FBB-426E-95CC-15F87CA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D2E5-1F7F-4A22-9F22-E1838F7B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B99-163A-45F5-90A7-43686980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FCC5-37AA-45D6-8AEA-1A69ED50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03E1-68D5-4ED4-A354-CCB13045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6630-9DBB-4BCA-871D-9AD9B4AC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C5EE-2C2F-4EAE-8F1C-D1F7BFC4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B210-B8C9-4F3F-A63B-5A39EC17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802B-608D-4AC8-A2F2-65EB28EB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6EDC-21A5-499F-896B-19B8CDE0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43D2C-6443-4875-81F9-CD5423E2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3C10E-96D3-4982-9872-DB9D010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7595-9620-4A87-AB69-C4F56A5B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34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1F3-E71F-4F58-BE61-CA213111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AD34-01AA-41AC-9F44-F87B9CCB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CAE6E-8906-4422-B886-B4A899A80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874B5-0DB0-4500-9542-29CCACF62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3E26-DFEE-490D-B9BF-F694EA3DF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922D-AA64-4FC9-8037-AC785A8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E8A6E-9010-4F7A-8B68-324C418C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79B32-4891-480D-9549-B0A4EAEE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8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622C-AF2B-4471-A1F2-18883640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6D01F-9F4B-46EA-BE07-8682AC4D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719EF-5B04-440C-B17A-F1FD06D9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D4F2C-66B5-46BF-AC1E-6989C975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6B31A-E039-4021-8A6F-AD3E05AB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15F71-4BA8-4496-90D4-F7EBC0DB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06884-2448-4E9F-8AB0-874FCF0D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58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2026-D7DA-42D9-8D14-97E31BE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CEE2-989A-495F-8F49-9774C7EA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EC559-8A9F-4C49-AC42-06CCDED93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2D03B-530D-491D-90D7-F0700991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B3820-78D5-49B6-9557-4865BC6B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2611-361C-42E1-89E4-195D872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732A-F11C-490C-B9B1-824B113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3AAB0-AAA9-4026-A997-8A2C31013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1E468-522A-48C0-A147-B72B977C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7807-6031-4791-B66A-05DCB4E4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99BB-89F2-4682-BBD8-FBF16E22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E9AE-A254-482F-B9C3-C3089214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55A9D-BA47-491D-95E5-5EA2975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B5E5-95EC-4BD2-9490-76028165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649B-F15A-406F-8F9E-6D11B628C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C146-B114-4BCB-92EB-BF5032222BEB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81C3-2420-4701-ABAD-9B0AA3A9E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A152-3C27-4B52-9422-029F8903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0077-4816-4B4F-B295-23A317A4C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8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22C6E3-D8DB-476F-8487-193ADC04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67634"/>
              </p:ext>
            </p:extLst>
          </p:nvPr>
        </p:nvGraphicFramePr>
        <p:xfrm>
          <a:off x="142007" y="3071779"/>
          <a:ext cx="8223250" cy="1625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3580518078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146581406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427912377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40899911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434804776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1148896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621133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428721665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32363253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112367919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3126558167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3536569788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74279093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08811676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700204539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9531725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943191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x5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x7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xA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xF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69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{VECTOR}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{R2}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ADDI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{Bitfield}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ANDI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ORI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XORI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QOPI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{FLOAT}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CSR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FMA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58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MULI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MULUI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MULSUI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FNMS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DIVI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DIVUI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DIVSUI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FMS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34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SEQI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SNEI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SLTI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SGEI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SLEI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SGTI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SLTUI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SGEUI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SLEUI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SGTUI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MODI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MODUI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MODSUI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FNMA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493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JMP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CALL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RET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JAL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SYS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REX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Bcc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BccR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BBc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BEQ#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FBcc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FBccR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7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LBU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LBO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LCU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LCO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LH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LHU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LHO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LW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LWU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LWO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LQ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{Indexed}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91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LVBU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LVBO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LVCU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LVCO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LVH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LVHU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LVHO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LVWO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LVQ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LVV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20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SH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SW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SQ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SWC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SV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Cmprssd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44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ASWAP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AADD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AAND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AXOR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AMIN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AMAX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AMINU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AMAXU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ASHL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ASHR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INC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6238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AA290EE-4116-41B0-9FE6-94261C5D7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91" y="3621514"/>
            <a:ext cx="2666507" cy="60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3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 Opcode (inst. bits 0 to 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81E3D-807E-41D5-96A2-414939BA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126"/>
              </p:ext>
            </p:extLst>
          </p:nvPr>
        </p:nvGraphicFramePr>
        <p:xfrm>
          <a:off x="142007" y="4826990"/>
          <a:ext cx="8223250" cy="902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166713562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839726764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724665024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1817006833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4283149350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871612318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1105098198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366630644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046482803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416987242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4180122036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73296412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1565730525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3463050356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828066651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66876474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122557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x5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x7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xA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xF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91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0x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{BCD}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{R1}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ADD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SUB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CMPU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AND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XOR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NAND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NOR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XNOR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51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SHL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SHR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ROL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ROR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MUL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MULU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MULSU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DIV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DIVU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DIVSU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24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SEQ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SNE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SLT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SGT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SLTU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SGEU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SLEU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SGTU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MOD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MODU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MODSU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0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8953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118828-81D7-4AD5-A30E-2CA58EF02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2014"/>
              </p:ext>
            </p:extLst>
          </p:nvPr>
        </p:nvGraphicFramePr>
        <p:xfrm>
          <a:off x="142007" y="5850695"/>
          <a:ext cx="8223250" cy="902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23457598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685819296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1357193306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824545313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1785782877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934599609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3180692865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48349426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54835393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777213809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433992206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564437311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1154367518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13368736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616711029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3694864939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867392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x5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x7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xA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xF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617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LBX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LBUX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LBOX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LCX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LCUX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LCOX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LHX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LHUX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LHOX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LWX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LWUX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LWOX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LQX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67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LVBX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LVBUX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LVBOX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LVCX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LVCUX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LVCOX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LVHX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LVHUX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LVHOX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LVWOX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LVQX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LVWRX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LVVX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212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SBX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SCX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SHX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SWX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SQX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SWCX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SVX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36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ASWAPX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AADDX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AANDX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AORX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AXORX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AMINX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AMAXX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AMINUX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AMAXUX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ASHLX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ASHRX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INCX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953441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854D1B2-EC62-4BCE-8CB7-AFBBC686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91" y="4975848"/>
            <a:ext cx="2983509" cy="60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3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{R2} Major </a:t>
            </a:r>
            <a:r>
              <a:rPr kumimoji="0" lang="en-CA" altLang="en-US" sz="1300" b="1" i="0" u="none" strike="noStrike" cap="none" normalizeH="0" baseline="0" dirty="0" err="1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0" lang="en-CA" altLang="en-US" sz="13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(inst. bits 29 to 35)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099B57-B08F-40C6-9D52-5B4D9C02E807}"/>
              </a:ext>
            </a:extLst>
          </p:cNvPr>
          <p:cNvSpPr/>
          <p:nvPr/>
        </p:nvSpPr>
        <p:spPr>
          <a:xfrm>
            <a:off x="8450491" y="6152246"/>
            <a:ext cx="34034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300" b="1" dirty="0">
                <a:solidFill>
                  <a:srgbClr val="1F497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{Indexed} Major </a:t>
            </a:r>
            <a:r>
              <a:rPr lang="en-CA" altLang="en-US" sz="1300" b="1" dirty="0" err="1">
                <a:solidFill>
                  <a:srgbClr val="1F497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CA" altLang="en-US" sz="1300" b="1" dirty="0">
                <a:solidFill>
                  <a:srgbClr val="1F497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(inst. bits 29 to 35)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5E7051-66C2-4E39-B5AC-660DF3F3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99850"/>
              </p:ext>
            </p:extLst>
          </p:nvPr>
        </p:nvGraphicFramePr>
        <p:xfrm>
          <a:off x="142007" y="43456"/>
          <a:ext cx="5734049" cy="289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61">
                  <a:extLst>
                    <a:ext uri="{9D8B030D-6E8A-4147-A177-3AD203B41FA5}">
                      <a16:colId xmlns:a16="http://schemas.microsoft.com/office/drawing/2014/main" val="3900844995"/>
                    </a:ext>
                  </a:extLst>
                </a:gridCol>
                <a:gridCol w="372936">
                  <a:extLst>
                    <a:ext uri="{9D8B030D-6E8A-4147-A177-3AD203B41FA5}">
                      <a16:colId xmlns:a16="http://schemas.microsoft.com/office/drawing/2014/main" val="2715234241"/>
                    </a:ext>
                  </a:extLst>
                </a:gridCol>
                <a:gridCol w="218110">
                  <a:extLst>
                    <a:ext uri="{9D8B030D-6E8A-4147-A177-3AD203B41FA5}">
                      <a16:colId xmlns:a16="http://schemas.microsoft.com/office/drawing/2014/main" val="1784312889"/>
                    </a:ext>
                  </a:extLst>
                </a:gridCol>
                <a:gridCol w="245770">
                  <a:extLst>
                    <a:ext uri="{9D8B030D-6E8A-4147-A177-3AD203B41FA5}">
                      <a16:colId xmlns:a16="http://schemas.microsoft.com/office/drawing/2014/main" val="2787506356"/>
                    </a:ext>
                  </a:extLst>
                </a:gridCol>
                <a:gridCol w="96832">
                  <a:extLst>
                    <a:ext uri="{9D8B030D-6E8A-4147-A177-3AD203B41FA5}">
                      <a16:colId xmlns:a16="http://schemas.microsoft.com/office/drawing/2014/main" val="3853131620"/>
                    </a:ext>
                  </a:extLst>
                </a:gridCol>
                <a:gridCol w="96832">
                  <a:extLst>
                    <a:ext uri="{9D8B030D-6E8A-4147-A177-3AD203B41FA5}">
                      <a16:colId xmlns:a16="http://schemas.microsoft.com/office/drawing/2014/main" val="3434723477"/>
                    </a:ext>
                  </a:extLst>
                </a:gridCol>
                <a:gridCol w="185814">
                  <a:extLst>
                    <a:ext uri="{9D8B030D-6E8A-4147-A177-3AD203B41FA5}">
                      <a16:colId xmlns:a16="http://schemas.microsoft.com/office/drawing/2014/main" val="372239586"/>
                    </a:ext>
                  </a:extLst>
                </a:gridCol>
                <a:gridCol w="463225">
                  <a:extLst>
                    <a:ext uri="{9D8B030D-6E8A-4147-A177-3AD203B41FA5}">
                      <a16:colId xmlns:a16="http://schemas.microsoft.com/office/drawing/2014/main" val="1787818745"/>
                    </a:ext>
                  </a:extLst>
                </a:gridCol>
                <a:gridCol w="96832">
                  <a:extLst>
                    <a:ext uri="{9D8B030D-6E8A-4147-A177-3AD203B41FA5}">
                      <a16:colId xmlns:a16="http://schemas.microsoft.com/office/drawing/2014/main" val="1083034003"/>
                    </a:ext>
                  </a:extLst>
                </a:gridCol>
                <a:gridCol w="278066">
                  <a:extLst>
                    <a:ext uri="{9D8B030D-6E8A-4147-A177-3AD203B41FA5}">
                      <a16:colId xmlns:a16="http://schemas.microsoft.com/office/drawing/2014/main" val="4133698959"/>
                    </a:ext>
                  </a:extLst>
                </a:gridCol>
                <a:gridCol w="372936">
                  <a:extLst>
                    <a:ext uri="{9D8B030D-6E8A-4147-A177-3AD203B41FA5}">
                      <a16:colId xmlns:a16="http://schemas.microsoft.com/office/drawing/2014/main" val="1833495339"/>
                    </a:ext>
                  </a:extLst>
                </a:gridCol>
                <a:gridCol w="649039">
                  <a:extLst>
                    <a:ext uri="{9D8B030D-6E8A-4147-A177-3AD203B41FA5}">
                      <a16:colId xmlns:a16="http://schemas.microsoft.com/office/drawing/2014/main" val="1307115702"/>
                    </a:ext>
                  </a:extLst>
                </a:gridCol>
                <a:gridCol w="649693">
                  <a:extLst>
                    <a:ext uri="{9D8B030D-6E8A-4147-A177-3AD203B41FA5}">
                      <a16:colId xmlns:a16="http://schemas.microsoft.com/office/drawing/2014/main" val="3700769770"/>
                    </a:ext>
                  </a:extLst>
                </a:gridCol>
                <a:gridCol w="1080859">
                  <a:extLst>
                    <a:ext uri="{9D8B030D-6E8A-4147-A177-3AD203B41FA5}">
                      <a16:colId xmlns:a16="http://schemas.microsoft.com/office/drawing/2014/main" val="2764616436"/>
                    </a:ext>
                  </a:extLst>
                </a:gridCol>
                <a:gridCol w="680444">
                  <a:extLst>
                    <a:ext uri="{9D8B030D-6E8A-4147-A177-3AD203B41FA5}">
                      <a16:colId xmlns:a16="http://schemas.microsoft.com/office/drawing/2014/main" val="1973896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Fields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78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Immed</a:t>
                      </a:r>
                      <a:r>
                        <a:rPr lang="en-CA" sz="1100" baseline="-25000">
                          <a:effectLst/>
                        </a:rPr>
                        <a:t>16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696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~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Sz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72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21005" algn="ctr"/>
                          <a:tab pos="767080" algn="l"/>
                        </a:tabLs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21005" algn="ctr"/>
                          <a:tab pos="767080" algn="l"/>
                        </a:tabLst>
                      </a:pPr>
                      <a:r>
                        <a:rPr lang="en-CA" sz="1100">
                          <a:effectLst/>
                        </a:rPr>
                        <a:t>	01</a:t>
                      </a:r>
                      <a:r>
                        <a:rPr lang="en-CA" sz="1100" baseline="-25000">
                          <a:effectLst/>
                        </a:rPr>
                        <a:t>6	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~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Sz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Sz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86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Sz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Immed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85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BF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15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Disp</a:t>
                      </a:r>
                      <a:r>
                        <a:rPr lang="en-CA" sz="1100" baseline="-25000">
                          <a:effectLst/>
                        </a:rPr>
                        <a:t>11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Cn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71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Disp</a:t>
                      </a:r>
                      <a:r>
                        <a:rPr lang="en-CA" sz="1100" baseline="-25000">
                          <a:effectLst/>
                        </a:rPr>
                        <a:t>11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Cn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Bitno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04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Disp</a:t>
                      </a:r>
                      <a:r>
                        <a:rPr lang="en-CA" sz="1100" baseline="-25000">
                          <a:effectLst/>
                        </a:rPr>
                        <a:t>11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Immed</a:t>
                      </a:r>
                      <a:r>
                        <a:rPr lang="en-CA" sz="1100" baseline="-25000">
                          <a:effectLst/>
                        </a:rPr>
                        <a:t>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050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~</a:t>
                      </a:r>
                      <a:r>
                        <a:rPr lang="en-CA" sz="1100" baseline="-250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</a:t>
                      </a:r>
                      <a:r>
                        <a:rPr lang="en-CA" sz="1100" baseline="-250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Cnd</a:t>
                      </a:r>
                      <a:r>
                        <a:rPr lang="en-CA" sz="1100" baseline="-250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Rc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3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~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Sc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5</a:t>
                      </a:r>
                      <a:r>
                        <a:rPr lang="en-CA" sz="1100">
                          <a:effectLst/>
                        </a:rPr>
                        <a:t>/Rc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54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OL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Regno</a:t>
                      </a:r>
                      <a:r>
                        <a:rPr lang="en-CA" sz="1100" baseline="-25000">
                          <a:effectLst/>
                        </a:rPr>
                        <a:t>12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074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Address</a:t>
                      </a:r>
                      <a:r>
                        <a:rPr lang="en-CA" sz="1100" baseline="-25000">
                          <a:effectLst/>
                        </a:rPr>
                        <a:t>28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JC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97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Funct</a:t>
                      </a:r>
                      <a:r>
                        <a:rPr lang="en-CA" sz="1100" baseline="-25000">
                          <a:effectLst/>
                        </a:rPr>
                        <a:t>5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</a:t>
                      </a:r>
                      <a:r>
                        <a:rPr lang="en-CA" sz="1100" baseline="-250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Rm</a:t>
                      </a:r>
                      <a:r>
                        <a:rPr lang="en-CA" sz="1100" baseline="-250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Rt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Rb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</a:t>
                      </a:r>
                      <a:r>
                        <a:rPr lang="en-CA" sz="1100" baseline="-250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Opcode</a:t>
                      </a:r>
                      <a:r>
                        <a:rPr lang="en-CA" sz="1100" baseline="-250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FP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935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55C16-E1F9-4526-87F5-22CA81D9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00572"/>
              </p:ext>
            </p:extLst>
          </p:nvPr>
        </p:nvGraphicFramePr>
        <p:xfrm>
          <a:off x="6019450" y="104335"/>
          <a:ext cx="5490210" cy="2708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4005730755"/>
                    </a:ext>
                  </a:extLst>
                </a:gridCol>
                <a:gridCol w="4860290">
                  <a:extLst>
                    <a:ext uri="{9D8B030D-6E8A-4147-A177-3AD203B41FA5}">
                      <a16:colId xmlns:a16="http://schemas.microsoft.com/office/drawing/2014/main" val="2108368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Format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Instruction Group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424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register-immediate and load / store with displacement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0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register-register, two source registers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54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single source register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85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shift register-register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33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shift register-immediate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207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BF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bitfield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218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branch with displacement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64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BB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branch on bit set / clear, decrement and branch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39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BI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branch equal immediate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562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branch to register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30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MX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memory indexed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94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control and status register access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56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JC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jump and call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8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FP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floating-point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82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3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480</Words>
  <Application>Microsoft Office PowerPoint</Application>
  <PresentationFormat>Widescreen</PresentationFormat>
  <Paragraphs>471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 Finch</cp:lastModifiedBy>
  <cp:revision>4</cp:revision>
  <dcterms:created xsi:type="dcterms:W3CDTF">2018-02-23T16:31:26Z</dcterms:created>
  <dcterms:modified xsi:type="dcterms:W3CDTF">2018-02-24T06:02:58Z</dcterms:modified>
</cp:coreProperties>
</file>