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4" r:id="rId11"/>
    <p:sldId id="265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B8DA19-54C3-444D-BEC4-B26C4D812329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5E80B6D-3D2B-4B89-8F06-7C26214F38CF}">
      <dgm:prSet/>
      <dgm:spPr/>
      <dgm:t>
        <a:bodyPr/>
        <a:lstStyle/>
        <a:p>
          <a:r>
            <a:rPr lang="en-GB"/>
            <a:t>Examples of practice-led applied research within occupied healthcare facilities</a:t>
          </a:r>
          <a:endParaRPr lang="en-US"/>
        </a:p>
      </dgm:t>
    </dgm:pt>
    <dgm:pt modelId="{8AB99703-266A-4BD4-BEE7-667633BEAD92}" type="parTrans" cxnId="{BA508742-82B3-4029-A67B-E9B116457625}">
      <dgm:prSet/>
      <dgm:spPr/>
      <dgm:t>
        <a:bodyPr/>
        <a:lstStyle/>
        <a:p>
          <a:endParaRPr lang="en-US"/>
        </a:p>
      </dgm:t>
    </dgm:pt>
    <dgm:pt modelId="{3755E62B-9614-4D03-B814-D2CDF51C5F35}" type="sibTrans" cxnId="{BA508742-82B3-4029-A67B-E9B116457625}">
      <dgm:prSet/>
      <dgm:spPr/>
      <dgm:t>
        <a:bodyPr/>
        <a:lstStyle/>
        <a:p>
          <a:endParaRPr lang="en-US"/>
        </a:p>
      </dgm:t>
    </dgm:pt>
    <dgm:pt modelId="{3399C7C1-2E45-4637-9AC5-0E753FD43672}">
      <dgm:prSet/>
      <dgm:spPr/>
      <dgm:t>
        <a:bodyPr/>
        <a:lstStyle/>
        <a:p>
          <a:r>
            <a:rPr lang="en-GB"/>
            <a:t>Considers the role of colour as part of the everyday experience for all users, patients as well as staff and visitors</a:t>
          </a:r>
          <a:endParaRPr lang="en-US"/>
        </a:p>
      </dgm:t>
    </dgm:pt>
    <dgm:pt modelId="{DC204623-A73E-491D-BDE7-8EEA6C9E4E90}" type="parTrans" cxnId="{4AAF857F-D4EC-4B6F-A123-5C2CE5B18FEB}">
      <dgm:prSet/>
      <dgm:spPr/>
      <dgm:t>
        <a:bodyPr/>
        <a:lstStyle/>
        <a:p>
          <a:endParaRPr lang="en-US"/>
        </a:p>
      </dgm:t>
    </dgm:pt>
    <dgm:pt modelId="{CD30386C-A4EA-45E3-8756-3C93E5DE9B01}" type="sibTrans" cxnId="{4AAF857F-D4EC-4B6F-A123-5C2CE5B18FEB}">
      <dgm:prSet/>
      <dgm:spPr/>
      <dgm:t>
        <a:bodyPr/>
        <a:lstStyle/>
        <a:p>
          <a:endParaRPr lang="en-US"/>
        </a:p>
      </dgm:t>
    </dgm:pt>
    <dgm:pt modelId="{576553F8-A651-439E-9E07-A31550A5D8FB}" type="pres">
      <dgm:prSet presAssocID="{EBB8DA19-54C3-444D-BEC4-B26C4D81232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75C939D-07C2-4BB3-82CC-AC4620F62215}" type="pres">
      <dgm:prSet presAssocID="{35E80B6D-3D2B-4B89-8F06-7C26214F38CF}" presName="root" presStyleCnt="0"/>
      <dgm:spPr/>
    </dgm:pt>
    <dgm:pt modelId="{7B5BCF54-22B2-4A4B-A86B-79BDE95B690E}" type="pres">
      <dgm:prSet presAssocID="{35E80B6D-3D2B-4B89-8F06-7C26214F38CF}" presName="rootComposite" presStyleCnt="0"/>
      <dgm:spPr/>
    </dgm:pt>
    <dgm:pt modelId="{A6FB7B95-D112-4C30-9E7D-FCD9E30EF3AC}" type="pres">
      <dgm:prSet presAssocID="{35E80B6D-3D2B-4B89-8F06-7C26214F38CF}" presName="rootText" presStyleLbl="node1" presStyleIdx="0" presStyleCnt="2"/>
      <dgm:spPr/>
    </dgm:pt>
    <dgm:pt modelId="{4E1A0E39-D7F8-4A6E-89AB-34934216DC4D}" type="pres">
      <dgm:prSet presAssocID="{35E80B6D-3D2B-4B89-8F06-7C26214F38CF}" presName="rootConnector" presStyleLbl="node1" presStyleIdx="0" presStyleCnt="2"/>
      <dgm:spPr/>
    </dgm:pt>
    <dgm:pt modelId="{89993EC1-8E9F-4E8F-AB1D-7FEFE21FE4D9}" type="pres">
      <dgm:prSet presAssocID="{35E80B6D-3D2B-4B89-8F06-7C26214F38CF}" presName="childShape" presStyleCnt="0"/>
      <dgm:spPr/>
    </dgm:pt>
    <dgm:pt modelId="{E4ADD188-61CE-47E5-AFB3-BE72034D0AE6}" type="pres">
      <dgm:prSet presAssocID="{3399C7C1-2E45-4637-9AC5-0E753FD43672}" presName="root" presStyleCnt="0"/>
      <dgm:spPr/>
    </dgm:pt>
    <dgm:pt modelId="{ABF9640E-9F95-4D53-95E3-7AB00A8F41C1}" type="pres">
      <dgm:prSet presAssocID="{3399C7C1-2E45-4637-9AC5-0E753FD43672}" presName="rootComposite" presStyleCnt="0"/>
      <dgm:spPr/>
    </dgm:pt>
    <dgm:pt modelId="{6BA6B69E-A01C-404F-8D65-0902A4EAAD37}" type="pres">
      <dgm:prSet presAssocID="{3399C7C1-2E45-4637-9AC5-0E753FD43672}" presName="rootText" presStyleLbl="node1" presStyleIdx="1" presStyleCnt="2"/>
      <dgm:spPr/>
    </dgm:pt>
    <dgm:pt modelId="{9B5CA52A-E335-4616-9493-D524E0C4924A}" type="pres">
      <dgm:prSet presAssocID="{3399C7C1-2E45-4637-9AC5-0E753FD43672}" presName="rootConnector" presStyleLbl="node1" presStyleIdx="1" presStyleCnt="2"/>
      <dgm:spPr/>
    </dgm:pt>
    <dgm:pt modelId="{852C5147-B192-4DC6-A744-9DF0E7AA10E6}" type="pres">
      <dgm:prSet presAssocID="{3399C7C1-2E45-4637-9AC5-0E753FD43672}" presName="childShape" presStyleCnt="0"/>
      <dgm:spPr/>
    </dgm:pt>
  </dgm:ptLst>
  <dgm:cxnLst>
    <dgm:cxn modelId="{BBD14300-1D5E-4A34-9D53-8307ABEDB16F}" type="presOf" srcId="{35E80B6D-3D2B-4B89-8F06-7C26214F38CF}" destId="{4E1A0E39-D7F8-4A6E-89AB-34934216DC4D}" srcOrd="1" destOrd="0" presId="urn:microsoft.com/office/officeart/2005/8/layout/hierarchy3"/>
    <dgm:cxn modelId="{BA508742-82B3-4029-A67B-E9B116457625}" srcId="{EBB8DA19-54C3-444D-BEC4-B26C4D812329}" destId="{35E80B6D-3D2B-4B89-8F06-7C26214F38CF}" srcOrd="0" destOrd="0" parTransId="{8AB99703-266A-4BD4-BEE7-667633BEAD92}" sibTransId="{3755E62B-9614-4D03-B814-D2CDF51C5F35}"/>
    <dgm:cxn modelId="{4E23D643-596B-4B5F-AE4A-957F1016CCDD}" type="presOf" srcId="{3399C7C1-2E45-4637-9AC5-0E753FD43672}" destId="{6BA6B69E-A01C-404F-8D65-0902A4EAAD37}" srcOrd="0" destOrd="0" presId="urn:microsoft.com/office/officeart/2005/8/layout/hierarchy3"/>
    <dgm:cxn modelId="{FDD21C45-88C3-4811-A65B-6604FDA7CC1B}" type="presOf" srcId="{3399C7C1-2E45-4637-9AC5-0E753FD43672}" destId="{9B5CA52A-E335-4616-9493-D524E0C4924A}" srcOrd="1" destOrd="0" presId="urn:microsoft.com/office/officeart/2005/8/layout/hierarchy3"/>
    <dgm:cxn modelId="{4AAF857F-D4EC-4B6F-A123-5C2CE5B18FEB}" srcId="{EBB8DA19-54C3-444D-BEC4-B26C4D812329}" destId="{3399C7C1-2E45-4637-9AC5-0E753FD43672}" srcOrd="1" destOrd="0" parTransId="{DC204623-A73E-491D-BDE7-8EEA6C9E4E90}" sibTransId="{CD30386C-A4EA-45E3-8756-3C93E5DE9B01}"/>
    <dgm:cxn modelId="{8942B5B8-7D68-4D36-A2DD-2E638CE83F37}" type="presOf" srcId="{35E80B6D-3D2B-4B89-8F06-7C26214F38CF}" destId="{A6FB7B95-D112-4C30-9E7D-FCD9E30EF3AC}" srcOrd="0" destOrd="0" presId="urn:microsoft.com/office/officeart/2005/8/layout/hierarchy3"/>
    <dgm:cxn modelId="{0F687FF8-1B11-4696-B6B5-7A11B6A13189}" type="presOf" srcId="{EBB8DA19-54C3-444D-BEC4-B26C4D812329}" destId="{576553F8-A651-439E-9E07-A31550A5D8FB}" srcOrd="0" destOrd="0" presId="urn:microsoft.com/office/officeart/2005/8/layout/hierarchy3"/>
    <dgm:cxn modelId="{286AC0F3-CD17-42E6-B1D8-4794CA9315FD}" type="presParOf" srcId="{576553F8-A651-439E-9E07-A31550A5D8FB}" destId="{175C939D-07C2-4BB3-82CC-AC4620F62215}" srcOrd="0" destOrd="0" presId="urn:microsoft.com/office/officeart/2005/8/layout/hierarchy3"/>
    <dgm:cxn modelId="{CF9AE133-2F58-487C-BB81-A56EB7FB8567}" type="presParOf" srcId="{175C939D-07C2-4BB3-82CC-AC4620F62215}" destId="{7B5BCF54-22B2-4A4B-A86B-79BDE95B690E}" srcOrd="0" destOrd="0" presId="urn:microsoft.com/office/officeart/2005/8/layout/hierarchy3"/>
    <dgm:cxn modelId="{B45E95EA-A5D0-4245-9ACD-47D92C7240BE}" type="presParOf" srcId="{7B5BCF54-22B2-4A4B-A86B-79BDE95B690E}" destId="{A6FB7B95-D112-4C30-9E7D-FCD9E30EF3AC}" srcOrd="0" destOrd="0" presId="urn:microsoft.com/office/officeart/2005/8/layout/hierarchy3"/>
    <dgm:cxn modelId="{DCECCAE7-A8EA-4070-B489-B9A372214AEA}" type="presParOf" srcId="{7B5BCF54-22B2-4A4B-A86B-79BDE95B690E}" destId="{4E1A0E39-D7F8-4A6E-89AB-34934216DC4D}" srcOrd="1" destOrd="0" presId="urn:microsoft.com/office/officeart/2005/8/layout/hierarchy3"/>
    <dgm:cxn modelId="{D7488E34-7F6E-4F05-AA1C-790776144D4F}" type="presParOf" srcId="{175C939D-07C2-4BB3-82CC-AC4620F62215}" destId="{89993EC1-8E9F-4E8F-AB1D-7FEFE21FE4D9}" srcOrd="1" destOrd="0" presId="urn:microsoft.com/office/officeart/2005/8/layout/hierarchy3"/>
    <dgm:cxn modelId="{B1114DD1-EF23-4C1D-B312-4B2A61A72E2B}" type="presParOf" srcId="{576553F8-A651-439E-9E07-A31550A5D8FB}" destId="{E4ADD188-61CE-47E5-AFB3-BE72034D0AE6}" srcOrd="1" destOrd="0" presId="urn:microsoft.com/office/officeart/2005/8/layout/hierarchy3"/>
    <dgm:cxn modelId="{CBA81FA0-9687-411F-ADA6-3A4F3F324193}" type="presParOf" srcId="{E4ADD188-61CE-47E5-AFB3-BE72034D0AE6}" destId="{ABF9640E-9F95-4D53-95E3-7AB00A8F41C1}" srcOrd="0" destOrd="0" presId="urn:microsoft.com/office/officeart/2005/8/layout/hierarchy3"/>
    <dgm:cxn modelId="{69AED71D-01C5-400E-B1A2-8B914FBEEA38}" type="presParOf" srcId="{ABF9640E-9F95-4D53-95E3-7AB00A8F41C1}" destId="{6BA6B69E-A01C-404F-8D65-0902A4EAAD37}" srcOrd="0" destOrd="0" presId="urn:microsoft.com/office/officeart/2005/8/layout/hierarchy3"/>
    <dgm:cxn modelId="{52DBB537-8B1E-443B-AABD-DD027A361BE1}" type="presParOf" srcId="{ABF9640E-9F95-4D53-95E3-7AB00A8F41C1}" destId="{9B5CA52A-E335-4616-9493-D524E0C4924A}" srcOrd="1" destOrd="0" presId="urn:microsoft.com/office/officeart/2005/8/layout/hierarchy3"/>
    <dgm:cxn modelId="{458FFEBC-9B37-452F-9288-F45C6B43C31F}" type="presParOf" srcId="{E4ADD188-61CE-47E5-AFB3-BE72034D0AE6}" destId="{852C5147-B192-4DC6-A744-9DF0E7AA10E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B7B95-D112-4C30-9E7D-FCD9E30EF3AC}">
      <dsp:nvSpPr>
        <dsp:cNvPr id="0" name=""/>
        <dsp:cNvSpPr/>
      </dsp:nvSpPr>
      <dsp:spPr>
        <a:xfrm>
          <a:off x="1320" y="563057"/>
          <a:ext cx="4807892" cy="2403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Examples of practice-led applied research within occupied healthcare facilities</a:t>
          </a:r>
          <a:endParaRPr lang="en-US" sz="3100" kern="1200"/>
        </a:p>
      </dsp:txBody>
      <dsp:txXfrm>
        <a:off x="71729" y="633466"/>
        <a:ext cx="4667074" cy="2263128"/>
      </dsp:txXfrm>
    </dsp:sp>
    <dsp:sp modelId="{6BA6B69E-A01C-404F-8D65-0902A4EAAD37}">
      <dsp:nvSpPr>
        <dsp:cNvPr id="0" name=""/>
        <dsp:cNvSpPr/>
      </dsp:nvSpPr>
      <dsp:spPr>
        <a:xfrm>
          <a:off x="6011186" y="563057"/>
          <a:ext cx="4807892" cy="2403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Considers the role of colour as part of the everyday experience for all users, patients as well as staff and visitors</a:t>
          </a:r>
          <a:endParaRPr lang="en-US" sz="3100" kern="1200"/>
        </a:p>
      </dsp:txBody>
      <dsp:txXfrm>
        <a:off x="6081595" y="633466"/>
        <a:ext cx="4667074" cy="2263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8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2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656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3597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44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39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293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64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7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9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5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2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41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5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5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1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67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1693A3-B5AA-A165-04C5-BD000A5D8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GB" sz="5000" dirty="0"/>
              <a:t>Review of studies to motivate implementation and design of serious game</a:t>
            </a:r>
            <a:endParaRPr lang="en-ZA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ED9B7-F06A-B2C0-8925-6414E5ED5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GB" dirty="0"/>
              <a:t>By Loftie Fourie</a:t>
            </a:r>
            <a:endParaRPr lang="en-GB"/>
          </a:p>
          <a:p>
            <a:pPr algn="r"/>
            <a:endParaRPr lang="en-ZA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649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48A6-48E6-19E3-5521-3E4C1F81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Music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7B536-D37F-C639-20D5-CB10F852B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Progress in Brain Research Chapter 11 – Music and </a:t>
            </a:r>
            <a:r>
              <a:rPr lang="en-GB" dirty="0" err="1"/>
              <a:t>demntia</a:t>
            </a:r>
            <a:r>
              <a:rPr lang="en-GB" dirty="0"/>
              <a:t> (2015)</a:t>
            </a:r>
          </a:p>
          <a:p>
            <a:pPr lvl="1"/>
            <a:r>
              <a:rPr lang="en-GB" dirty="0"/>
              <a:t>Study done by:</a:t>
            </a:r>
          </a:p>
          <a:p>
            <a:pPr lvl="2"/>
            <a:r>
              <a:rPr lang="en-GB" dirty="0" err="1"/>
              <a:t>Amee</a:t>
            </a:r>
            <a:r>
              <a:rPr lang="en-GB" dirty="0"/>
              <a:t> Baird</a:t>
            </a:r>
          </a:p>
          <a:p>
            <a:pPr lvl="2"/>
            <a:r>
              <a:rPr lang="en-GB" dirty="0" err="1"/>
              <a:t>Séverine</a:t>
            </a:r>
            <a:r>
              <a:rPr lang="en-GB" dirty="0"/>
              <a:t> Samson</a:t>
            </a:r>
          </a:p>
        </p:txBody>
      </p:sp>
    </p:spTree>
    <p:extLst>
      <p:ext uri="{BB962C8B-B14F-4D97-AF65-F5344CB8AC3E}">
        <p14:creationId xmlns:p14="http://schemas.microsoft.com/office/powerpoint/2010/main" val="2628516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495F-35AB-7DDB-88EA-0A25B7DA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Music Study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7BC8D-1BF8-E471-7408-46AD17165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Accumulating evidence shows that persons with dementia's ability to respond to music is potentially preserved even in the late or severe stages of dementia when verbal communication may have ceased.</a:t>
            </a:r>
          </a:p>
          <a:p>
            <a:r>
              <a:rPr lang="en-GB" dirty="0"/>
              <a:t>A large number of studies have claimed that music-based interventions have positive effects on various measures of functioning including behaviour, agitation, mood, emotion, and cognition.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51037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867A-45D6-681F-B01F-9BE8945B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Music results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9A066-9B50-2FF1-5F06-931BDBFCA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Music Therapy for Dementia</a:t>
            </a:r>
          </a:p>
          <a:p>
            <a:pPr lvl="1"/>
            <a:r>
              <a:rPr lang="en-ZA" dirty="0"/>
              <a:t> Reagan Greenwood</a:t>
            </a:r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r>
              <a:rPr lang="en-ZA" dirty="0"/>
              <a:t>Only place I could find that mentions specific music that stimulates dementia patients and encourages them to dance, sing and move along.</a:t>
            </a:r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r>
              <a:rPr lang="en-ZA" dirty="0"/>
              <a:t>It mentions the benefits such as Enhanced memory, lowered stress levels, reduced symptoms of depression and more. </a:t>
            </a:r>
          </a:p>
          <a:p>
            <a:pPr marL="457200" lvl="1" indent="0">
              <a:buNone/>
            </a:pPr>
            <a:r>
              <a:rPr lang="en-ZA" dirty="0"/>
              <a:t>It also mentions that using sing along classic music provided the best results.</a:t>
            </a:r>
          </a:p>
          <a:p>
            <a:pPr marL="457200" lvl="1" indent="0">
              <a:buNone/>
            </a:pPr>
            <a:endParaRPr lang="en-ZA" dirty="0"/>
          </a:p>
          <a:p>
            <a:pPr marL="457200" lvl="1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6776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15186-34F2-1F30-2A41-6BF6A6FC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Motivational reassurance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B721-3844-60CF-DFF6-2CB47161F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Carers’ experience of using assistive technology for dementia care at home: a qualitative study (2020)</a:t>
            </a:r>
          </a:p>
          <a:p>
            <a:r>
              <a:rPr lang="en-GB" dirty="0"/>
              <a:t>Physical activity engagement strategies in people with mild cognitive impairment or dementia – a focus group study (2020)</a:t>
            </a:r>
          </a:p>
          <a:p>
            <a:r>
              <a:rPr lang="en-GB" dirty="0"/>
              <a:t>Behaviour patterns detection for persuasive design in nursing homes to help patients (2011)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24717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AB09-D50C-600E-A727-8BAE705B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06120-8C81-66A2-BEE4-2EA30F5D3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8429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CDB1-3DC1-D8EB-D01B-E975D002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33DD3-9700-F6C4-F3F7-96F0ACF75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Color</a:t>
            </a:r>
            <a:r>
              <a:rPr lang="en-GB" dirty="0"/>
              <a:t> </a:t>
            </a:r>
          </a:p>
          <a:p>
            <a:r>
              <a:rPr lang="en-ZA" dirty="0"/>
              <a:t>Texture</a:t>
            </a:r>
          </a:p>
          <a:p>
            <a:r>
              <a:rPr lang="en-ZA" dirty="0"/>
              <a:t>Music</a:t>
            </a:r>
          </a:p>
          <a:p>
            <a:r>
              <a:rPr lang="en-ZA" dirty="0"/>
              <a:t>Motivational reassurance</a:t>
            </a:r>
          </a:p>
          <a:p>
            <a:r>
              <a:rPr lang="en-ZA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75201451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46BB4-75C0-E09E-E263-9B98E0F8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GB" dirty="0"/>
              <a:t>Colour</a:t>
            </a:r>
            <a:endParaRPr lang="en-ZA" dirty="0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88A46-CE92-BB3B-2CDC-8566DCFC2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en-GB" sz="2000" dirty="0"/>
              <a:t>Colour here, there, and in-between – Placemaking and wayfinding in mental health environments (2021)</a:t>
            </a:r>
          </a:p>
          <a:p>
            <a:pPr lvl="1"/>
            <a:r>
              <a:rPr lang="en-GB" sz="1800" dirty="0"/>
              <a:t>Research article done by:</a:t>
            </a:r>
            <a:endParaRPr lang="en-ZA" sz="1800" dirty="0"/>
          </a:p>
          <a:p>
            <a:pPr lvl="2"/>
            <a:r>
              <a:rPr lang="en-GB" dirty="0"/>
              <a:t>Fiona McLachlan</a:t>
            </a:r>
          </a:p>
          <a:p>
            <a:pPr lvl="2"/>
            <a:r>
              <a:rPr lang="en-GB" dirty="0" err="1"/>
              <a:t>Xuechang</a:t>
            </a:r>
            <a:r>
              <a:rPr lang="en-GB" dirty="0"/>
              <a:t> </a:t>
            </a:r>
            <a:r>
              <a:rPr lang="en-GB" dirty="0" err="1"/>
              <a:t>Leng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82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BE66-0F02-EACE-ECAA-049585E4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GB" sz="2800" dirty="0"/>
              <a:t>Colour STUDY</a:t>
            </a:r>
            <a:endParaRPr lang="en-ZA" sz="2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4E0D3C-3D0D-88B2-81DB-22698880A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042800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053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A748C37F-F131-4D08-AF22-A4F34E2A7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6FAC7-9D23-4A36-BE0A-834628B0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900" y="754712"/>
            <a:ext cx="9766300" cy="1293028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FFFFFF"/>
                </a:solidFill>
              </a:rPr>
              <a:t>Colour findings</a:t>
            </a:r>
            <a:endParaRPr lang="en-ZA" sz="2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DFB44-1FAE-B232-DB83-F49E0B277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900" y="2427514"/>
            <a:ext cx="9766299" cy="3472543"/>
          </a:xfrm>
        </p:spPr>
        <p:txBody>
          <a:bodyPr>
            <a:normAutofit/>
          </a:bodyPr>
          <a:lstStyle/>
          <a:p>
            <a:r>
              <a:rPr lang="en-GB" sz="2000" dirty="0"/>
              <a:t>Findings:</a:t>
            </a:r>
          </a:p>
          <a:p>
            <a:pPr lvl="1"/>
            <a:r>
              <a:rPr lang="en-GB" dirty="0"/>
              <a:t>Research suggests that the use of memorable graphic images, combined with vivid colour, can aid navigation</a:t>
            </a:r>
          </a:p>
          <a:p>
            <a:pPr lvl="1"/>
            <a:r>
              <a:rPr lang="en-GB" dirty="0"/>
              <a:t>In an example it showed that a strong red and patterned panel acted as a beacon and was sufficiently memorable to direct patients</a:t>
            </a:r>
          </a:p>
          <a:p>
            <a:pPr lvl="1"/>
            <a:r>
              <a:rPr lang="en-GB" dirty="0"/>
              <a:t>Since these colour changes incidents of aggression between patients and staff significantly reduced 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This shows the effects colours can have on patients not only in wayfinding but QoL as well.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396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2508-C75A-956F-E161-2DC27A97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GB" sz="2800" dirty="0"/>
              <a:t>Result of </a:t>
            </a:r>
            <a:r>
              <a:rPr lang="en-GB" sz="2800" dirty="0" err="1"/>
              <a:t>questionare</a:t>
            </a:r>
            <a:endParaRPr lang="en-ZA" sz="2800" dirty="0"/>
          </a:p>
        </p:txBody>
      </p:sp>
      <p:pic>
        <p:nvPicPr>
          <p:cNvPr id="5" name="Content Placeholder 4" descr="A room with tables and chairs&#10;&#10;Description automatically generated with medium confidence">
            <a:extLst>
              <a:ext uri="{FF2B5EF4-FFF2-40B4-BE49-F238E27FC236}">
                <a16:creationId xmlns:a16="http://schemas.microsoft.com/office/drawing/2014/main" id="{3EA53D9B-5EF9-01A6-7AC7-E05CFE1BA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43" y="3175861"/>
            <a:ext cx="5077313" cy="1624739"/>
          </a:xfrm>
          <a:prstGeom prst="rect">
            <a:avLst/>
          </a:prstGeom>
        </p:spPr>
      </p:pic>
      <p:pic>
        <p:nvPicPr>
          <p:cNvPr id="7" name="Content Placeholder 6" descr="Chart, scatter chart&#10;&#10;Description automatically generated with medium confidence">
            <a:extLst>
              <a:ext uri="{FF2B5EF4-FFF2-40B4-BE49-F238E27FC236}">
                <a16:creationId xmlns:a16="http://schemas.microsoft.com/office/drawing/2014/main" id="{3CB408C0-36AE-6DE3-AA19-F9C0E1B45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590" y="2193925"/>
            <a:ext cx="4536620" cy="4024313"/>
          </a:xfrm>
        </p:spPr>
      </p:pic>
    </p:spTree>
    <p:extLst>
      <p:ext uri="{BB962C8B-B14F-4D97-AF65-F5344CB8AC3E}">
        <p14:creationId xmlns:p14="http://schemas.microsoft.com/office/powerpoint/2010/main" val="190345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0AAE2-AA1D-B154-E03A-91F11D4E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GB"/>
              <a:t>Texture</a:t>
            </a:r>
            <a:endParaRPr lang="en-ZA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B5F00-6790-F567-CD40-04F707018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 lvl="2"/>
            <a:r>
              <a:rPr lang="en-GB" sz="2000" dirty="0"/>
              <a:t>From finger friction to brain activation: Tactile perception of the roughness of gratings (2019)</a:t>
            </a:r>
          </a:p>
          <a:p>
            <a:pPr lvl="3"/>
            <a:r>
              <a:rPr lang="en-GB" sz="1800" dirty="0"/>
              <a:t>Study done by:</a:t>
            </a:r>
          </a:p>
          <a:p>
            <a:pPr lvl="4"/>
            <a:r>
              <a:rPr lang="en-GB" sz="1800" dirty="0"/>
              <a:t>Wei Tang</a:t>
            </a:r>
          </a:p>
          <a:p>
            <a:pPr lvl="4"/>
            <a:r>
              <a:rPr lang="en-GB" sz="1800" dirty="0"/>
              <a:t>Rui Liu</a:t>
            </a:r>
          </a:p>
          <a:p>
            <a:pPr lvl="4"/>
            <a:r>
              <a:rPr lang="en-GB" sz="1800" dirty="0" err="1"/>
              <a:t>Yibing</a:t>
            </a:r>
            <a:r>
              <a:rPr lang="en-GB" sz="1800" dirty="0"/>
              <a:t> Shi</a:t>
            </a:r>
          </a:p>
          <a:p>
            <a:pPr lvl="4"/>
            <a:r>
              <a:rPr lang="en-GB" sz="1800" dirty="0" err="1"/>
              <a:t>Chunai</a:t>
            </a:r>
            <a:r>
              <a:rPr lang="en-GB" sz="1800" dirty="0"/>
              <a:t> Hu</a:t>
            </a:r>
          </a:p>
          <a:p>
            <a:pPr lvl="4"/>
            <a:r>
              <a:rPr lang="en-GB" sz="1800" dirty="0" err="1"/>
              <a:t>Shengjie</a:t>
            </a:r>
            <a:r>
              <a:rPr lang="en-GB" sz="1800" dirty="0"/>
              <a:t> Bai</a:t>
            </a:r>
          </a:p>
          <a:p>
            <a:pPr lvl="4"/>
            <a:r>
              <a:rPr lang="en-GB" sz="1800" dirty="0"/>
              <a:t>Hua Zhu</a:t>
            </a:r>
          </a:p>
        </p:txBody>
      </p:sp>
    </p:spTree>
    <p:extLst>
      <p:ext uri="{BB962C8B-B14F-4D97-AF65-F5344CB8AC3E}">
        <p14:creationId xmlns:p14="http://schemas.microsoft.com/office/powerpoint/2010/main" val="109608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3AFC-0CE5-6E0B-C140-34D90C9F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Texture study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1E613-A6CE-360F-5A4B-ACDAB7E87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formation of tactile perception is related to skin receptors and the cerebral cortex (Outer layer of brain responsible for thinking learning and consciousness)</a:t>
            </a:r>
          </a:p>
          <a:p>
            <a:r>
              <a:rPr lang="en-GB" dirty="0"/>
              <a:t>Samples with different grating widths and spaces were used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1199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28D52-1E22-5193-C1D1-924D3975E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Texture results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FAD0F-41D8-7186-39BC-D5524F1D3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study proofed that there was a relationship between the activation in brain regions, surface friction, and contact conditions of skin during the tactile perception</a:t>
            </a:r>
            <a:endParaRPr lang="en-ZA" dirty="0"/>
          </a:p>
          <a:p>
            <a:r>
              <a:rPr lang="en-GB" dirty="0"/>
              <a:t>this study shows that there is a connection between how our skin responds to textures and how our brain processes touch</a:t>
            </a:r>
          </a:p>
        </p:txBody>
      </p:sp>
    </p:spTree>
    <p:extLst>
      <p:ext uri="{BB962C8B-B14F-4D97-AF65-F5344CB8AC3E}">
        <p14:creationId xmlns:p14="http://schemas.microsoft.com/office/powerpoint/2010/main" val="125225030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129</TotalTime>
  <Words>491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Review of studies to motivate implementation and design of serious game</vt:lpstr>
      <vt:lpstr>overview</vt:lpstr>
      <vt:lpstr>Colour</vt:lpstr>
      <vt:lpstr>Colour STUDY</vt:lpstr>
      <vt:lpstr>Colour findings</vt:lpstr>
      <vt:lpstr>Result of questionare</vt:lpstr>
      <vt:lpstr>Texture</vt:lpstr>
      <vt:lpstr>Texture study</vt:lpstr>
      <vt:lpstr>Texture results</vt:lpstr>
      <vt:lpstr>Music</vt:lpstr>
      <vt:lpstr>Music Study</vt:lpstr>
      <vt:lpstr>Music results</vt:lpstr>
      <vt:lpstr>Motivational reassurance</vt:lpstr>
      <vt:lpstr>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studies to motivate implementation and design of serious game</dc:title>
  <dc:creator>Loftie Fourie</dc:creator>
  <cp:lastModifiedBy>Loftie Fourie</cp:lastModifiedBy>
  <cp:revision>2</cp:revision>
  <dcterms:created xsi:type="dcterms:W3CDTF">2023-03-13T11:26:40Z</dcterms:created>
  <dcterms:modified xsi:type="dcterms:W3CDTF">2023-03-13T13:36:38Z</dcterms:modified>
</cp:coreProperties>
</file>