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2649-0773-4132-9694-36DD567E470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5A290-8CB7-4613-A930-86C42D0E9C00}">
      <dgm:prSet/>
      <dgm:spPr/>
      <dgm:t>
        <a:bodyPr/>
        <a:lstStyle/>
        <a:p>
          <a:r>
            <a:rPr lang="en-GB"/>
            <a:t>The systematic review was written in accordance with the PRISMA statement.</a:t>
          </a:r>
          <a:endParaRPr lang="en-US"/>
        </a:p>
      </dgm:t>
    </dgm:pt>
    <dgm:pt modelId="{ED6CD464-8634-447F-8897-49DA79155545}" type="parTrans" cxnId="{50232B2A-4FC7-4B79-9AC6-034AF18377BF}">
      <dgm:prSet/>
      <dgm:spPr/>
      <dgm:t>
        <a:bodyPr/>
        <a:lstStyle/>
        <a:p>
          <a:endParaRPr lang="en-US"/>
        </a:p>
      </dgm:t>
    </dgm:pt>
    <dgm:pt modelId="{E5B4D729-9F6F-4D84-AE50-E7DE7656869E}" type="sibTrans" cxnId="{50232B2A-4FC7-4B79-9AC6-034AF18377BF}">
      <dgm:prSet/>
      <dgm:spPr/>
      <dgm:t>
        <a:bodyPr/>
        <a:lstStyle/>
        <a:p>
          <a:endParaRPr lang="en-US"/>
        </a:p>
      </dgm:t>
    </dgm:pt>
    <dgm:pt modelId="{55EDD82D-9625-44E4-A462-67AC929C2DA8}">
      <dgm:prSet/>
      <dgm:spPr/>
      <dgm:t>
        <a:bodyPr/>
        <a:lstStyle/>
        <a:p>
          <a:r>
            <a:rPr lang="en-GB"/>
            <a:t>Preferred Reporting Items for Systematic Reviews and Meta-Analyses:</a:t>
          </a:r>
          <a:br>
            <a:rPr lang="en-GB"/>
          </a:br>
          <a:r>
            <a:rPr lang="en-GB"/>
            <a:t>PRISMA is an evidence-based minimum set of items for reporting in systematic reviews and meta-analyses. </a:t>
          </a:r>
          <a:endParaRPr lang="en-US"/>
        </a:p>
      </dgm:t>
    </dgm:pt>
    <dgm:pt modelId="{BB9C4DB9-B421-4129-BD8F-28E409AD7D57}" type="parTrans" cxnId="{6BA76860-08D7-41B2-AC89-D459AE994172}">
      <dgm:prSet/>
      <dgm:spPr/>
      <dgm:t>
        <a:bodyPr/>
        <a:lstStyle/>
        <a:p>
          <a:endParaRPr lang="en-US"/>
        </a:p>
      </dgm:t>
    </dgm:pt>
    <dgm:pt modelId="{C87561B7-8958-4987-ADA8-F6BF9D20E4E0}" type="sibTrans" cxnId="{6BA76860-08D7-41B2-AC89-D459AE994172}">
      <dgm:prSet/>
      <dgm:spPr/>
      <dgm:t>
        <a:bodyPr/>
        <a:lstStyle/>
        <a:p>
          <a:endParaRPr lang="en-US"/>
        </a:p>
      </dgm:t>
    </dgm:pt>
    <dgm:pt modelId="{5FA5E33E-9750-4278-86F7-0866792AA4FF}" type="pres">
      <dgm:prSet presAssocID="{00B22649-0773-4132-9694-36DD567E4709}" presName="Name0" presStyleCnt="0">
        <dgm:presLayoutVars>
          <dgm:dir/>
          <dgm:animLvl val="lvl"/>
          <dgm:resizeHandles val="exact"/>
        </dgm:presLayoutVars>
      </dgm:prSet>
      <dgm:spPr/>
    </dgm:pt>
    <dgm:pt modelId="{30209868-706A-46B4-95E2-7063310763C6}" type="pres">
      <dgm:prSet presAssocID="{55EDD82D-9625-44E4-A462-67AC929C2DA8}" presName="boxAndChildren" presStyleCnt="0"/>
      <dgm:spPr/>
    </dgm:pt>
    <dgm:pt modelId="{E8E66D9C-0EFF-4C5A-8B93-14205BEFCD8D}" type="pres">
      <dgm:prSet presAssocID="{55EDD82D-9625-44E4-A462-67AC929C2DA8}" presName="parentTextBox" presStyleLbl="node1" presStyleIdx="0" presStyleCnt="2"/>
      <dgm:spPr/>
    </dgm:pt>
    <dgm:pt modelId="{D653E437-7603-4D42-863D-58B834C86AB2}" type="pres">
      <dgm:prSet presAssocID="{E5B4D729-9F6F-4D84-AE50-E7DE7656869E}" presName="sp" presStyleCnt="0"/>
      <dgm:spPr/>
    </dgm:pt>
    <dgm:pt modelId="{CEFFCC02-40A7-4E22-9898-F1ECC3DECF45}" type="pres">
      <dgm:prSet presAssocID="{2D35A290-8CB7-4613-A930-86C42D0E9C00}" presName="arrowAndChildren" presStyleCnt="0"/>
      <dgm:spPr/>
    </dgm:pt>
    <dgm:pt modelId="{E0E475D6-9BAA-4DE5-9982-231B9BCF6045}" type="pres">
      <dgm:prSet presAssocID="{2D35A290-8CB7-4613-A930-86C42D0E9C00}" presName="parentTextArrow" presStyleLbl="node1" presStyleIdx="1" presStyleCnt="2"/>
      <dgm:spPr/>
    </dgm:pt>
  </dgm:ptLst>
  <dgm:cxnLst>
    <dgm:cxn modelId="{0489AD18-B3BA-475B-A6A0-C0D6A9AE4257}" type="presOf" srcId="{55EDD82D-9625-44E4-A462-67AC929C2DA8}" destId="{E8E66D9C-0EFF-4C5A-8B93-14205BEFCD8D}" srcOrd="0" destOrd="0" presId="urn:microsoft.com/office/officeart/2005/8/layout/process4"/>
    <dgm:cxn modelId="{50232B2A-4FC7-4B79-9AC6-034AF18377BF}" srcId="{00B22649-0773-4132-9694-36DD567E4709}" destId="{2D35A290-8CB7-4613-A930-86C42D0E9C00}" srcOrd="0" destOrd="0" parTransId="{ED6CD464-8634-447F-8897-49DA79155545}" sibTransId="{E5B4D729-9F6F-4D84-AE50-E7DE7656869E}"/>
    <dgm:cxn modelId="{6BA76860-08D7-41B2-AC89-D459AE994172}" srcId="{00B22649-0773-4132-9694-36DD567E4709}" destId="{55EDD82D-9625-44E4-A462-67AC929C2DA8}" srcOrd="1" destOrd="0" parTransId="{BB9C4DB9-B421-4129-BD8F-28E409AD7D57}" sibTransId="{C87561B7-8958-4987-ADA8-F6BF9D20E4E0}"/>
    <dgm:cxn modelId="{3A03FA6A-2A94-46F2-A5D4-5EBC4C1B3DE5}" type="presOf" srcId="{2D35A290-8CB7-4613-A930-86C42D0E9C00}" destId="{E0E475D6-9BAA-4DE5-9982-231B9BCF6045}" srcOrd="0" destOrd="0" presId="urn:microsoft.com/office/officeart/2005/8/layout/process4"/>
    <dgm:cxn modelId="{58922D6B-28FE-4B29-B429-58F8D00A6106}" type="presOf" srcId="{00B22649-0773-4132-9694-36DD567E4709}" destId="{5FA5E33E-9750-4278-86F7-0866792AA4FF}" srcOrd="0" destOrd="0" presId="urn:microsoft.com/office/officeart/2005/8/layout/process4"/>
    <dgm:cxn modelId="{1EA9A969-5F08-46C5-ABA7-2924B6806F79}" type="presParOf" srcId="{5FA5E33E-9750-4278-86F7-0866792AA4FF}" destId="{30209868-706A-46B4-95E2-7063310763C6}" srcOrd="0" destOrd="0" presId="urn:microsoft.com/office/officeart/2005/8/layout/process4"/>
    <dgm:cxn modelId="{5BD92D02-E984-4B8B-9C73-E10C1483AA24}" type="presParOf" srcId="{30209868-706A-46B4-95E2-7063310763C6}" destId="{E8E66D9C-0EFF-4C5A-8B93-14205BEFCD8D}" srcOrd="0" destOrd="0" presId="urn:microsoft.com/office/officeart/2005/8/layout/process4"/>
    <dgm:cxn modelId="{BA4EABA8-F3B0-440E-B808-26B2E4DB0C74}" type="presParOf" srcId="{5FA5E33E-9750-4278-86F7-0866792AA4FF}" destId="{D653E437-7603-4D42-863D-58B834C86AB2}" srcOrd="1" destOrd="0" presId="urn:microsoft.com/office/officeart/2005/8/layout/process4"/>
    <dgm:cxn modelId="{1B1F060B-C737-411D-8545-C92CFAA53D37}" type="presParOf" srcId="{5FA5E33E-9750-4278-86F7-0866792AA4FF}" destId="{CEFFCC02-40A7-4E22-9898-F1ECC3DECF45}" srcOrd="2" destOrd="0" presId="urn:microsoft.com/office/officeart/2005/8/layout/process4"/>
    <dgm:cxn modelId="{02100F01-C9BA-4F17-AA8A-881E3002C9E5}" type="presParOf" srcId="{CEFFCC02-40A7-4E22-9898-F1ECC3DECF45}" destId="{E0E475D6-9BAA-4DE5-9982-231B9BCF60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66D9C-0EFF-4C5A-8B93-14205BEFCD8D}">
      <dsp:nvSpPr>
        <dsp:cNvPr id="0" name=""/>
        <dsp:cNvSpPr/>
      </dsp:nvSpPr>
      <dsp:spPr>
        <a:xfrm>
          <a:off x="0" y="2172377"/>
          <a:ext cx="9613860" cy="1425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Preferred Reporting Items for Systematic Reviews and Meta-Analyses:</a:t>
          </a:r>
          <a:br>
            <a:rPr lang="en-GB" sz="2300" kern="1200"/>
          </a:br>
          <a:r>
            <a:rPr lang="en-GB" sz="2300" kern="1200"/>
            <a:t>PRISMA is an evidence-based minimum set of items for reporting in systematic reviews and meta-analyses. </a:t>
          </a:r>
          <a:endParaRPr lang="en-US" sz="2300" kern="1200"/>
        </a:p>
      </dsp:txBody>
      <dsp:txXfrm>
        <a:off x="0" y="2172377"/>
        <a:ext cx="9613860" cy="1425315"/>
      </dsp:txXfrm>
    </dsp:sp>
    <dsp:sp modelId="{E0E475D6-9BAA-4DE5-9982-231B9BCF6045}">
      <dsp:nvSpPr>
        <dsp:cNvPr id="0" name=""/>
        <dsp:cNvSpPr/>
      </dsp:nvSpPr>
      <dsp:spPr>
        <a:xfrm rot="10800000">
          <a:off x="0" y="1623"/>
          <a:ext cx="9613860" cy="21921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systematic review was written in accordance with the PRISMA statement.</a:t>
          </a:r>
          <a:endParaRPr lang="en-US" sz="2300" kern="1200"/>
        </a:p>
      </dsp:txBody>
      <dsp:txXfrm rot="10800000">
        <a:off x="0" y="1623"/>
        <a:ext cx="9613860" cy="142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2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8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009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00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98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72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925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342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8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15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09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4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531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26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3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194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2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C98B-4B0C-4F0B-B9E3-E60DDF6355F8}" type="datetimeFigureOut">
              <a:rPr lang="en-ZA" smtClean="0"/>
              <a:t>2023/02/27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9344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5B5E9E-9C2A-E908-1DCA-C9D71F2FB5B3}"/>
              </a:ext>
            </a:extLst>
          </p:cNvPr>
          <p:cNvSpPr/>
          <p:nvPr/>
        </p:nvSpPr>
        <p:spPr>
          <a:xfrm>
            <a:off x="0" y="0"/>
            <a:ext cx="6339840" cy="9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C132A-4DDA-8B5D-E7CA-5C4C8BFC8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Feasibility and effects of serious games for people with dementia: A systematic review and recommendations for future research</a:t>
            </a:r>
            <a:endParaRPr lang="en-Z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4C1F5-B3BD-318D-7315-3CB80960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143" y="2870156"/>
            <a:ext cx="2545576" cy="1117687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DB7BD-5335-4F37-5319-2E3E7461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37" y="5864266"/>
            <a:ext cx="6871063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F2C5-A3D4-745B-5B6B-2118065D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62" y="2147470"/>
            <a:ext cx="5113988" cy="4054596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Study done by</a:t>
            </a:r>
          </a:p>
          <a:p>
            <a:r>
              <a:rPr lang="en-GB" sz="2000" dirty="0"/>
              <a:t>Serious game as defined by the study</a:t>
            </a:r>
          </a:p>
          <a:p>
            <a:r>
              <a:rPr lang="en-GB" sz="2000" dirty="0"/>
              <a:t>Focus of the review</a:t>
            </a:r>
          </a:p>
          <a:p>
            <a:r>
              <a:rPr lang="en-GB" sz="2000" dirty="0"/>
              <a:t>Methods used</a:t>
            </a:r>
          </a:p>
          <a:p>
            <a:r>
              <a:rPr lang="en-ZA" sz="2000" dirty="0"/>
              <a:t>Search strategy</a:t>
            </a:r>
          </a:p>
          <a:p>
            <a:r>
              <a:rPr lang="en-ZA" sz="2000" dirty="0"/>
              <a:t>Feasibility analysis</a:t>
            </a:r>
          </a:p>
          <a:p>
            <a:r>
              <a:rPr lang="en-ZA" sz="2000" dirty="0"/>
              <a:t>Effectiveness</a:t>
            </a:r>
          </a:p>
          <a:p>
            <a:r>
              <a:rPr lang="en-ZA" sz="2000" dirty="0"/>
              <a:t>Studies used</a:t>
            </a:r>
          </a:p>
          <a:p>
            <a:r>
              <a:rPr lang="en-ZA" sz="2000" dirty="0"/>
              <a:t>Studies focused on</a:t>
            </a:r>
          </a:p>
          <a:p>
            <a:r>
              <a:rPr lang="en-ZA" sz="2000" dirty="0"/>
              <a:t>Results</a:t>
            </a:r>
          </a:p>
          <a:p>
            <a:r>
              <a:rPr lang="en-ZA" sz="2000" dirty="0"/>
              <a:t>conclusion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11629CFC-5486-668F-E6FA-8960B9E55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7" r="33230" b="1"/>
          <a:stretch/>
        </p:blipFill>
        <p:spPr>
          <a:xfrm>
            <a:off x="6096000" y="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0F6E0-8DD7-3C18-6431-0999AAC2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Table of content</a:t>
            </a:r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3A0-4686-89E2-97D7-D49D4C6F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4650-4834-D331-39EB-A75F7762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Institute of Movement and Sport Gerontology, German Sport University Cologne, Cologne, Germany</a:t>
            </a:r>
            <a:br>
              <a:rPr lang="en-GB" dirty="0"/>
            </a:br>
            <a:endParaRPr lang="en-ZA" dirty="0"/>
          </a:p>
          <a:p>
            <a:pPr lvl="1"/>
            <a:r>
              <a:rPr lang="en-ZA" dirty="0"/>
              <a:t>Corinna </a:t>
            </a:r>
            <a:r>
              <a:rPr lang="en-ZA" dirty="0" err="1"/>
              <a:t>Dietlein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Sabine </a:t>
            </a:r>
            <a:r>
              <a:rPr lang="en-ZA" dirty="0" err="1"/>
              <a:t>Eichberg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Tim </a:t>
            </a:r>
            <a:r>
              <a:rPr lang="en-ZA" dirty="0" err="1"/>
              <a:t>Fleiner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</a:t>
            </a:r>
            <a:r>
              <a:rPr lang="en-ZA" dirty="0" err="1"/>
              <a:t>Wiebren</a:t>
            </a:r>
            <a:r>
              <a:rPr lang="en-ZA" dirty="0"/>
              <a:t> </a:t>
            </a:r>
            <a:r>
              <a:rPr lang="en-ZA" dirty="0" err="1"/>
              <a:t>Zijlstra</a:t>
            </a:r>
            <a:endParaRPr lang="en-ZA" dirty="0"/>
          </a:p>
          <a:p>
            <a:pPr lvl="2"/>
            <a:r>
              <a:rPr lang="en-ZA" dirty="0"/>
              <a:t>Current head of department</a:t>
            </a:r>
          </a:p>
        </p:txBody>
      </p:sp>
    </p:spTree>
    <p:extLst>
      <p:ext uri="{BB962C8B-B14F-4D97-AF65-F5344CB8AC3E}">
        <p14:creationId xmlns:p14="http://schemas.microsoft.com/office/powerpoint/2010/main" val="6109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F3F0B-7072-F7A2-110E-89827E68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chemeClr val="accent1"/>
                </a:solidFill>
              </a:rPr>
              <a:t>Serious game Defenition</a:t>
            </a:r>
            <a:endParaRPr lang="en-ZA" sz="4800">
              <a:solidFill>
                <a:schemeClr val="accent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6A027CB-DF80-24B2-A367-0873AFA2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This Study defines a serious game as:</a:t>
            </a:r>
          </a:p>
          <a:p>
            <a:pPr marL="0" indent="0">
              <a:buNone/>
            </a:pPr>
            <a:r>
              <a:rPr lang="en-ZA" sz="2000" dirty="0"/>
              <a:t>A game that does not have entertainment, enjoyment, or fun as their primary purpose.</a:t>
            </a:r>
          </a:p>
          <a:p>
            <a:pPr marL="0" indent="0">
              <a:buNone/>
            </a:pPr>
            <a:r>
              <a:rPr lang="en-ZA" sz="2000" dirty="0"/>
              <a:t>“Serious” indicates that the game is assumed to have effects on the player in the context of education, knowledge, training, skills, health or inter-personal communication.</a:t>
            </a:r>
          </a:p>
          <a:p>
            <a:pPr marL="0" indent="0">
              <a:buNone/>
            </a:pPr>
            <a:r>
              <a:rPr lang="en-ZA" sz="2000" dirty="0"/>
              <a:t>Serious games provide a low cost alternative that can easily be installed in the users home, which allows users to train whenever they want.</a:t>
            </a:r>
          </a:p>
        </p:txBody>
      </p:sp>
    </p:spTree>
    <p:extLst>
      <p:ext uri="{BB962C8B-B14F-4D97-AF65-F5344CB8AC3E}">
        <p14:creationId xmlns:p14="http://schemas.microsoft.com/office/powerpoint/2010/main" val="25409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12B57-C248-1D3D-3D04-88A4BEE6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Focus of the review</a:t>
            </a:r>
            <a:endParaRPr lang="en-ZA" sz="44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2E495D-4878-CB92-D2B7-11766A8B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Analysing the implementation of serious games and the effects on</a:t>
            </a:r>
          </a:p>
          <a:p>
            <a:r>
              <a:rPr lang="en-GB" sz="2000">
                <a:solidFill>
                  <a:srgbClr val="FFFFFF"/>
                </a:solidFill>
              </a:rPr>
              <a:t>cognition</a:t>
            </a:r>
          </a:p>
          <a:p>
            <a:r>
              <a:rPr lang="en-GB" sz="2000">
                <a:solidFill>
                  <a:srgbClr val="FFFFFF"/>
                </a:solidFill>
              </a:rPr>
              <a:t>physical performance </a:t>
            </a:r>
          </a:p>
          <a:p>
            <a:r>
              <a:rPr lang="en-GB" sz="2000">
                <a:solidFill>
                  <a:srgbClr val="FFFFFF"/>
                </a:solidFill>
              </a:rPr>
              <a:t>personal/behavioural aspects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The paper attempts to determine whether serious games are feasible or effective, as well as which factors need to be considered when using serious games with people with dementia.</a:t>
            </a:r>
            <a:endParaRPr lang="en-Z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1BE9-14E8-2DD1-7482-0C2E3196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77316-CAA1-B838-C005-CD4FE79CE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0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258C6-D174-B420-9925-945F19EC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Search strategy used</a:t>
            </a:r>
            <a:endParaRPr lang="en-ZA">
              <a:solidFill>
                <a:srgbClr val="FFFFFF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573E2E-20A0-A80A-CE47-A3A21AD4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Online databases were searched for publications on serious games for people with dementia with no publication date limitations.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After the studies were found the titles were screened and then the abstract of these studies were screened.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</a:rPr>
              <a:t>Flow chart of literature searched and study selection:</a:t>
            </a:r>
          </a:p>
          <a:p>
            <a:pPr marL="0" indent="0">
              <a:buNone/>
            </a:pPr>
            <a:endParaRPr lang="en-ZA" sz="2000" dirty="0">
              <a:solidFill>
                <a:srgbClr val="FFFFFF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6FAF65-089C-7246-7027-1037B4531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7" y="753229"/>
            <a:ext cx="4710182" cy="53984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838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1C6E3-0318-4C32-F0C7-32856873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Feasibility analysis</a:t>
            </a:r>
            <a:endParaRPr lang="en-ZA">
              <a:solidFill>
                <a:schemeClr val="accent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7D7FD9F-2DC3-CDD7-6E32-A15D8856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Evaluated according to </a:t>
            </a:r>
            <a:r>
              <a:rPr lang="en-GB" sz="2000" dirty="0" err="1"/>
              <a:t>Mayring’s</a:t>
            </a:r>
            <a:r>
              <a:rPr lang="en-GB" sz="2000" dirty="0"/>
              <a:t> approach for qualitative content analysis based on the following categories: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2000" dirty="0"/>
              <a:t>Comprehension</a:t>
            </a:r>
            <a:r>
              <a:rPr lang="en-ZA" sz="2000" dirty="0"/>
              <a:t>/Playability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Adherence/Commitment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Acceptance/Enjoyment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Risk/Safety Issues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22322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100</TotalTime>
  <Words>342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Feasibility and effects of serious games for people with dementia: A systematic review and recommendations for future research</vt:lpstr>
      <vt:lpstr>Table of content</vt:lpstr>
      <vt:lpstr>Academics</vt:lpstr>
      <vt:lpstr>Serious game Defenition</vt:lpstr>
      <vt:lpstr>Focus of the review</vt:lpstr>
      <vt:lpstr>Methods</vt:lpstr>
      <vt:lpstr>Search strategy used</vt:lpstr>
      <vt:lpstr>Feasibility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and effects of serious games for people with dementia: A systematic review and recommendations for future research</dc:title>
  <dc:creator>S_CSIS-PostGrad</dc:creator>
  <cp:lastModifiedBy>S_CSIS-PostGrad</cp:lastModifiedBy>
  <cp:revision>1</cp:revision>
  <dcterms:created xsi:type="dcterms:W3CDTF">2023-02-27T11:19:41Z</dcterms:created>
  <dcterms:modified xsi:type="dcterms:W3CDTF">2023-02-27T12:59:42Z</dcterms:modified>
</cp:coreProperties>
</file>