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6" r:id="rId9"/>
    <p:sldId id="267" r:id="rId10"/>
    <p:sldId id="264" r:id="rId11"/>
    <p:sldId id="265" r:id="rId12"/>
    <p:sldId id="268" r:id="rId13"/>
    <p:sldId id="269" r:id="rId14"/>
    <p:sldId id="271" r:id="rId15"/>
    <p:sldId id="272" r:id="rId16"/>
    <p:sldId id="270"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8DA19-54C3-444D-BEC4-B26C4D812329}"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35E80B6D-3D2B-4B89-8F06-7C26214F38CF}">
      <dgm:prSet/>
      <dgm:spPr/>
      <dgm:t>
        <a:bodyPr/>
        <a:lstStyle/>
        <a:p>
          <a:r>
            <a:rPr lang="en-GB"/>
            <a:t>Examples of practice-led applied research within occupied healthcare facilities</a:t>
          </a:r>
          <a:endParaRPr lang="en-US"/>
        </a:p>
      </dgm:t>
    </dgm:pt>
    <dgm:pt modelId="{8AB99703-266A-4BD4-BEE7-667633BEAD92}" type="parTrans" cxnId="{BA508742-82B3-4029-A67B-E9B116457625}">
      <dgm:prSet/>
      <dgm:spPr/>
      <dgm:t>
        <a:bodyPr/>
        <a:lstStyle/>
        <a:p>
          <a:endParaRPr lang="en-US"/>
        </a:p>
      </dgm:t>
    </dgm:pt>
    <dgm:pt modelId="{3755E62B-9614-4D03-B814-D2CDF51C5F35}" type="sibTrans" cxnId="{BA508742-82B3-4029-A67B-E9B116457625}">
      <dgm:prSet/>
      <dgm:spPr/>
      <dgm:t>
        <a:bodyPr/>
        <a:lstStyle/>
        <a:p>
          <a:endParaRPr lang="en-US"/>
        </a:p>
      </dgm:t>
    </dgm:pt>
    <dgm:pt modelId="{3399C7C1-2E45-4637-9AC5-0E753FD43672}">
      <dgm:prSet/>
      <dgm:spPr/>
      <dgm:t>
        <a:bodyPr/>
        <a:lstStyle/>
        <a:p>
          <a:r>
            <a:rPr lang="en-GB"/>
            <a:t>Considers the role of colour as part of the everyday experience for all users, patients as well as staff and visitors</a:t>
          </a:r>
          <a:endParaRPr lang="en-US"/>
        </a:p>
      </dgm:t>
    </dgm:pt>
    <dgm:pt modelId="{DC204623-A73E-491D-BDE7-8EEA6C9E4E90}" type="parTrans" cxnId="{4AAF857F-D4EC-4B6F-A123-5C2CE5B18FEB}">
      <dgm:prSet/>
      <dgm:spPr/>
      <dgm:t>
        <a:bodyPr/>
        <a:lstStyle/>
        <a:p>
          <a:endParaRPr lang="en-US"/>
        </a:p>
      </dgm:t>
    </dgm:pt>
    <dgm:pt modelId="{CD30386C-A4EA-45E3-8756-3C93E5DE9B01}" type="sibTrans" cxnId="{4AAF857F-D4EC-4B6F-A123-5C2CE5B18FEB}">
      <dgm:prSet/>
      <dgm:spPr/>
      <dgm:t>
        <a:bodyPr/>
        <a:lstStyle/>
        <a:p>
          <a:endParaRPr lang="en-US"/>
        </a:p>
      </dgm:t>
    </dgm:pt>
    <dgm:pt modelId="{576553F8-A651-439E-9E07-A31550A5D8FB}" type="pres">
      <dgm:prSet presAssocID="{EBB8DA19-54C3-444D-BEC4-B26C4D812329}" presName="diagram" presStyleCnt="0">
        <dgm:presLayoutVars>
          <dgm:chPref val="1"/>
          <dgm:dir/>
          <dgm:animOne val="branch"/>
          <dgm:animLvl val="lvl"/>
          <dgm:resizeHandles/>
        </dgm:presLayoutVars>
      </dgm:prSet>
      <dgm:spPr/>
    </dgm:pt>
    <dgm:pt modelId="{175C939D-07C2-4BB3-82CC-AC4620F62215}" type="pres">
      <dgm:prSet presAssocID="{35E80B6D-3D2B-4B89-8F06-7C26214F38CF}" presName="root" presStyleCnt="0"/>
      <dgm:spPr/>
    </dgm:pt>
    <dgm:pt modelId="{7B5BCF54-22B2-4A4B-A86B-79BDE95B690E}" type="pres">
      <dgm:prSet presAssocID="{35E80B6D-3D2B-4B89-8F06-7C26214F38CF}" presName="rootComposite" presStyleCnt="0"/>
      <dgm:spPr/>
    </dgm:pt>
    <dgm:pt modelId="{A6FB7B95-D112-4C30-9E7D-FCD9E30EF3AC}" type="pres">
      <dgm:prSet presAssocID="{35E80B6D-3D2B-4B89-8F06-7C26214F38CF}" presName="rootText" presStyleLbl="node1" presStyleIdx="0" presStyleCnt="2"/>
      <dgm:spPr/>
    </dgm:pt>
    <dgm:pt modelId="{4E1A0E39-D7F8-4A6E-89AB-34934216DC4D}" type="pres">
      <dgm:prSet presAssocID="{35E80B6D-3D2B-4B89-8F06-7C26214F38CF}" presName="rootConnector" presStyleLbl="node1" presStyleIdx="0" presStyleCnt="2"/>
      <dgm:spPr/>
    </dgm:pt>
    <dgm:pt modelId="{89993EC1-8E9F-4E8F-AB1D-7FEFE21FE4D9}" type="pres">
      <dgm:prSet presAssocID="{35E80B6D-3D2B-4B89-8F06-7C26214F38CF}" presName="childShape" presStyleCnt="0"/>
      <dgm:spPr/>
    </dgm:pt>
    <dgm:pt modelId="{E4ADD188-61CE-47E5-AFB3-BE72034D0AE6}" type="pres">
      <dgm:prSet presAssocID="{3399C7C1-2E45-4637-9AC5-0E753FD43672}" presName="root" presStyleCnt="0"/>
      <dgm:spPr/>
    </dgm:pt>
    <dgm:pt modelId="{ABF9640E-9F95-4D53-95E3-7AB00A8F41C1}" type="pres">
      <dgm:prSet presAssocID="{3399C7C1-2E45-4637-9AC5-0E753FD43672}" presName="rootComposite" presStyleCnt="0"/>
      <dgm:spPr/>
    </dgm:pt>
    <dgm:pt modelId="{6BA6B69E-A01C-404F-8D65-0902A4EAAD37}" type="pres">
      <dgm:prSet presAssocID="{3399C7C1-2E45-4637-9AC5-0E753FD43672}" presName="rootText" presStyleLbl="node1" presStyleIdx="1" presStyleCnt="2"/>
      <dgm:spPr/>
    </dgm:pt>
    <dgm:pt modelId="{9B5CA52A-E335-4616-9493-D524E0C4924A}" type="pres">
      <dgm:prSet presAssocID="{3399C7C1-2E45-4637-9AC5-0E753FD43672}" presName="rootConnector" presStyleLbl="node1" presStyleIdx="1" presStyleCnt="2"/>
      <dgm:spPr/>
    </dgm:pt>
    <dgm:pt modelId="{852C5147-B192-4DC6-A744-9DF0E7AA10E6}" type="pres">
      <dgm:prSet presAssocID="{3399C7C1-2E45-4637-9AC5-0E753FD43672}" presName="childShape" presStyleCnt="0"/>
      <dgm:spPr/>
    </dgm:pt>
  </dgm:ptLst>
  <dgm:cxnLst>
    <dgm:cxn modelId="{BBD14300-1D5E-4A34-9D53-8307ABEDB16F}" type="presOf" srcId="{35E80B6D-3D2B-4B89-8F06-7C26214F38CF}" destId="{4E1A0E39-D7F8-4A6E-89AB-34934216DC4D}" srcOrd="1" destOrd="0" presId="urn:microsoft.com/office/officeart/2005/8/layout/hierarchy3"/>
    <dgm:cxn modelId="{BA508742-82B3-4029-A67B-E9B116457625}" srcId="{EBB8DA19-54C3-444D-BEC4-B26C4D812329}" destId="{35E80B6D-3D2B-4B89-8F06-7C26214F38CF}" srcOrd="0" destOrd="0" parTransId="{8AB99703-266A-4BD4-BEE7-667633BEAD92}" sibTransId="{3755E62B-9614-4D03-B814-D2CDF51C5F35}"/>
    <dgm:cxn modelId="{4E23D643-596B-4B5F-AE4A-957F1016CCDD}" type="presOf" srcId="{3399C7C1-2E45-4637-9AC5-0E753FD43672}" destId="{6BA6B69E-A01C-404F-8D65-0902A4EAAD37}" srcOrd="0" destOrd="0" presId="urn:microsoft.com/office/officeart/2005/8/layout/hierarchy3"/>
    <dgm:cxn modelId="{FDD21C45-88C3-4811-A65B-6604FDA7CC1B}" type="presOf" srcId="{3399C7C1-2E45-4637-9AC5-0E753FD43672}" destId="{9B5CA52A-E335-4616-9493-D524E0C4924A}" srcOrd="1" destOrd="0" presId="urn:microsoft.com/office/officeart/2005/8/layout/hierarchy3"/>
    <dgm:cxn modelId="{4AAF857F-D4EC-4B6F-A123-5C2CE5B18FEB}" srcId="{EBB8DA19-54C3-444D-BEC4-B26C4D812329}" destId="{3399C7C1-2E45-4637-9AC5-0E753FD43672}" srcOrd="1" destOrd="0" parTransId="{DC204623-A73E-491D-BDE7-8EEA6C9E4E90}" sibTransId="{CD30386C-A4EA-45E3-8756-3C93E5DE9B01}"/>
    <dgm:cxn modelId="{8942B5B8-7D68-4D36-A2DD-2E638CE83F37}" type="presOf" srcId="{35E80B6D-3D2B-4B89-8F06-7C26214F38CF}" destId="{A6FB7B95-D112-4C30-9E7D-FCD9E30EF3AC}" srcOrd="0" destOrd="0" presId="urn:microsoft.com/office/officeart/2005/8/layout/hierarchy3"/>
    <dgm:cxn modelId="{0F687FF8-1B11-4696-B6B5-7A11B6A13189}" type="presOf" srcId="{EBB8DA19-54C3-444D-BEC4-B26C4D812329}" destId="{576553F8-A651-439E-9E07-A31550A5D8FB}" srcOrd="0" destOrd="0" presId="urn:microsoft.com/office/officeart/2005/8/layout/hierarchy3"/>
    <dgm:cxn modelId="{286AC0F3-CD17-42E6-B1D8-4794CA9315FD}" type="presParOf" srcId="{576553F8-A651-439E-9E07-A31550A5D8FB}" destId="{175C939D-07C2-4BB3-82CC-AC4620F62215}" srcOrd="0" destOrd="0" presId="urn:microsoft.com/office/officeart/2005/8/layout/hierarchy3"/>
    <dgm:cxn modelId="{CF9AE133-2F58-487C-BB81-A56EB7FB8567}" type="presParOf" srcId="{175C939D-07C2-4BB3-82CC-AC4620F62215}" destId="{7B5BCF54-22B2-4A4B-A86B-79BDE95B690E}" srcOrd="0" destOrd="0" presId="urn:microsoft.com/office/officeart/2005/8/layout/hierarchy3"/>
    <dgm:cxn modelId="{B45E95EA-A5D0-4245-9ACD-47D92C7240BE}" type="presParOf" srcId="{7B5BCF54-22B2-4A4B-A86B-79BDE95B690E}" destId="{A6FB7B95-D112-4C30-9E7D-FCD9E30EF3AC}" srcOrd="0" destOrd="0" presId="urn:microsoft.com/office/officeart/2005/8/layout/hierarchy3"/>
    <dgm:cxn modelId="{DCECCAE7-A8EA-4070-B489-B9A372214AEA}" type="presParOf" srcId="{7B5BCF54-22B2-4A4B-A86B-79BDE95B690E}" destId="{4E1A0E39-D7F8-4A6E-89AB-34934216DC4D}" srcOrd="1" destOrd="0" presId="urn:microsoft.com/office/officeart/2005/8/layout/hierarchy3"/>
    <dgm:cxn modelId="{D7488E34-7F6E-4F05-AA1C-790776144D4F}" type="presParOf" srcId="{175C939D-07C2-4BB3-82CC-AC4620F62215}" destId="{89993EC1-8E9F-4E8F-AB1D-7FEFE21FE4D9}" srcOrd="1" destOrd="0" presId="urn:microsoft.com/office/officeart/2005/8/layout/hierarchy3"/>
    <dgm:cxn modelId="{B1114DD1-EF23-4C1D-B312-4B2A61A72E2B}" type="presParOf" srcId="{576553F8-A651-439E-9E07-A31550A5D8FB}" destId="{E4ADD188-61CE-47E5-AFB3-BE72034D0AE6}" srcOrd="1" destOrd="0" presId="urn:microsoft.com/office/officeart/2005/8/layout/hierarchy3"/>
    <dgm:cxn modelId="{CBA81FA0-9687-411F-ADA6-3A4F3F324193}" type="presParOf" srcId="{E4ADD188-61CE-47E5-AFB3-BE72034D0AE6}" destId="{ABF9640E-9F95-4D53-95E3-7AB00A8F41C1}" srcOrd="0" destOrd="0" presId="urn:microsoft.com/office/officeart/2005/8/layout/hierarchy3"/>
    <dgm:cxn modelId="{69AED71D-01C5-400E-B1A2-8B914FBEEA38}" type="presParOf" srcId="{ABF9640E-9F95-4D53-95E3-7AB00A8F41C1}" destId="{6BA6B69E-A01C-404F-8D65-0902A4EAAD37}" srcOrd="0" destOrd="0" presId="urn:microsoft.com/office/officeart/2005/8/layout/hierarchy3"/>
    <dgm:cxn modelId="{52DBB537-8B1E-443B-AABD-DD027A361BE1}" type="presParOf" srcId="{ABF9640E-9F95-4D53-95E3-7AB00A8F41C1}" destId="{9B5CA52A-E335-4616-9493-D524E0C4924A}" srcOrd="1" destOrd="0" presId="urn:microsoft.com/office/officeart/2005/8/layout/hierarchy3"/>
    <dgm:cxn modelId="{458FFEBC-9B37-452F-9288-F45C6B43C31F}" type="presParOf" srcId="{E4ADD188-61CE-47E5-AFB3-BE72034D0AE6}" destId="{852C5147-B192-4DC6-A744-9DF0E7AA10E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8D29AA-64D0-4F95-86D4-D10A4F267403}"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EC1D58D-1106-4EF7-AEA7-C119504A415D}">
      <dgm:prSet/>
      <dgm:spPr/>
      <dgm:t>
        <a:bodyPr/>
        <a:lstStyle/>
        <a:p>
          <a:r>
            <a:rPr lang="en-GB"/>
            <a:t>Accumulating evidence shows that persons with dementia's ability to respond to music is potentially preserved even in the late or severe stages of dementia when verbal communication may have ceased.</a:t>
          </a:r>
          <a:endParaRPr lang="en-US"/>
        </a:p>
      </dgm:t>
    </dgm:pt>
    <dgm:pt modelId="{519DFE13-266B-45EE-8176-11F11992EBD4}" type="parTrans" cxnId="{750BDC0C-E338-416A-BF61-2B875CE992DB}">
      <dgm:prSet/>
      <dgm:spPr/>
      <dgm:t>
        <a:bodyPr/>
        <a:lstStyle/>
        <a:p>
          <a:endParaRPr lang="en-US"/>
        </a:p>
      </dgm:t>
    </dgm:pt>
    <dgm:pt modelId="{EB7A1E36-34B4-4D00-8B76-345EB4F2DE55}" type="sibTrans" cxnId="{750BDC0C-E338-416A-BF61-2B875CE992DB}">
      <dgm:prSet/>
      <dgm:spPr/>
      <dgm:t>
        <a:bodyPr/>
        <a:lstStyle/>
        <a:p>
          <a:endParaRPr lang="en-US"/>
        </a:p>
      </dgm:t>
    </dgm:pt>
    <dgm:pt modelId="{E6689A23-11D9-4C6E-8961-ABF4CC5E1C93}">
      <dgm:prSet/>
      <dgm:spPr/>
      <dgm:t>
        <a:bodyPr/>
        <a:lstStyle/>
        <a:p>
          <a:r>
            <a:rPr lang="en-GB"/>
            <a:t>A large number of studies have claimed that music-based interventions have positive effects on various measures of functioning including behaviour, agitation, mood, emotion, and cognition.</a:t>
          </a:r>
          <a:endParaRPr lang="en-US"/>
        </a:p>
      </dgm:t>
    </dgm:pt>
    <dgm:pt modelId="{04A555F1-13A6-4EBE-A746-22264F1F1565}" type="parTrans" cxnId="{F545FA49-561C-41C7-833D-C555F9859662}">
      <dgm:prSet/>
      <dgm:spPr/>
      <dgm:t>
        <a:bodyPr/>
        <a:lstStyle/>
        <a:p>
          <a:endParaRPr lang="en-US"/>
        </a:p>
      </dgm:t>
    </dgm:pt>
    <dgm:pt modelId="{2C33BF01-F588-423B-9ECC-AE4DCE706954}" type="sibTrans" cxnId="{F545FA49-561C-41C7-833D-C555F9859662}">
      <dgm:prSet/>
      <dgm:spPr/>
      <dgm:t>
        <a:bodyPr/>
        <a:lstStyle/>
        <a:p>
          <a:endParaRPr lang="en-US"/>
        </a:p>
      </dgm:t>
    </dgm:pt>
    <dgm:pt modelId="{6F1CCC19-E350-4186-863C-AC1B72B9B594}" type="pres">
      <dgm:prSet presAssocID="{008D29AA-64D0-4F95-86D4-D10A4F267403}" presName="hierChild1" presStyleCnt="0">
        <dgm:presLayoutVars>
          <dgm:chPref val="1"/>
          <dgm:dir/>
          <dgm:animOne val="branch"/>
          <dgm:animLvl val="lvl"/>
          <dgm:resizeHandles/>
        </dgm:presLayoutVars>
      </dgm:prSet>
      <dgm:spPr/>
    </dgm:pt>
    <dgm:pt modelId="{C2F9F0C3-F5C8-492B-98BF-26A03FD9F2E7}" type="pres">
      <dgm:prSet presAssocID="{1EC1D58D-1106-4EF7-AEA7-C119504A415D}" presName="hierRoot1" presStyleCnt="0"/>
      <dgm:spPr/>
    </dgm:pt>
    <dgm:pt modelId="{26064B5A-66E2-4623-A0BC-F5D6A4521ED8}" type="pres">
      <dgm:prSet presAssocID="{1EC1D58D-1106-4EF7-AEA7-C119504A415D}" presName="composite" presStyleCnt="0"/>
      <dgm:spPr/>
    </dgm:pt>
    <dgm:pt modelId="{825FAB3D-6AB6-487C-9D25-B718F9847298}" type="pres">
      <dgm:prSet presAssocID="{1EC1D58D-1106-4EF7-AEA7-C119504A415D}" presName="background" presStyleLbl="node0" presStyleIdx="0" presStyleCnt="2"/>
      <dgm:spPr/>
    </dgm:pt>
    <dgm:pt modelId="{21823F67-2303-4172-9C4E-1D45A81B4934}" type="pres">
      <dgm:prSet presAssocID="{1EC1D58D-1106-4EF7-AEA7-C119504A415D}" presName="text" presStyleLbl="fgAcc0" presStyleIdx="0" presStyleCnt="2">
        <dgm:presLayoutVars>
          <dgm:chPref val="3"/>
        </dgm:presLayoutVars>
      </dgm:prSet>
      <dgm:spPr/>
    </dgm:pt>
    <dgm:pt modelId="{055837DE-463E-494F-8CC8-817EE2DEDA3A}" type="pres">
      <dgm:prSet presAssocID="{1EC1D58D-1106-4EF7-AEA7-C119504A415D}" presName="hierChild2" presStyleCnt="0"/>
      <dgm:spPr/>
    </dgm:pt>
    <dgm:pt modelId="{6C89157E-8A45-4F9A-9AFF-63AC18402C77}" type="pres">
      <dgm:prSet presAssocID="{E6689A23-11D9-4C6E-8961-ABF4CC5E1C93}" presName="hierRoot1" presStyleCnt="0"/>
      <dgm:spPr/>
    </dgm:pt>
    <dgm:pt modelId="{597665B0-1EDB-429E-8122-E80522C155CB}" type="pres">
      <dgm:prSet presAssocID="{E6689A23-11D9-4C6E-8961-ABF4CC5E1C93}" presName="composite" presStyleCnt="0"/>
      <dgm:spPr/>
    </dgm:pt>
    <dgm:pt modelId="{445AFE5E-0F63-4A09-A804-E4BD534A61C4}" type="pres">
      <dgm:prSet presAssocID="{E6689A23-11D9-4C6E-8961-ABF4CC5E1C93}" presName="background" presStyleLbl="node0" presStyleIdx="1" presStyleCnt="2"/>
      <dgm:spPr/>
    </dgm:pt>
    <dgm:pt modelId="{8BEE8E53-4479-4716-8D69-73502C409BC5}" type="pres">
      <dgm:prSet presAssocID="{E6689A23-11D9-4C6E-8961-ABF4CC5E1C93}" presName="text" presStyleLbl="fgAcc0" presStyleIdx="1" presStyleCnt="2">
        <dgm:presLayoutVars>
          <dgm:chPref val="3"/>
        </dgm:presLayoutVars>
      </dgm:prSet>
      <dgm:spPr/>
    </dgm:pt>
    <dgm:pt modelId="{86B59808-5EFC-471E-9542-A1FC0F7C6D8B}" type="pres">
      <dgm:prSet presAssocID="{E6689A23-11D9-4C6E-8961-ABF4CC5E1C93}" presName="hierChild2" presStyleCnt="0"/>
      <dgm:spPr/>
    </dgm:pt>
  </dgm:ptLst>
  <dgm:cxnLst>
    <dgm:cxn modelId="{750BDC0C-E338-416A-BF61-2B875CE992DB}" srcId="{008D29AA-64D0-4F95-86D4-D10A4F267403}" destId="{1EC1D58D-1106-4EF7-AEA7-C119504A415D}" srcOrd="0" destOrd="0" parTransId="{519DFE13-266B-45EE-8176-11F11992EBD4}" sibTransId="{EB7A1E36-34B4-4D00-8B76-345EB4F2DE55}"/>
    <dgm:cxn modelId="{48E47729-8B24-44AF-BA66-97298C998C6B}" type="presOf" srcId="{1EC1D58D-1106-4EF7-AEA7-C119504A415D}" destId="{21823F67-2303-4172-9C4E-1D45A81B4934}" srcOrd="0" destOrd="0" presId="urn:microsoft.com/office/officeart/2005/8/layout/hierarchy1"/>
    <dgm:cxn modelId="{92887438-C54F-4B54-93D3-5C0337FA7DD7}" type="presOf" srcId="{008D29AA-64D0-4F95-86D4-D10A4F267403}" destId="{6F1CCC19-E350-4186-863C-AC1B72B9B594}" srcOrd="0" destOrd="0" presId="urn:microsoft.com/office/officeart/2005/8/layout/hierarchy1"/>
    <dgm:cxn modelId="{F545FA49-561C-41C7-833D-C555F9859662}" srcId="{008D29AA-64D0-4F95-86D4-D10A4F267403}" destId="{E6689A23-11D9-4C6E-8961-ABF4CC5E1C93}" srcOrd="1" destOrd="0" parTransId="{04A555F1-13A6-4EBE-A746-22264F1F1565}" sibTransId="{2C33BF01-F588-423B-9ECC-AE4DCE706954}"/>
    <dgm:cxn modelId="{157CBEBB-C237-4646-BA42-E04EE708D5E7}" type="presOf" srcId="{E6689A23-11D9-4C6E-8961-ABF4CC5E1C93}" destId="{8BEE8E53-4479-4716-8D69-73502C409BC5}" srcOrd="0" destOrd="0" presId="urn:microsoft.com/office/officeart/2005/8/layout/hierarchy1"/>
    <dgm:cxn modelId="{47490613-1E05-42FF-A7F4-62247F18ABA8}" type="presParOf" srcId="{6F1CCC19-E350-4186-863C-AC1B72B9B594}" destId="{C2F9F0C3-F5C8-492B-98BF-26A03FD9F2E7}" srcOrd="0" destOrd="0" presId="urn:microsoft.com/office/officeart/2005/8/layout/hierarchy1"/>
    <dgm:cxn modelId="{E083067C-07FB-4D66-9DB7-4DE4B0DD7A0A}" type="presParOf" srcId="{C2F9F0C3-F5C8-492B-98BF-26A03FD9F2E7}" destId="{26064B5A-66E2-4623-A0BC-F5D6A4521ED8}" srcOrd="0" destOrd="0" presId="urn:microsoft.com/office/officeart/2005/8/layout/hierarchy1"/>
    <dgm:cxn modelId="{E6DCF793-35A0-46A0-A2F0-8FC7BE926D28}" type="presParOf" srcId="{26064B5A-66E2-4623-A0BC-F5D6A4521ED8}" destId="{825FAB3D-6AB6-487C-9D25-B718F9847298}" srcOrd="0" destOrd="0" presId="urn:microsoft.com/office/officeart/2005/8/layout/hierarchy1"/>
    <dgm:cxn modelId="{AD7BFA68-720D-47FF-AED8-1EC4A59DE779}" type="presParOf" srcId="{26064B5A-66E2-4623-A0BC-F5D6A4521ED8}" destId="{21823F67-2303-4172-9C4E-1D45A81B4934}" srcOrd="1" destOrd="0" presId="urn:microsoft.com/office/officeart/2005/8/layout/hierarchy1"/>
    <dgm:cxn modelId="{EE6E37C0-122A-44ED-B38D-7E93F2431D40}" type="presParOf" srcId="{C2F9F0C3-F5C8-492B-98BF-26A03FD9F2E7}" destId="{055837DE-463E-494F-8CC8-817EE2DEDA3A}" srcOrd="1" destOrd="0" presId="urn:microsoft.com/office/officeart/2005/8/layout/hierarchy1"/>
    <dgm:cxn modelId="{8FBC65D9-BE6A-44E2-9BDE-CA1E9A154023}" type="presParOf" srcId="{6F1CCC19-E350-4186-863C-AC1B72B9B594}" destId="{6C89157E-8A45-4F9A-9AFF-63AC18402C77}" srcOrd="1" destOrd="0" presId="urn:microsoft.com/office/officeart/2005/8/layout/hierarchy1"/>
    <dgm:cxn modelId="{B3BAEAC6-3AED-4B07-A094-5170F9C4B90B}" type="presParOf" srcId="{6C89157E-8A45-4F9A-9AFF-63AC18402C77}" destId="{597665B0-1EDB-429E-8122-E80522C155CB}" srcOrd="0" destOrd="0" presId="urn:microsoft.com/office/officeart/2005/8/layout/hierarchy1"/>
    <dgm:cxn modelId="{605529D6-711A-4A82-BEB4-A77057F0A877}" type="presParOf" srcId="{597665B0-1EDB-429E-8122-E80522C155CB}" destId="{445AFE5E-0F63-4A09-A804-E4BD534A61C4}" srcOrd="0" destOrd="0" presId="urn:microsoft.com/office/officeart/2005/8/layout/hierarchy1"/>
    <dgm:cxn modelId="{3FC91220-9279-4264-8D00-07ADF6A60D43}" type="presParOf" srcId="{597665B0-1EDB-429E-8122-E80522C155CB}" destId="{8BEE8E53-4479-4716-8D69-73502C409BC5}" srcOrd="1" destOrd="0" presId="urn:microsoft.com/office/officeart/2005/8/layout/hierarchy1"/>
    <dgm:cxn modelId="{E2190F62-1F87-4CB2-AAB0-6D39D434F781}" type="presParOf" srcId="{6C89157E-8A45-4F9A-9AFF-63AC18402C77}" destId="{86B59808-5EFC-471E-9542-A1FC0F7C6D8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02D46A-044A-462D-8E0E-5936F9BCD30C}" type="doc">
      <dgm:prSet loTypeId="urn:microsoft.com/office/officeart/2005/8/layout/hList1" loCatId="list" qsTypeId="urn:microsoft.com/office/officeart/2005/8/quickstyle/simple4" qsCatId="simple" csTypeId="urn:microsoft.com/office/officeart/2005/8/colors/colorful5" csCatId="colorful"/>
      <dgm:spPr/>
      <dgm:t>
        <a:bodyPr/>
        <a:lstStyle/>
        <a:p>
          <a:endParaRPr lang="en-US"/>
        </a:p>
      </dgm:t>
    </dgm:pt>
    <dgm:pt modelId="{7EC1D247-4798-41CF-AEA6-3091412106CF}">
      <dgm:prSet/>
      <dgm:spPr/>
      <dgm:t>
        <a:bodyPr/>
        <a:lstStyle/>
        <a:p>
          <a:r>
            <a:rPr lang="en-US"/>
            <a:t>(1)</a:t>
          </a:r>
        </a:p>
      </dgm:t>
    </dgm:pt>
    <dgm:pt modelId="{715E61CE-B09D-4D74-8100-CA75E220E7AF}" type="parTrans" cxnId="{81DB4BBD-7581-48C4-969B-F748B3CC32CB}">
      <dgm:prSet/>
      <dgm:spPr/>
      <dgm:t>
        <a:bodyPr/>
        <a:lstStyle/>
        <a:p>
          <a:endParaRPr lang="en-US"/>
        </a:p>
      </dgm:t>
    </dgm:pt>
    <dgm:pt modelId="{CFCF5095-6CD1-400D-B444-583AD3DC7AC2}" type="sibTrans" cxnId="{81DB4BBD-7581-48C4-969B-F748B3CC32CB}">
      <dgm:prSet/>
      <dgm:spPr/>
      <dgm:t>
        <a:bodyPr/>
        <a:lstStyle/>
        <a:p>
          <a:endParaRPr lang="en-US"/>
        </a:p>
      </dgm:t>
    </dgm:pt>
    <dgm:pt modelId="{D838B826-0FDF-4720-953C-7ED07BBA049A}">
      <dgm:prSet/>
      <dgm:spPr/>
      <dgm:t>
        <a:bodyPr/>
        <a:lstStyle/>
        <a:p>
          <a:r>
            <a:rPr lang="en-US"/>
            <a:t>Clinicians should use goal setting with caution as it is only preferred by some who enjoy the activities</a:t>
          </a:r>
        </a:p>
      </dgm:t>
    </dgm:pt>
    <dgm:pt modelId="{AB61667F-4C2B-42E3-B4F8-C4077F29306F}" type="parTrans" cxnId="{C639FB1D-B567-4DA5-9918-DC058421118E}">
      <dgm:prSet/>
      <dgm:spPr/>
      <dgm:t>
        <a:bodyPr/>
        <a:lstStyle/>
        <a:p>
          <a:endParaRPr lang="en-US"/>
        </a:p>
      </dgm:t>
    </dgm:pt>
    <dgm:pt modelId="{BD41C856-4E6E-446F-BBD7-6D441DAC4C38}" type="sibTrans" cxnId="{C639FB1D-B567-4DA5-9918-DC058421118E}">
      <dgm:prSet/>
      <dgm:spPr/>
      <dgm:t>
        <a:bodyPr/>
        <a:lstStyle/>
        <a:p>
          <a:endParaRPr lang="en-US"/>
        </a:p>
      </dgm:t>
    </dgm:pt>
    <dgm:pt modelId="{5216FA7C-2B3F-4513-B400-594AF99CFBF0}">
      <dgm:prSet/>
      <dgm:spPr/>
      <dgm:t>
        <a:bodyPr/>
        <a:lstStyle/>
        <a:p>
          <a:r>
            <a:rPr lang="en-US"/>
            <a:t>Thus, keeping score without them knowing and motivating them using that as reference</a:t>
          </a:r>
        </a:p>
      </dgm:t>
    </dgm:pt>
    <dgm:pt modelId="{A612B082-B274-4FDD-811E-878D8FDA240B}" type="parTrans" cxnId="{6759AF58-4BCE-4EA3-9C65-0EAFA650CE3C}">
      <dgm:prSet/>
      <dgm:spPr/>
      <dgm:t>
        <a:bodyPr/>
        <a:lstStyle/>
        <a:p>
          <a:endParaRPr lang="en-US"/>
        </a:p>
      </dgm:t>
    </dgm:pt>
    <dgm:pt modelId="{AF6FC30B-6075-4CE1-A809-5406480F36D1}" type="sibTrans" cxnId="{6759AF58-4BCE-4EA3-9C65-0EAFA650CE3C}">
      <dgm:prSet/>
      <dgm:spPr/>
      <dgm:t>
        <a:bodyPr/>
        <a:lstStyle/>
        <a:p>
          <a:endParaRPr lang="en-US"/>
        </a:p>
      </dgm:t>
    </dgm:pt>
    <dgm:pt modelId="{01CDB20B-C9E4-4FFE-BC24-B4C7207387C0}">
      <dgm:prSet/>
      <dgm:spPr/>
      <dgm:t>
        <a:bodyPr/>
        <a:lstStyle/>
        <a:p>
          <a:r>
            <a:rPr lang="en-US"/>
            <a:t>(2)</a:t>
          </a:r>
        </a:p>
      </dgm:t>
    </dgm:pt>
    <dgm:pt modelId="{1FED6133-D0A4-4026-BDC4-10E954C0CD21}" type="parTrans" cxnId="{19D2C61A-EEDA-41C1-90A6-CC6214F64F21}">
      <dgm:prSet/>
      <dgm:spPr/>
      <dgm:t>
        <a:bodyPr/>
        <a:lstStyle/>
        <a:p>
          <a:endParaRPr lang="en-US"/>
        </a:p>
      </dgm:t>
    </dgm:pt>
    <dgm:pt modelId="{C226B54D-0B21-4CB3-8ED9-3E8AC62D9247}" type="sibTrans" cxnId="{19D2C61A-EEDA-41C1-90A6-CC6214F64F21}">
      <dgm:prSet/>
      <dgm:spPr/>
      <dgm:t>
        <a:bodyPr/>
        <a:lstStyle/>
        <a:p>
          <a:endParaRPr lang="en-US"/>
        </a:p>
      </dgm:t>
    </dgm:pt>
    <dgm:pt modelId="{516429B4-BBED-4660-B13C-BF023102AC3C}">
      <dgm:prSet/>
      <dgm:spPr/>
      <dgm:t>
        <a:bodyPr/>
        <a:lstStyle/>
        <a:p>
          <a:r>
            <a:rPr lang="en-US"/>
            <a:t>Using persuasive motivation allows the patients to be more accepting of changes</a:t>
          </a:r>
        </a:p>
      </dgm:t>
    </dgm:pt>
    <dgm:pt modelId="{78629B5C-63CA-41BF-9A81-63BBD0559FBE}" type="parTrans" cxnId="{999718B7-6474-4CD4-BECC-7E218EE989EE}">
      <dgm:prSet/>
      <dgm:spPr/>
      <dgm:t>
        <a:bodyPr/>
        <a:lstStyle/>
        <a:p>
          <a:endParaRPr lang="en-US"/>
        </a:p>
      </dgm:t>
    </dgm:pt>
    <dgm:pt modelId="{5EF7FA81-A30E-4362-8A70-659429D36D5D}" type="sibTrans" cxnId="{999718B7-6474-4CD4-BECC-7E218EE989EE}">
      <dgm:prSet/>
      <dgm:spPr/>
      <dgm:t>
        <a:bodyPr/>
        <a:lstStyle/>
        <a:p>
          <a:endParaRPr lang="en-US"/>
        </a:p>
      </dgm:t>
    </dgm:pt>
    <dgm:pt modelId="{9FB6D94F-2AF9-499B-B422-75745FCA6C77}" type="pres">
      <dgm:prSet presAssocID="{9502D46A-044A-462D-8E0E-5936F9BCD30C}" presName="Name0" presStyleCnt="0">
        <dgm:presLayoutVars>
          <dgm:dir/>
          <dgm:animLvl val="lvl"/>
          <dgm:resizeHandles val="exact"/>
        </dgm:presLayoutVars>
      </dgm:prSet>
      <dgm:spPr/>
    </dgm:pt>
    <dgm:pt modelId="{51D69677-3366-4A96-AA5F-2617D61FBBC8}" type="pres">
      <dgm:prSet presAssocID="{7EC1D247-4798-41CF-AEA6-3091412106CF}" presName="composite" presStyleCnt="0"/>
      <dgm:spPr/>
    </dgm:pt>
    <dgm:pt modelId="{1624350C-DC88-45C8-BB41-559A572E595F}" type="pres">
      <dgm:prSet presAssocID="{7EC1D247-4798-41CF-AEA6-3091412106CF}" presName="parTx" presStyleLbl="alignNode1" presStyleIdx="0" presStyleCnt="2">
        <dgm:presLayoutVars>
          <dgm:chMax val="0"/>
          <dgm:chPref val="0"/>
          <dgm:bulletEnabled val="1"/>
        </dgm:presLayoutVars>
      </dgm:prSet>
      <dgm:spPr/>
    </dgm:pt>
    <dgm:pt modelId="{1895712B-0E9A-4E8F-975B-4F847CF786F6}" type="pres">
      <dgm:prSet presAssocID="{7EC1D247-4798-41CF-AEA6-3091412106CF}" presName="desTx" presStyleLbl="alignAccFollowNode1" presStyleIdx="0" presStyleCnt="2">
        <dgm:presLayoutVars>
          <dgm:bulletEnabled val="1"/>
        </dgm:presLayoutVars>
      </dgm:prSet>
      <dgm:spPr/>
    </dgm:pt>
    <dgm:pt modelId="{41BC8233-0A0A-49C1-94A5-FB8F5F5D6777}" type="pres">
      <dgm:prSet presAssocID="{CFCF5095-6CD1-400D-B444-583AD3DC7AC2}" presName="space" presStyleCnt="0"/>
      <dgm:spPr/>
    </dgm:pt>
    <dgm:pt modelId="{996F2BBD-779C-42DC-A0C3-390231102B6F}" type="pres">
      <dgm:prSet presAssocID="{01CDB20B-C9E4-4FFE-BC24-B4C7207387C0}" presName="composite" presStyleCnt="0"/>
      <dgm:spPr/>
    </dgm:pt>
    <dgm:pt modelId="{0555F660-41AE-4DD6-A916-53075C14EAB3}" type="pres">
      <dgm:prSet presAssocID="{01CDB20B-C9E4-4FFE-BC24-B4C7207387C0}" presName="parTx" presStyleLbl="alignNode1" presStyleIdx="1" presStyleCnt="2">
        <dgm:presLayoutVars>
          <dgm:chMax val="0"/>
          <dgm:chPref val="0"/>
          <dgm:bulletEnabled val="1"/>
        </dgm:presLayoutVars>
      </dgm:prSet>
      <dgm:spPr/>
    </dgm:pt>
    <dgm:pt modelId="{C6497F69-53BF-4F5B-9D45-E37F5A87144C}" type="pres">
      <dgm:prSet presAssocID="{01CDB20B-C9E4-4FFE-BC24-B4C7207387C0}" presName="desTx" presStyleLbl="alignAccFollowNode1" presStyleIdx="1" presStyleCnt="2">
        <dgm:presLayoutVars>
          <dgm:bulletEnabled val="1"/>
        </dgm:presLayoutVars>
      </dgm:prSet>
      <dgm:spPr/>
    </dgm:pt>
  </dgm:ptLst>
  <dgm:cxnLst>
    <dgm:cxn modelId="{22C95B05-4957-429B-B378-343ADDE5F642}" type="presOf" srcId="{5216FA7C-2B3F-4513-B400-594AF99CFBF0}" destId="{1895712B-0E9A-4E8F-975B-4F847CF786F6}" srcOrd="0" destOrd="1" presId="urn:microsoft.com/office/officeart/2005/8/layout/hList1"/>
    <dgm:cxn modelId="{19D2C61A-EEDA-41C1-90A6-CC6214F64F21}" srcId="{9502D46A-044A-462D-8E0E-5936F9BCD30C}" destId="{01CDB20B-C9E4-4FFE-BC24-B4C7207387C0}" srcOrd="1" destOrd="0" parTransId="{1FED6133-D0A4-4026-BDC4-10E954C0CD21}" sibTransId="{C226B54D-0B21-4CB3-8ED9-3E8AC62D9247}"/>
    <dgm:cxn modelId="{C639FB1D-B567-4DA5-9918-DC058421118E}" srcId="{7EC1D247-4798-41CF-AEA6-3091412106CF}" destId="{D838B826-0FDF-4720-953C-7ED07BBA049A}" srcOrd="0" destOrd="0" parTransId="{AB61667F-4C2B-42E3-B4F8-C4077F29306F}" sibTransId="{BD41C856-4E6E-446F-BBD7-6D441DAC4C38}"/>
    <dgm:cxn modelId="{FAF5CF74-55C1-445D-9B3A-79ED14DF429B}" type="presOf" srcId="{9502D46A-044A-462D-8E0E-5936F9BCD30C}" destId="{9FB6D94F-2AF9-499B-B422-75745FCA6C77}" srcOrd="0" destOrd="0" presId="urn:microsoft.com/office/officeart/2005/8/layout/hList1"/>
    <dgm:cxn modelId="{6759AF58-4BCE-4EA3-9C65-0EAFA650CE3C}" srcId="{D838B826-0FDF-4720-953C-7ED07BBA049A}" destId="{5216FA7C-2B3F-4513-B400-594AF99CFBF0}" srcOrd="0" destOrd="0" parTransId="{A612B082-B274-4FDD-811E-878D8FDA240B}" sibTransId="{AF6FC30B-6075-4CE1-A809-5406480F36D1}"/>
    <dgm:cxn modelId="{85CBD095-FC8F-48F5-A2DF-05BBBFD9708C}" type="presOf" srcId="{7EC1D247-4798-41CF-AEA6-3091412106CF}" destId="{1624350C-DC88-45C8-BB41-559A572E595F}" srcOrd="0" destOrd="0" presId="urn:microsoft.com/office/officeart/2005/8/layout/hList1"/>
    <dgm:cxn modelId="{F58991B0-6B8F-49A9-9246-D1C1E95D1C5E}" type="presOf" srcId="{01CDB20B-C9E4-4FFE-BC24-B4C7207387C0}" destId="{0555F660-41AE-4DD6-A916-53075C14EAB3}" srcOrd="0" destOrd="0" presId="urn:microsoft.com/office/officeart/2005/8/layout/hList1"/>
    <dgm:cxn modelId="{999718B7-6474-4CD4-BECC-7E218EE989EE}" srcId="{01CDB20B-C9E4-4FFE-BC24-B4C7207387C0}" destId="{516429B4-BBED-4660-B13C-BF023102AC3C}" srcOrd="0" destOrd="0" parTransId="{78629B5C-63CA-41BF-9A81-63BBD0559FBE}" sibTransId="{5EF7FA81-A30E-4362-8A70-659429D36D5D}"/>
    <dgm:cxn modelId="{81DB4BBD-7581-48C4-969B-F748B3CC32CB}" srcId="{9502D46A-044A-462D-8E0E-5936F9BCD30C}" destId="{7EC1D247-4798-41CF-AEA6-3091412106CF}" srcOrd="0" destOrd="0" parTransId="{715E61CE-B09D-4D74-8100-CA75E220E7AF}" sibTransId="{CFCF5095-6CD1-400D-B444-583AD3DC7AC2}"/>
    <dgm:cxn modelId="{E8857AF1-C2C5-4C91-8E34-9DB9CD4512BB}" type="presOf" srcId="{D838B826-0FDF-4720-953C-7ED07BBA049A}" destId="{1895712B-0E9A-4E8F-975B-4F847CF786F6}" srcOrd="0" destOrd="0" presId="urn:microsoft.com/office/officeart/2005/8/layout/hList1"/>
    <dgm:cxn modelId="{245144F5-2F8D-4274-9060-CBBA5998C7DE}" type="presOf" srcId="{516429B4-BBED-4660-B13C-BF023102AC3C}" destId="{C6497F69-53BF-4F5B-9D45-E37F5A87144C}" srcOrd="0" destOrd="0" presId="urn:microsoft.com/office/officeart/2005/8/layout/hList1"/>
    <dgm:cxn modelId="{21425378-99F7-40D8-9373-7F1BFAF2BC81}" type="presParOf" srcId="{9FB6D94F-2AF9-499B-B422-75745FCA6C77}" destId="{51D69677-3366-4A96-AA5F-2617D61FBBC8}" srcOrd="0" destOrd="0" presId="urn:microsoft.com/office/officeart/2005/8/layout/hList1"/>
    <dgm:cxn modelId="{CC65B6FC-B863-4CF6-BFC9-F4A377208D65}" type="presParOf" srcId="{51D69677-3366-4A96-AA5F-2617D61FBBC8}" destId="{1624350C-DC88-45C8-BB41-559A572E595F}" srcOrd="0" destOrd="0" presId="urn:microsoft.com/office/officeart/2005/8/layout/hList1"/>
    <dgm:cxn modelId="{8A57DC0E-3A71-4D82-A618-5C10A5C055A3}" type="presParOf" srcId="{51D69677-3366-4A96-AA5F-2617D61FBBC8}" destId="{1895712B-0E9A-4E8F-975B-4F847CF786F6}" srcOrd="1" destOrd="0" presId="urn:microsoft.com/office/officeart/2005/8/layout/hList1"/>
    <dgm:cxn modelId="{749ADFE5-76F3-408D-9FC8-71733A40B195}" type="presParOf" srcId="{9FB6D94F-2AF9-499B-B422-75745FCA6C77}" destId="{41BC8233-0A0A-49C1-94A5-FB8F5F5D6777}" srcOrd="1" destOrd="0" presId="urn:microsoft.com/office/officeart/2005/8/layout/hList1"/>
    <dgm:cxn modelId="{94C56DB5-D31E-4750-AC73-B77FFDC8334F}" type="presParOf" srcId="{9FB6D94F-2AF9-499B-B422-75745FCA6C77}" destId="{996F2BBD-779C-42DC-A0C3-390231102B6F}" srcOrd="2" destOrd="0" presId="urn:microsoft.com/office/officeart/2005/8/layout/hList1"/>
    <dgm:cxn modelId="{0D6C5318-C50B-49C4-88F0-83176B4641E4}" type="presParOf" srcId="{996F2BBD-779C-42DC-A0C3-390231102B6F}" destId="{0555F660-41AE-4DD6-A916-53075C14EAB3}" srcOrd="0" destOrd="0" presId="urn:microsoft.com/office/officeart/2005/8/layout/hList1"/>
    <dgm:cxn modelId="{1454F83D-0F6B-4300-88F2-2DB02DABEAAA}" type="presParOf" srcId="{996F2BBD-779C-42DC-A0C3-390231102B6F}" destId="{C6497F69-53BF-4F5B-9D45-E37F5A87144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75F943-63D7-48A7-A93A-30F6109758F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DF12A90-06CE-4878-8DCF-9E6C2597D1EA}">
      <dgm:prSet/>
      <dgm:spPr/>
      <dgm:t>
        <a:bodyPr/>
        <a:lstStyle/>
        <a:p>
          <a:pPr>
            <a:defRPr cap="all"/>
          </a:pPr>
          <a:r>
            <a:rPr lang="en-GB" dirty="0"/>
            <a:t>Testing proactive strategies for enhancing engagement and cognitive ability</a:t>
          </a:r>
          <a:endParaRPr lang="en-US" dirty="0"/>
        </a:p>
      </dgm:t>
    </dgm:pt>
    <dgm:pt modelId="{1AFF0A4B-CD9B-488E-9B59-CF5763DA86B8}" type="parTrans" cxnId="{B979A32B-BED7-423F-9155-663C3E560A2F}">
      <dgm:prSet/>
      <dgm:spPr/>
      <dgm:t>
        <a:bodyPr/>
        <a:lstStyle/>
        <a:p>
          <a:endParaRPr lang="en-US"/>
        </a:p>
      </dgm:t>
    </dgm:pt>
    <dgm:pt modelId="{F9FE36B8-B6E1-4ED9-9306-70D45AF99C10}" type="sibTrans" cxnId="{B979A32B-BED7-423F-9155-663C3E560A2F}">
      <dgm:prSet/>
      <dgm:spPr/>
      <dgm:t>
        <a:bodyPr/>
        <a:lstStyle/>
        <a:p>
          <a:endParaRPr lang="en-US"/>
        </a:p>
      </dgm:t>
    </dgm:pt>
    <dgm:pt modelId="{936B8A11-A106-40C6-AFA5-B1DC70B51D25}">
      <dgm:prSet/>
      <dgm:spPr/>
      <dgm:t>
        <a:bodyPr/>
        <a:lstStyle/>
        <a:p>
          <a:pPr>
            <a:defRPr cap="all"/>
          </a:pPr>
          <a:r>
            <a:rPr lang="en-GB"/>
            <a:t>Measuring the effects of exposure to music and nature images on engagement</a:t>
          </a:r>
          <a:endParaRPr lang="en-US"/>
        </a:p>
      </dgm:t>
    </dgm:pt>
    <dgm:pt modelId="{386100FF-EBF4-456D-8712-EA690C5FC013}" type="parTrans" cxnId="{B3221B34-5345-4760-8CF6-4B70840D524A}">
      <dgm:prSet/>
      <dgm:spPr/>
      <dgm:t>
        <a:bodyPr/>
        <a:lstStyle/>
        <a:p>
          <a:endParaRPr lang="en-US"/>
        </a:p>
      </dgm:t>
    </dgm:pt>
    <dgm:pt modelId="{FC567A43-D443-41F4-960C-27F4A4647F01}" type="sibTrans" cxnId="{B3221B34-5345-4760-8CF6-4B70840D524A}">
      <dgm:prSet/>
      <dgm:spPr/>
      <dgm:t>
        <a:bodyPr/>
        <a:lstStyle/>
        <a:p>
          <a:endParaRPr lang="en-US"/>
        </a:p>
      </dgm:t>
    </dgm:pt>
    <dgm:pt modelId="{D9E70399-28EB-4872-9F78-64FA39BB9916}" type="pres">
      <dgm:prSet presAssocID="{5F75F943-63D7-48A7-A93A-30F6109758F2}" presName="root" presStyleCnt="0">
        <dgm:presLayoutVars>
          <dgm:dir/>
          <dgm:resizeHandles val="exact"/>
        </dgm:presLayoutVars>
      </dgm:prSet>
      <dgm:spPr/>
    </dgm:pt>
    <dgm:pt modelId="{AAF20211-A81E-41A5-BEA2-871E51FD3E22}" type="pres">
      <dgm:prSet presAssocID="{3DF12A90-06CE-4878-8DCF-9E6C2597D1EA}" presName="compNode" presStyleCnt="0"/>
      <dgm:spPr/>
    </dgm:pt>
    <dgm:pt modelId="{85EC8C7B-8F0C-41F3-AF0D-A3AD3D76BB59}" type="pres">
      <dgm:prSet presAssocID="{3DF12A90-06CE-4878-8DCF-9E6C2597D1EA}" presName="iconBgRect" presStyleLbl="bgShp" presStyleIdx="0" presStyleCnt="2"/>
      <dgm:spPr/>
    </dgm:pt>
    <dgm:pt modelId="{E2BBE4E0-1CAF-48D0-8F12-03B0BC0080D6}" type="pres">
      <dgm:prSet presAssocID="{3DF12A90-06CE-4878-8DCF-9E6C2597D1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C49CD3E-FC76-4062-9F46-6D66CB8AF443}" type="pres">
      <dgm:prSet presAssocID="{3DF12A90-06CE-4878-8DCF-9E6C2597D1EA}" presName="spaceRect" presStyleCnt="0"/>
      <dgm:spPr/>
    </dgm:pt>
    <dgm:pt modelId="{69B733FD-AD8D-4C5B-AE6F-B2C0F358BA25}" type="pres">
      <dgm:prSet presAssocID="{3DF12A90-06CE-4878-8DCF-9E6C2597D1EA}" presName="textRect" presStyleLbl="revTx" presStyleIdx="0" presStyleCnt="2">
        <dgm:presLayoutVars>
          <dgm:chMax val="1"/>
          <dgm:chPref val="1"/>
        </dgm:presLayoutVars>
      </dgm:prSet>
      <dgm:spPr/>
    </dgm:pt>
    <dgm:pt modelId="{824E00B0-42B4-43B9-AD82-6765879C8B82}" type="pres">
      <dgm:prSet presAssocID="{F9FE36B8-B6E1-4ED9-9306-70D45AF99C10}" presName="sibTrans" presStyleCnt="0"/>
      <dgm:spPr/>
    </dgm:pt>
    <dgm:pt modelId="{069E5AE6-7C68-4294-AC96-8FCDF30823D8}" type="pres">
      <dgm:prSet presAssocID="{936B8A11-A106-40C6-AFA5-B1DC70B51D25}" presName="compNode" presStyleCnt="0"/>
      <dgm:spPr/>
    </dgm:pt>
    <dgm:pt modelId="{20ABDCE1-6311-453C-9EA2-1F780F6A09DB}" type="pres">
      <dgm:prSet presAssocID="{936B8A11-A106-40C6-AFA5-B1DC70B51D25}" presName="iconBgRect" presStyleLbl="bgShp" presStyleIdx="1" presStyleCnt="2"/>
      <dgm:spPr/>
    </dgm:pt>
    <dgm:pt modelId="{4C45D8EF-2C7E-4EE8-A99D-5F89ED230919}" type="pres">
      <dgm:prSet presAssocID="{936B8A11-A106-40C6-AFA5-B1DC70B51D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02932FD4-455C-4C6A-9786-3C67BEFE509A}" type="pres">
      <dgm:prSet presAssocID="{936B8A11-A106-40C6-AFA5-B1DC70B51D25}" presName="spaceRect" presStyleCnt="0"/>
      <dgm:spPr/>
    </dgm:pt>
    <dgm:pt modelId="{0097F25A-7B07-40CA-8C49-6186A56BA9BE}" type="pres">
      <dgm:prSet presAssocID="{936B8A11-A106-40C6-AFA5-B1DC70B51D25}" presName="textRect" presStyleLbl="revTx" presStyleIdx="1" presStyleCnt="2">
        <dgm:presLayoutVars>
          <dgm:chMax val="1"/>
          <dgm:chPref val="1"/>
        </dgm:presLayoutVars>
      </dgm:prSet>
      <dgm:spPr/>
    </dgm:pt>
  </dgm:ptLst>
  <dgm:cxnLst>
    <dgm:cxn modelId="{B979A32B-BED7-423F-9155-663C3E560A2F}" srcId="{5F75F943-63D7-48A7-A93A-30F6109758F2}" destId="{3DF12A90-06CE-4878-8DCF-9E6C2597D1EA}" srcOrd="0" destOrd="0" parTransId="{1AFF0A4B-CD9B-488E-9B59-CF5763DA86B8}" sibTransId="{F9FE36B8-B6E1-4ED9-9306-70D45AF99C10}"/>
    <dgm:cxn modelId="{B3221B34-5345-4760-8CF6-4B70840D524A}" srcId="{5F75F943-63D7-48A7-A93A-30F6109758F2}" destId="{936B8A11-A106-40C6-AFA5-B1DC70B51D25}" srcOrd="1" destOrd="0" parTransId="{386100FF-EBF4-456D-8712-EA690C5FC013}" sibTransId="{FC567A43-D443-41F4-960C-27F4A4647F01}"/>
    <dgm:cxn modelId="{11511537-B550-4479-AFC5-9281160C6C39}" type="presOf" srcId="{5F75F943-63D7-48A7-A93A-30F6109758F2}" destId="{D9E70399-28EB-4872-9F78-64FA39BB9916}" srcOrd="0" destOrd="0" presId="urn:microsoft.com/office/officeart/2018/5/layout/IconCircleLabelList"/>
    <dgm:cxn modelId="{262DA1B3-E3F2-476C-9494-FBE33E1181BD}" type="presOf" srcId="{3DF12A90-06CE-4878-8DCF-9E6C2597D1EA}" destId="{69B733FD-AD8D-4C5B-AE6F-B2C0F358BA25}" srcOrd="0" destOrd="0" presId="urn:microsoft.com/office/officeart/2018/5/layout/IconCircleLabelList"/>
    <dgm:cxn modelId="{3D27E3B6-6185-49F1-9F8D-13963530440C}" type="presOf" srcId="{936B8A11-A106-40C6-AFA5-B1DC70B51D25}" destId="{0097F25A-7B07-40CA-8C49-6186A56BA9BE}" srcOrd="0" destOrd="0" presId="urn:microsoft.com/office/officeart/2018/5/layout/IconCircleLabelList"/>
    <dgm:cxn modelId="{E33A926A-3233-4505-B89B-CBE0D0D7AA42}" type="presParOf" srcId="{D9E70399-28EB-4872-9F78-64FA39BB9916}" destId="{AAF20211-A81E-41A5-BEA2-871E51FD3E22}" srcOrd="0" destOrd="0" presId="urn:microsoft.com/office/officeart/2018/5/layout/IconCircleLabelList"/>
    <dgm:cxn modelId="{2DC784D8-C6CB-4BEF-B74B-11F543C42179}" type="presParOf" srcId="{AAF20211-A81E-41A5-BEA2-871E51FD3E22}" destId="{85EC8C7B-8F0C-41F3-AF0D-A3AD3D76BB59}" srcOrd="0" destOrd="0" presId="urn:microsoft.com/office/officeart/2018/5/layout/IconCircleLabelList"/>
    <dgm:cxn modelId="{8558D4D8-142A-4E40-8FA0-1263C94751A6}" type="presParOf" srcId="{AAF20211-A81E-41A5-BEA2-871E51FD3E22}" destId="{E2BBE4E0-1CAF-48D0-8F12-03B0BC0080D6}" srcOrd="1" destOrd="0" presId="urn:microsoft.com/office/officeart/2018/5/layout/IconCircleLabelList"/>
    <dgm:cxn modelId="{FDB2741C-02E9-4178-BB7E-CFA4D213F447}" type="presParOf" srcId="{AAF20211-A81E-41A5-BEA2-871E51FD3E22}" destId="{AC49CD3E-FC76-4062-9F46-6D66CB8AF443}" srcOrd="2" destOrd="0" presId="urn:microsoft.com/office/officeart/2018/5/layout/IconCircleLabelList"/>
    <dgm:cxn modelId="{AB98EBF0-42CB-478B-A009-866458BFDAA1}" type="presParOf" srcId="{AAF20211-A81E-41A5-BEA2-871E51FD3E22}" destId="{69B733FD-AD8D-4C5B-AE6F-B2C0F358BA25}" srcOrd="3" destOrd="0" presId="urn:microsoft.com/office/officeart/2018/5/layout/IconCircleLabelList"/>
    <dgm:cxn modelId="{74A44575-5CB5-4FA1-A7E3-28B359586ABD}" type="presParOf" srcId="{D9E70399-28EB-4872-9F78-64FA39BB9916}" destId="{824E00B0-42B4-43B9-AD82-6765879C8B82}" srcOrd="1" destOrd="0" presId="urn:microsoft.com/office/officeart/2018/5/layout/IconCircleLabelList"/>
    <dgm:cxn modelId="{D1EECE3F-87EB-4D9E-A199-9C3FAA4DA984}" type="presParOf" srcId="{D9E70399-28EB-4872-9F78-64FA39BB9916}" destId="{069E5AE6-7C68-4294-AC96-8FCDF30823D8}" srcOrd="2" destOrd="0" presId="urn:microsoft.com/office/officeart/2018/5/layout/IconCircleLabelList"/>
    <dgm:cxn modelId="{FFF312DF-1DDB-4468-850A-D36B883CC52A}" type="presParOf" srcId="{069E5AE6-7C68-4294-AC96-8FCDF30823D8}" destId="{20ABDCE1-6311-453C-9EA2-1F780F6A09DB}" srcOrd="0" destOrd="0" presId="urn:microsoft.com/office/officeart/2018/5/layout/IconCircleLabelList"/>
    <dgm:cxn modelId="{797A2962-25EC-4686-9261-9AE182FEBAFF}" type="presParOf" srcId="{069E5AE6-7C68-4294-AC96-8FCDF30823D8}" destId="{4C45D8EF-2C7E-4EE8-A99D-5F89ED230919}" srcOrd="1" destOrd="0" presId="urn:microsoft.com/office/officeart/2018/5/layout/IconCircleLabelList"/>
    <dgm:cxn modelId="{6802648B-8148-4A23-9498-10D8E067AB19}" type="presParOf" srcId="{069E5AE6-7C68-4294-AC96-8FCDF30823D8}" destId="{02932FD4-455C-4C6A-9786-3C67BEFE509A}" srcOrd="2" destOrd="0" presId="urn:microsoft.com/office/officeart/2018/5/layout/IconCircleLabelList"/>
    <dgm:cxn modelId="{A4D93990-B75A-4D73-903D-AE45A515934D}" type="presParOf" srcId="{069E5AE6-7C68-4294-AC96-8FCDF30823D8}" destId="{0097F25A-7B07-40CA-8C49-6186A56BA9B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B7B95-D112-4C30-9E7D-FCD9E30EF3AC}">
      <dsp:nvSpPr>
        <dsp:cNvPr id="0" name=""/>
        <dsp:cNvSpPr/>
      </dsp:nvSpPr>
      <dsp:spPr>
        <a:xfrm>
          <a:off x="1320" y="563057"/>
          <a:ext cx="4807892" cy="2403946"/>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GB" sz="3100" kern="1200"/>
            <a:t>Examples of practice-led applied research within occupied healthcare facilities</a:t>
          </a:r>
          <a:endParaRPr lang="en-US" sz="3100" kern="1200"/>
        </a:p>
      </dsp:txBody>
      <dsp:txXfrm>
        <a:off x="71729" y="633466"/>
        <a:ext cx="4667074" cy="2263128"/>
      </dsp:txXfrm>
    </dsp:sp>
    <dsp:sp modelId="{6BA6B69E-A01C-404F-8D65-0902A4EAAD37}">
      <dsp:nvSpPr>
        <dsp:cNvPr id="0" name=""/>
        <dsp:cNvSpPr/>
      </dsp:nvSpPr>
      <dsp:spPr>
        <a:xfrm>
          <a:off x="6011186" y="563057"/>
          <a:ext cx="4807892" cy="2403946"/>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GB" sz="3100" kern="1200"/>
            <a:t>Considers the role of colour as part of the everyday experience for all users, patients as well as staff and visitors</a:t>
          </a:r>
          <a:endParaRPr lang="en-US" sz="3100" kern="1200"/>
        </a:p>
      </dsp:txBody>
      <dsp:txXfrm>
        <a:off x="6081595" y="633466"/>
        <a:ext cx="4667074" cy="2263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FAB3D-6AB6-487C-9D25-B718F9847298}">
      <dsp:nvSpPr>
        <dsp:cNvPr id="0" name=""/>
        <dsp:cNvSpPr/>
      </dsp:nvSpPr>
      <dsp:spPr>
        <a:xfrm>
          <a:off x="1320"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21823F67-2303-4172-9C4E-1D45A81B4934}">
      <dsp:nvSpPr>
        <dsp:cNvPr id="0" name=""/>
        <dsp:cNvSpPr/>
      </dsp:nvSpPr>
      <dsp:spPr>
        <a:xfrm>
          <a:off x="516452"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Accumulating evidence shows that persons with dementia's ability to respond to music is potentially preserved even in the late or severe stages of dementia when verbal communication may have ceased.</a:t>
          </a:r>
          <a:endParaRPr lang="en-US" sz="2300" kern="1200"/>
        </a:p>
      </dsp:txBody>
      <dsp:txXfrm>
        <a:off x="602678" y="623956"/>
        <a:ext cx="4463730" cy="2771523"/>
      </dsp:txXfrm>
    </dsp:sp>
    <dsp:sp modelId="{445AFE5E-0F63-4A09-A804-E4BD534A61C4}">
      <dsp:nvSpPr>
        <dsp:cNvPr id="0" name=""/>
        <dsp:cNvSpPr/>
      </dsp:nvSpPr>
      <dsp:spPr>
        <a:xfrm>
          <a:off x="5667765"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8BEE8E53-4479-4716-8D69-73502C409BC5}">
      <dsp:nvSpPr>
        <dsp:cNvPr id="0" name=""/>
        <dsp:cNvSpPr/>
      </dsp:nvSpPr>
      <dsp:spPr>
        <a:xfrm>
          <a:off x="6182897"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A large number of studies have claimed that music-based interventions have positive effects on various measures of functioning including behaviour, agitation, mood, emotion, and cognition.</a:t>
          </a:r>
          <a:endParaRPr lang="en-US" sz="2300" kern="1200"/>
        </a:p>
      </dsp:txBody>
      <dsp:txXfrm>
        <a:off x="6269123" y="623956"/>
        <a:ext cx="4463730" cy="2771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4350C-DC88-45C8-BB41-559A572E595F}">
      <dsp:nvSpPr>
        <dsp:cNvPr id="0" name=""/>
        <dsp:cNvSpPr/>
      </dsp:nvSpPr>
      <dsp:spPr>
        <a:xfrm>
          <a:off x="52" y="107996"/>
          <a:ext cx="5056212" cy="662400"/>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(1)</a:t>
          </a:r>
        </a:p>
      </dsp:txBody>
      <dsp:txXfrm>
        <a:off x="52" y="107996"/>
        <a:ext cx="5056212" cy="662400"/>
      </dsp:txXfrm>
    </dsp:sp>
    <dsp:sp modelId="{1895712B-0E9A-4E8F-975B-4F847CF786F6}">
      <dsp:nvSpPr>
        <dsp:cNvPr id="0" name=""/>
        <dsp:cNvSpPr/>
      </dsp:nvSpPr>
      <dsp:spPr>
        <a:xfrm>
          <a:off x="52" y="770396"/>
          <a:ext cx="5056212" cy="2651670"/>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Clinicians should use goal setting with caution as it is only preferred by some who enjoy the activities</a:t>
          </a:r>
        </a:p>
        <a:p>
          <a:pPr marL="457200" lvl="2" indent="-228600" algn="l" defTabSz="1022350">
            <a:lnSpc>
              <a:spcPct val="90000"/>
            </a:lnSpc>
            <a:spcBef>
              <a:spcPct val="0"/>
            </a:spcBef>
            <a:spcAft>
              <a:spcPct val="15000"/>
            </a:spcAft>
            <a:buChar char="•"/>
          </a:pPr>
          <a:r>
            <a:rPr lang="en-US" sz="2300" kern="1200"/>
            <a:t>Thus, keeping score without them knowing and motivating them using that as reference</a:t>
          </a:r>
        </a:p>
      </dsp:txBody>
      <dsp:txXfrm>
        <a:off x="52" y="770396"/>
        <a:ext cx="5056212" cy="2651670"/>
      </dsp:txXfrm>
    </dsp:sp>
    <dsp:sp modelId="{0555F660-41AE-4DD6-A916-53075C14EAB3}">
      <dsp:nvSpPr>
        <dsp:cNvPr id="0" name=""/>
        <dsp:cNvSpPr/>
      </dsp:nvSpPr>
      <dsp:spPr>
        <a:xfrm>
          <a:off x="5764134" y="107996"/>
          <a:ext cx="5056212" cy="662400"/>
        </a:xfrm>
        <a:prstGeom prst="rect">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w="9525" cap="flat" cmpd="sng" algn="ctr">
          <a:solidFill>
            <a:schemeClr val="accent5">
              <a:hueOff val="2327545"/>
              <a:satOff val="7755"/>
              <a:lumOff val="8823"/>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5764134" y="107996"/>
        <a:ext cx="5056212" cy="662400"/>
      </dsp:txXfrm>
    </dsp:sp>
    <dsp:sp modelId="{C6497F69-53BF-4F5B-9D45-E37F5A87144C}">
      <dsp:nvSpPr>
        <dsp:cNvPr id="0" name=""/>
        <dsp:cNvSpPr/>
      </dsp:nvSpPr>
      <dsp:spPr>
        <a:xfrm>
          <a:off x="5764134" y="770396"/>
          <a:ext cx="5056212" cy="2651670"/>
        </a:xfrm>
        <a:prstGeom prst="rect">
          <a:avLst/>
        </a:prstGeom>
        <a:solidFill>
          <a:schemeClr val="accent5">
            <a:tint val="40000"/>
            <a:alpha val="90000"/>
            <a:hueOff val="3166380"/>
            <a:satOff val="14521"/>
            <a:lumOff val="1816"/>
            <a:alphaOff val="0"/>
          </a:schemeClr>
        </a:solidFill>
        <a:ln w="9525" cap="flat" cmpd="sng" algn="ctr">
          <a:solidFill>
            <a:schemeClr val="accent5">
              <a:tint val="40000"/>
              <a:alpha val="90000"/>
              <a:hueOff val="3166380"/>
              <a:satOff val="14521"/>
              <a:lumOff val="18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Using persuasive motivation allows the patients to be more accepting of changes</a:t>
          </a:r>
        </a:p>
      </dsp:txBody>
      <dsp:txXfrm>
        <a:off x="5764134" y="770396"/>
        <a:ext cx="5056212" cy="2651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C8C7B-8F0C-41F3-AF0D-A3AD3D76BB59}">
      <dsp:nvSpPr>
        <dsp:cNvPr id="0" name=""/>
        <dsp:cNvSpPr/>
      </dsp:nvSpPr>
      <dsp:spPr>
        <a:xfrm>
          <a:off x="2297606" y="10030"/>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BE4E0-1CAF-48D0-8F12-03B0BC0080D6}">
      <dsp:nvSpPr>
        <dsp:cNvPr id="0" name=""/>
        <dsp:cNvSpPr/>
      </dsp:nvSpPr>
      <dsp:spPr>
        <a:xfrm>
          <a:off x="2750981" y="46340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B733FD-AD8D-4C5B-AE6F-B2C0F358BA25}">
      <dsp:nvSpPr>
        <dsp:cNvPr id="0" name=""/>
        <dsp:cNvSpPr/>
      </dsp:nvSpPr>
      <dsp:spPr>
        <a:xfrm>
          <a:off x="1617543"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kern="1200" dirty="0"/>
            <a:t>Testing proactive strategies for enhancing engagement and cognitive ability</a:t>
          </a:r>
          <a:endParaRPr lang="en-US" sz="1600" kern="1200" dirty="0"/>
        </a:p>
      </dsp:txBody>
      <dsp:txXfrm>
        <a:off x="1617543" y="2800031"/>
        <a:ext cx="3487500" cy="720000"/>
      </dsp:txXfrm>
    </dsp:sp>
    <dsp:sp modelId="{20ABDCE1-6311-453C-9EA2-1F780F6A09DB}">
      <dsp:nvSpPr>
        <dsp:cNvPr id="0" name=""/>
        <dsp:cNvSpPr/>
      </dsp:nvSpPr>
      <dsp:spPr>
        <a:xfrm>
          <a:off x="6395418" y="10030"/>
          <a:ext cx="2127375" cy="2127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5D8EF-2C7E-4EE8-A99D-5F89ED230919}">
      <dsp:nvSpPr>
        <dsp:cNvPr id="0" name=""/>
        <dsp:cNvSpPr/>
      </dsp:nvSpPr>
      <dsp:spPr>
        <a:xfrm>
          <a:off x="6848793" y="46340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97F25A-7B07-40CA-8C49-6186A56BA9BE}">
      <dsp:nvSpPr>
        <dsp:cNvPr id="0" name=""/>
        <dsp:cNvSpPr/>
      </dsp:nvSpPr>
      <dsp:spPr>
        <a:xfrm>
          <a:off x="5715356"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kern="1200"/>
            <a:t>Measuring the effects of exposure to music and nature images on engagement</a:t>
          </a:r>
          <a:endParaRPr lang="en-US" sz="1600" kern="1200"/>
        </a:p>
      </dsp:txBody>
      <dsp:txXfrm>
        <a:off x="5715356" y="2800031"/>
        <a:ext cx="3487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3BEF823-48A5-43FC-BE03-E79964288B41}" type="datetimeFigureOut">
              <a:rPr lang="en-US" smtClean="0"/>
              <a:t>3/14/2023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608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6872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pPr algn="l"/>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71656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pPr algn="l"/>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3597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pPr algn="l"/>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1164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2539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44293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1064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pPr algn="r"/>
            <a:fld id="{53BEF823-48A5-43FC-BE03-E79964288B41}" type="datetimeFigureOut">
              <a:rPr lang="en-US" smtClean="0"/>
              <a:pPr algn="r"/>
              <a:t>3/14/2023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pPr algn="l"/>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0257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6449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pPr algn="r"/>
            <a:fld id="{53BEF823-48A5-43FC-BE03-E79964288B41}" type="datetimeFigureOut">
              <a:rPr lang="en-US" smtClean="0"/>
              <a:pPr algn="r"/>
              <a:t>3/14/2023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pPr algn="l"/>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022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9455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0582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8415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9835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515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3141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r"/>
            <a:fld id="{53BEF823-48A5-43FC-BE03-E79964288B41}" type="datetimeFigureOut">
              <a:rPr lang="en-US" smtClean="0"/>
              <a:pPr algn="r"/>
              <a:t>3/14/2023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5336714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B1693A3-B5AA-A165-04C5-BD000A5D871B}"/>
              </a:ext>
            </a:extLst>
          </p:cNvPr>
          <p:cNvSpPr>
            <a:spLocks noGrp="1"/>
          </p:cNvSpPr>
          <p:nvPr>
            <p:ph type="ctrTitle"/>
          </p:nvPr>
        </p:nvSpPr>
        <p:spPr>
          <a:xfrm>
            <a:off x="4976028" y="965200"/>
            <a:ext cx="6170943" cy="4329641"/>
          </a:xfrm>
        </p:spPr>
        <p:txBody>
          <a:bodyPr anchor="ctr">
            <a:normAutofit/>
          </a:bodyPr>
          <a:lstStyle/>
          <a:p>
            <a:r>
              <a:rPr lang="en-GB" sz="5000" dirty="0"/>
              <a:t>Review of studies to motivate implementation and design of serious game</a:t>
            </a:r>
            <a:endParaRPr lang="en-ZA" sz="5000" dirty="0"/>
          </a:p>
        </p:txBody>
      </p:sp>
      <p:sp>
        <p:nvSpPr>
          <p:cNvPr id="3" name="Subtitle 2">
            <a:extLst>
              <a:ext uri="{FF2B5EF4-FFF2-40B4-BE49-F238E27FC236}">
                <a16:creationId xmlns:a16="http://schemas.microsoft.com/office/drawing/2014/main" id="{56AED9B7-F06A-B2C0-8925-6414E5ED5CE4}"/>
              </a:ext>
            </a:extLst>
          </p:cNvPr>
          <p:cNvSpPr>
            <a:spLocks noGrp="1"/>
          </p:cNvSpPr>
          <p:nvPr>
            <p:ph type="subTitle" idx="1"/>
          </p:nvPr>
        </p:nvSpPr>
        <p:spPr>
          <a:xfrm>
            <a:off x="965200" y="965200"/>
            <a:ext cx="3367361" cy="4329641"/>
          </a:xfrm>
        </p:spPr>
        <p:txBody>
          <a:bodyPr anchor="ctr">
            <a:normAutofit/>
          </a:bodyPr>
          <a:lstStyle/>
          <a:p>
            <a:pPr algn="r"/>
            <a:r>
              <a:rPr lang="en-GB" dirty="0"/>
              <a:t>By Loftie Fourie</a:t>
            </a:r>
            <a:endParaRPr lang="en-GB"/>
          </a:p>
          <a:p>
            <a:pPr algn="r"/>
            <a:endParaRPr lang="en-ZA"/>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64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448A6-48E6-19E3-5521-3E4C1F81E92D}"/>
              </a:ext>
            </a:extLst>
          </p:cNvPr>
          <p:cNvSpPr>
            <a:spLocks noGrp="1"/>
          </p:cNvSpPr>
          <p:nvPr>
            <p:ph type="title"/>
          </p:nvPr>
        </p:nvSpPr>
        <p:spPr>
          <a:xfrm>
            <a:off x="4090507" y="764373"/>
            <a:ext cx="7434070" cy="1474330"/>
          </a:xfrm>
        </p:spPr>
        <p:txBody>
          <a:bodyPr>
            <a:normAutofit/>
          </a:bodyPr>
          <a:lstStyle/>
          <a:p>
            <a:r>
              <a:rPr lang="en-GB"/>
              <a:t>Music</a:t>
            </a:r>
            <a:endParaRPr lang="en-ZA" dirty="0"/>
          </a:p>
        </p:txBody>
      </p:sp>
      <p:sp>
        <p:nvSpPr>
          <p:cNvPr id="15"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6"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2BF7B536-D37F-C639-20D5-CB10F852BD91}"/>
              </a:ext>
            </a:extLst>
          </p:cNvPr>
          <p:cNvSpPr>
            <a:spLocks noGrp="1"/>
          </p:cNvSpPr>
          <p:nvPr>
            <p:ph idx="1"/>
          </p:nvPr>
        </p:nvSpPr>
        <p:spPr>
          <a:xfrm>
            <a:off x="4090507" y="2628900"/>
            <a:ext cx="7454077" cy="3589785"/>
          </a:xfrm>
        </p:spPr>
        <p:txBody>
          <a:bodyPr>
            <a:normAutofit/>
          </a:bodyPr>
          <a:lstStyle/>
          <a:p>
            <a:r>
              <a:rPr lang="en-GB" sz="2000"/>
              <a:t>Progress in Brain Research Chapter 11 – Music and demntia (2015)</a:t>
            </a:r>
          </a:p>
          <a:p>
            <a:pPr lvl="1"/>
            <a:r>
              <a:rPr lang="en-GB"/>
              <a:t>Study done by:</a:t>
            </a:r>
          </a:p>
          <a:p>
            <a:pPr lvl="2"/>
            <a:r>
              <a:rPr lang="en-GB" sz="2000"/>
              <a:t>Amee Baird</a:t>
            </a:r>
          </a:p>
          <a:p>
            <a:pPr lvl="2"/>
            <a:r>
              <a:rPr lang="en-GB" sz="2000"/>
              <a:t>Séverine Samson</a:t>
            </a:r>
          </a:p>
          <a:p>
            <a:pPr lvl="2"/>
            <a:endParaRPr lang="en-GB" sz="2000"/>
          </a:p>
          <a:p>
            <a:r>
              <a:rPr lang="en-GB" sz="2000"/>
              <a:t>Geriatric Clients' Preferences for Specific Popular Songs to Use during Singing Activities (2009)(only references an age group of 65 years or older so might not be relevant anymore)</a:t>
            </a:r>
          </a:p>
        </p:txBody>
      </p:sp>
    </p:spTree>
    <p:extLst>
      <p:ext uri="{BB962C8B-B14F-4D97-AF65-F5344CB8AC3E}">
        <p14:creationId xmlns:p14="http://schemas.microsoft.com/office/powerpoint/2010/main" val="262851650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495F-35AB-7DDB-88EA-0A25B7DA6F0F}"/>
              </a:ext>
            </a:extLst>
          </p:cNvPr>
          <p:cNvSpPr>
            <a:spLocks noGrp="1"/>
          </p:cNvSpPr>
          <p:nvPr>
            <p:ph type="title"/>
          </p:nvPr>
        </p:nvSpPr>
        <p:spPr>
          <a:xfrm>
            <a:off x="2895600" y="764373"/>
            <a:ext cx="8610600" cy="1293028"/>
          </a:xfrm>
        </p:spPr>
        <p:txBody>
          <a:bodyPr>
            <a:normAutofit/>
          </a:bodyPr>
          <a:lstStyle/>
          <a:p>
            <a:r>
              <a:rPr lang="en-GB" dirty="0"/>
              <a:t>Music Study</a:t>
            </a:r>
            <a:endParaRPr lang="en-ZA" dirty="0"/>
          </a:p>
        </p:txBody>
      </p:sp>
      <p:graphicFrame>
        <p:nvGraphicFramePr>
          <p:cNvPr id="5" name="Content Placeholder 2">
            <a:extLst>
              <a:ext uri="{FF2B5EF4-FFF2-40B4-BE49-F238E27FC236}">
                <a16:creationId xmlns:a16="http://schemas.microsoft.com/office/drawing/2014/main" id="{6F28865C-D6FA-5EB8-EF73-CCBFEEBF4D38}"/>
              </a:ext>
            </a:extLst>
          </p:cNvPr>
          <p:cNvGraphicFramePr>
            <a:graphicFrameLocks noGrp="1"/>
          </p:cNvGraphicFramePr>
          <p:nvPr>
            <p:ph idx="1"/>
            <p:extLst>
              <p:ext uri="{D42A27DB-BD31-4B8C-83A1-F6EECF244321}">
                <p14:modId xmlns:p14="http://schemas.microsoft.com/office/powerpoint/2010/main" val="127325519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103719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CA9867A-45D6-681F-B01F-9BE8945B378A}"/>
              </a:ext>
            </a:extLst>
          </p:cNvPr>
          <p:cNvSpPr>
            <a:spLocks noGrp="1"/>
          </p:cNvSpPr>
          <p:nvPr>
            <p:ph type="title"/>
          </p:nvPr>
        </p:nvSpPr>
        <p:spPr>
          <a:xfrm>
            <a:off x="2186153" y="764373"/>
            <a:ext cx="9320048" cy="1293028"/>
          </a:xfrm>
        </p:spPr>
        <p:txBody>
          <a:bodyPr>
            <a:normAutofit/>
          </a:bodyPr>
          <a:lstStyle/>
          <a:p>
            <a:r>
              <a:rPr lang="en-GB">
                <a:solidFill>
                  <a:schemeClr val="bg1"/>
                </a:solidFill>
              </a:rPr>
              <a:t>Music results</a:t>
            </a:r>
            <a:endParaRPr lang="en-ZA">
              <a:solidFill>
                <a:schemeClr val="bg1"/>
              </a:solidFill>
            </a:endParaRPr>
          </a:p>
        </p:txBody>
      </p:sp>
      <p:sp>
        <p:nvSpPr>
          <p:cNvPr id="3" name="Content Placeholder 2">
            <a:extLst>
              <a:ext uri="{FF2B5EF4-FFF2-40B4-BE49-F238E27FC236}">
                <a16:creationId xmlns:a16="http://schemas.microsoft.com/office/drawing/2014/main" id="{5C39A066-9B50-2FF1-5F06-931BDBFCACBD}"/>
              </a:ext>
            </a:extLst>
          </p:cNvPr>
          <p:cNvSpPr>
            <a:spLocks noGrp="1"/>
          </p:cNvSpPr>
          <p:nvPr>
            <p:ph idx="1"/>
          </p:nvPr>
        </p:nvSpPr>
        <p:spPr>
          <a:xfrm>
            <a:off x="685800" y="2743200"/>
            <a:ext cx="10820400" cy="3475485"/>
          </a:xfrm>
        </p:spPr>
        <p:txBody>
          <a:bodyPr>
            <a:normAutofit/>
          </a:bodyPr>
          <a:lstStyle/>
          <a:p>
            <a:r>
              <a:rPr lang="en-ZA"/>
              <a:t>Music Therapy for Dementia (2021)</a:t>
            </a:r>
          </a:p>
          <a:p>
            <a:pPr lvl="1"/>
            <a:r>
              <a:rPr lang="en-ZA"/>
              <a:t> </a:t>
            </a:r>
            <a:r>
              <a:rPr lang="en-ZA" dirty="0"/>
              <a:t>Reagan Greenwood</a:t>
            </a:r>
          </a:p>
          <a:p>
            <a:pPr marL="457200" lvl="1" indent="0">
              <a:buNone/>
            </a:pPr>
            <a:endParaRPr lang="en-ZA" dirty="0"/>
          </a:p>
          <a:p>
            <a:pPr marL="457200" lvl="1" indent="0">
              <a:buNone/>
            </a:pPr>
            <a:r>
              <a:rPr lang="en-ZA" dirty="0"/>
              <a:t>unreliable article </a:t>
            </a:r>
            <a:r>
              <a:rPr lang="en-ZA"/>
              <a:t>I found that </a:t>
            </a:r>
            <a:r>
              <a:rPr lang="en-ZA" dirty="0"/>
              <a:t>mentions specific music that stimulates dementia patients and encourages them to dance, sing and move along.</a:t>
            </a:r>
          </a:p>
          <a:p>
            <a:pPr marL="457200" lvl="1" indent="0">
              <a:buNone/>
            </a:pPr>
            <a:endParaRPr lang="en-ZA" dirty="0"/>
          </a:p>
          <a:p>
            <a:pPr marL="457200" lvl="1" indent="0">
              <a:buNone/>
            </a:pPr>
            <a:r>
              <a:rPr lang="en-ZA" dirty="0"/>
              <a:t>It mentions the benefits such as Enhanced memory, lowered stress levels, reduced symptoms of depression and more. </a:t>
            </a:r>
          </a:p>
          <a:p>
            <a:pPr marL="457200" lvl="1" indent="0">
              <a:buNone/>
            </a:pPr>
            <a:r>
              <a:rPr lang="en-ZA" dirty="0"/>
              <a:t>It also mentions that using sing along classic music provided the best results.</a:t>
            </a:r>
          </a:p>
          <a:p>
            <a:pPr marL="457200" lvl="1" indent="0">
              <a:buNone/>
            </a:pPr>
            <a:endParaRPr lang="en-ZA" dirty="0"/>
          </a:p>
          <a:p>
            <a:pPr marL="457200" lvl="1" indent="0">
              <a:buNone/>
            </a:pPr>
            <a:endParaRPr lang="en-ZA" dirty="0"/>
          </a:p>
        </p:txBody>
      </p:sp>
    </p:spTree>
    <p:extLst>
      <p:ext uri="{BB962C8B-B14F-4D97-AF65-F5344CB8AC3E}">
        <p14:creationId xmlns:p14="http://schemas.microsoft.com/office/powerpoint/2010/main" val="4167760575"/>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15186-34F2-1F30-2A41-6BF6A6FC2482}"/>
              </a:ext>
            </a:extLst>
          </p:cNvPr>
          <p:cNvSpPr>
            <a:spLocks noGrp="1"/>
          </p:cNvSpPr>
          <p:nvPr>
            <p:ph type="title"/>
          </p:nvPr>
        </p:nvSpPr>
        <p:spPr>
          <a:xfrm>
            <a:off x="4090507" y="764373"/>
            <a:ext cx="7434070" cy="1474330"/>
          </a:xfrm>
        </p:spPr>
        <p:txBody>
          <a:bodyPr>
            <a:normAutofit/>
          </a:bodyPr>
          <a:lstStyle/>
          <a:p>
            <a:r>
              <a:rPr lang="en-GB" dirty="0"/>
              <a:t>Motivational reassurance</a:t>
            </a:r>
            <a:endParaRPr lang="en-ZA"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7A55B721-3844-60CF-DFF6-2CB47161F057}"/>
              </a:ext>
            </a:extLst>
          </p:cNvPr>
          <p:cNvSpPr>
            <a:spLocks noGrp="1"/>
          </p:cNvSpPr>
          <p:nvPr>
            <p:ph idx="1"/>
          </p:nvPr>
        </p:nvSpPr>
        <p:spPr>
          <a:xfrm>
            <a:off x="4090507" y="2628900"/>
            <a:ext cx="7454077" cy="3589785"/>
          </a:xfrm>
        </p:spPr>
        <p:txBody>
          <a:bodyPr>
            <a:normAutofit/>
          </a:bodyPr>
          <a:lstStyle/>
          <a:p>
            <a:r>
              <a:rPr lang="en-GB" sz="2000"/>
              <a:t>(1) Physical activity engagement strategies in people with mild cognitive impairment or dementia – a focus group study (2020)</a:t>
            </a:r>
          </a:p>
          <a:p>
            <a:r>
              <a:rPr lang="en-GB" sz="2000"/>
              <a:t>(2) Behaviour patterns detection for persuasive design in nursing homes to help patients (2011)</a:t>
            </a:r>
            <a:endParaRPr lang="en-ZA" sz="2000"/>
          </a:p>
        </p:txBody>
      </p:sp>
    </p:spTree>
    <p:extLst>
      <p:ext uri="{BB962C8B-B14F-4D97-AF65-F5344CB8AC3E}">
        <p14:creationId xmlns:p14="http://schemas.microsoft.com/office/powerpoint/2010/main" val="212471780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AF63-0EFC-1DD1-F0B1-DD1D999C4D19}"/>
              </a:ext>
            </a:extLst>
          </p:cNvPr>
          <p:cNvSpPr>
            <a:spLocks noGrp="1"/>
          </p:cNvSpPr>
          <p:nvPr>
            <p:ph type="title"/>
          </p:nvPr>
        </p:nvSpPr>
        <p:spPr/>
        <p:txBody>
          <a:bodyPr/>
          <a:lstStyle/>
          <a:p>
            <a:r>
              <a:rPr lang="en-GB" dirty="0"/>
              <a:t>Motivational reassurance studies</a:t>
            </a:r>
            <a:endParaRPr lang="en-ZA" dirty="0"/>
          </a:p>
        </p:txBody>
      </p:sp>
      <p:sp>
        <p:nvSpPr>
          <p:cNvPr id="3" name="Content Placeholder 2">
            <a:extLst>
              <a:ext uri="{FF2B5EF4-FFF2-40B4-BE49-F238E27FC236}">
                <a16:creationId xmlns:a16="http://schemas.microsoft.com/office/drawing/2014/main" id="{097B2B9B-5519-4F71-D65B-B2D609CBA6FA}"/>
              </a:ext>
            </a:extLst>
          </p:cNvPr>
          <p:cNvSpPr>
            <a:spLocks noGrp="1"/>
          </p:cNvSpPr>
          <p:nvPr>
            <p:ph idx="1"/>
          </p:nvPr>
        </p:nvSpPr>
        <p:spPr/>
        <p:txBody>
          <a:bodyPr/>
          <a:lstStyle/>
          <a:p>
            <a:r>
              <a:rPr lang="en-US" dirty="0"/>
              <a:t>Self-motivation:</a:t>
            </a:r>
          </a:p>
          <a:p>
            <a:pPr lvl="1"/>
            <a:r>
              <a:rPr lang="en-US" dirty="0"/>
              <a:t> Some Participant found goal setting to be a great motivator while some felt they would set themselves up to fail (1).</a:t>
            </a:r>
          </a:p>
          <a:p>
            <a:pPr lvl="1"/>
            <a:r>
              <a:rPr lang="en-US" dirty="0"/>
              <a:t>Keeping these goals in mind were difficult for some with memory problems and they needed reminders for their goals (1).</a:t>
            </a:r>
            <a:endParaRPr lang="en-ZA" dirty="0"/>
          </a:p>
          <a:p>
            <a:r>
              <a:rPr lang="en-ZA" dirty="0"/>
              <a:t>External motivation:</a:t>
            </a:r>
          </a:p>
          <a:p>
            <a:pPr lvl="1"/>
            <a:r>
              <a:rPr lang="en-US" dirty="0"/>
              <a:t>Most patients and relatives welcomed music into their exercise with only one forgetting how to switch her audio player on (1).</a:t>
            </a:r>
          </a:p>
          <a:p>
            <a:r>
              <a:rPr lang="en-US" dirty="0"/>
              <a:t>The use of persuasive motivation techniques allows us to motivate people to change behavior disorders and promote healthy behavior patterns (2)</a:t>
            </a:r>
          </a:p>
          <a:p>
            <a:pPr lvl="1"/>
            <a:r>
              <a:rPr lang="en-ZA" dirty="0"/>
              <a:t>Changing the attitudes of patients through persuasion and social influence instead of coercion</a:t>
            </a:r>
          </a:p>
          <a:p>
            <a:pPr marL="457200" lvl="1" indent="0">
              <a:buNone/>
            </a:pPr>
            <a:endParaRPr lang="en-US" dirty="0"/>
          </a:p>
        </p:txBody>
      </p:sp>
    </p:spTree>
    <p:extLst>
      <p:ext uri="{BB962C8B-B14F-4D97-AF65-F5344CB8AC3E}">
        <p14:creationId xmlns:p14="http://schemas.microsoft.com/office/powerpoint/2010/main" val="271710617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922E-72B7-4EDA-1C3C-77B885D17F83}"/>
              </a:ext>
            </a:extLst>
          </p:cNvPr>
          <p:cNvSpPr>
            <a:spLocks noGrp="1"/>
          </p:cNvSpPr>
          <p:nvPr>
            <p:ph type="title"/>
          </p:nvPr>
        </p:nvSpPr>
        <p:spPr>
          <a:xfrm>
            <a:off x="2895600" y="764373"/>
            <a:ext cx="8610600" cy="1293028"/>
          </a:xfrm>
        </p:spPr>
        <p:txBody>
          <a:bodyPr>
            <a:normAutofit/>
          </a:bodyPr>
          <a:lstStyle/>
          <a:p>
            <a:r>
              <a:rPr lang="en-GB" dirty="0"/>
              <a:t>Motivational reassurance results</a:t>
            </a:r>
            <a:endParaRPr lang="en-ZA" dirty="0"/>
          </a:p>
        </p:txBody>
      </p:sp>
      <p:graphicFrame>
        <p:nvGraphicFramePr>
          <p:cNvPr id="5" name="Content Placeholder 2">
            <a:extLst>
              <a:ext uri="{FF2B5EF4-FFF2-40B4-BE49-F238E27FC236}">
                <a16:creationId xmlns:a16="http://schemas.microsoft.com/office/drawing/2014/main" id="{740EC069-229E-A8E5-43FF-E9AE9B717334}"/>
              </a:ext>
            </a:extLst>
          </p:cNvPr>
          <p:cNvGraphicFramePr>
            <a:graphicFrameLocks noGrp="1"/>
          </p:cNvGraphicFramePr>
          <p:nvPr>
            <p:ph idx="1"/>
            <p:extLst>
              <p:ext uri="{D42A27DB-BD31-4B8C-83A1-F6EECF244321}">
                <p14:modId xmlns:p14="http://schemas.microsoft.com/office/powerpoint/2010/main" val="544155282"/>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494448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2AB09-D50C-600E-A727-8BAE705BABCB}"/>
              </a:ext>
            </a:extLst>
          </p:cNvPr>
          <p:cNvSpPr>
            <a:spLocks noGrp="1"/>
          </p:cNvSpPr>
          <p:nvPr>
            <p:ph type="title"/>
          </p:nvPr>
        </p:nvSpPr>
        <p:spPr>
          <a:xfrm>
            <a:off x="4090507" y="764373"/>
            <a:ext cx="7434070" cy="1474330"/>
          </a:xfrm>
        </p:spPr>
        <p:txBody>
          <a:bodyPr>
            <a:normAutofit/>
          </a:bodyPr>
          <a:lstStyle/>
          <a:p>
            <a:r>
              <a:rPr lang="en-GB" dirty="0"/>
              <a:t>Design</a:t>
            </a:r>
            <a:endParaRPr lang="en-ZA"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28E06120-8C81-66A2-BEE4-2EA30F5D3C02}"/>
              </a:ext>
            </a:extLst>
          </p:cNvPr>
          <p:cNvSpPr>
            <a:spLocks noGrp="1"/>
          </p:cNvSpPr>
          <p:nvPr>
            <p:ph idx="1"/>
          </p:nvPr>
        </p:nvSpPr>
        <p:spPr>
          <a:xfrm>
            <a:off x="4090507" y="2628900"/>
            <a:ext cx="7454077" cy="3589785"/>
          </a:xfrm>
        </p:spPr>
        <p:txBody>
          <a:bodyPr>
            <a:normAutofit/>
          </a:bodyPr>
          <a:lstStyle/>
          <a:p>
            <a:r>
              <a:rPr lang="en-US" sz="2000"/>
              <a:t>Effects of viewing a preferred nature image and learning preferred music on engagement, agitation, and mental status in persons with dementia (2015)</a:t>
            </a:r>
          </a:p>
          <a:p>
            <a:pPr lvl="1"/>
            <a:r>
              <a:rPr lang="en-US" dirty="0"/>
              <a:t>Study done by:</a:t>
            </a:r>
          </a:p>
          <a:p>
            <a:pPr lvl="2"/>
            <a:r>
              <a:rPr lang="en-ZA" sz="2000"/>
              <a:t>Julia Eggert</a:t>
            </a:r>
            <a:r>
              <a:rPr lang="en-US" sz="2000"/>
              <a:t> et al.</a:t>
            </a:r>
          </a:p>
          <a:p>
            <a:r>
              <a:rPr lang="en-US" sz="2000"/>
              <a:t>Effects of working memory deficits on the communicative functioning of Alzheimer’s dementia patients (2003) (working to find other studies that are more recent)</a:t>
            </a:r>
            <a:endParaRPr lang="en-ZA" sz="2000"/>
          </a:p>
        </p:txBody>
      </p:sp>
    </p:spTree>
    <p:extLst>
      <p:ext uri="{BB962C8B-B14F-4D97-AF65-F5344CB8AC3E}">
        <p14:creationId xmlns:p14="http://schemas.microsoft.com/office/powerpoint/2010/main" val="48429408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87B8-D5E0-1CD1-BF36-BD32E91B9537}"/>
              </a:ext>
            </a:extLst>
          </p:cNvPr>
          <p:cNvSpPr>
            <a:spLocks noGrp="1"/>
          </p:cNvSpPr>
          <p:nvPr>
            <p:ph type="title"/>
          </p:nvPr>
        </p:nvSpPr>
        <p:spPr>
          <a:xfrm>
            <a:off x="2895600" y="764373"/>
            <a:ext cx="8610600" cy="1293028"/>
          </a:xfrm>
        </p:spPr>
        <p:txBody>
          <a:bodyPr>
            <a:normAutofit/>
          </a:bodyPr>
          <a:lstStyle/>
          <a:p>
            <a:r>
              <a:rPr lang="en-GB" dirty="0"/>
              <a:t>Design study</a:t>
            </a:r>
            <a:endParaRPr lang="en-ZA" dirty="0"/>
          </a:p>
        </p:txBody>
      </p:sp>
      <p:graphicFrame>
        <p:nvGraphicFramePr>
          <p:cNvPr id="5" name="Content Placeholder 2">
            <a:extLst>
              <a:ext uri="{FF2B5EF4-FFF2-40B4-BE49-F238E27FC236}">
                <a16:creationId xmlns:a16="http://schemas.microsoft.com/office/drawing/2014/main" id="{C38F8B1F-DB94-7940-5805-FAC1E03E91BE}"/>
              </a:ext>
            </a:extLst>
          </p:cNvPr>
          <p:cNvGraphicFramePr>
            <a:graphicFrameLocks noGrp="1"/>
          </p:cNvGraphicFramePr>
          <p:nvPr>
            <p:ph idx="1"/>
            <p:extLst>
              <p:ext uri="{D42A27DB-BD31-4B8C-83A1-F6EECF244321}">
                <p14:modId xmlns:p14="http://schemas.microsoft.com/office/powerpoint/2010/main" val="197801225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29616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C51BC24-A15A-54F5-38CB-3FF41C9932AD}"/>
              </a:ext>
            </a:extLst>
          </p:cNvPr>
          <p:cNvSpPr>
            <a:spLocks noGrp="1"/>
          </p:cNvSpPr>
          <p:nvPr>
            <p:ph type="title"/>
          </p:nvPr>
        </p:nvSpPr>
        <p:spPr>
          <a:xfrm>
            <a:off x="2186153" y="764373"/>
            <a:ext cx="9320048" cy="1293028"/>
          </a:xfrm>
        </p:spPr>
        <p:txBody>
          <a:bodyPr>
            <a:normAutofit/>
          </a:bodyPr>
          <a:lstStyle/>
          <a:p>
            <a:r>
              <a:rPr lang="en-GB">
                <a:solidFill>
                  <a:schemeClr val="bg1"/>
                </a:solidFill>
              </a:rPr>
              <a:t>Study Results</a:t>
            </a:r>
            <a:endParaRPr lang="en-ZA">
              <a:solidFill>
                <a:schemeClr val="bg1"/>
              </a:solidFill>
            </a:endParaRPr>
          </a:p>
        </p:txBody>
      </p:sp>
      <p:sp>
        <p:nvSpPr>
          <p:cNvPr id="3" name="Content Placeholder 2">
            <a:extLst>
              <a:ext uri="{FF2B5EF4-FFF2-40B4-BE49-F238E27FC236}">
                <a16:creationId xmlns:a16="http://schemas.microsoft.com/office/drawing/2014/main" id="{D55141A3-EFF8-F6A4-C09F-EFDECB96BA22}"/>
              </a:ext>
            </a:extLst>
          </p:cNvPr>
          <p:cNvSpPr>
            <a:spLocks noGrp="1"/>
          </p:cNvSpPr>
          <p:nvPr>
            <p:ph idx="1"/>
          </p:nvPr>
        </p:nvSpPr>
        <p:spPr>
          <a:xfrm>
            <a:off x="685800" y="2743200"/>
            <a:ext cx="10820400" cy="3475485"/>
          </a:xfrm>
        </p:spPr>
        <p:txBody>
          <a:bodyPr>
            <a:normAutofit/>
          </a:bodyPr>
          <a:lstStyle/>
          <a:p>
            <a:r>
              <a:rPr lang="en-GB"/>
              <a:t>The study revealed that the use of both music and nature images hold promise for reducing undesirable behaviours and improving engagement in residents</a:t>
            </a:r>
          </a:p>
          <a:p>
            <a:r>
              <a:rPr lang="en-GB"/>
              <a:t>These findings thus imply that by using the right images as well as music can potentially enhance the quality of life for not only the care recipient but the care giver as well</a:t>
            </a:r>
          </a:p>
          <a:p>
            <a:pPr marL="0" indent="0">
              <a:buNone/>
            </a:pPr>
            <a:endParaRPr lang="en-ZA" dirty="0"/>
          </a:p>
        </p:txBody>
      </p:sp>
    </p:spTree>
    <p:extLst>
      <p:ext uri="{BB962C8B-B14F-4D97-AF65-F5344CB8AC3E}">
        <p14:creationId xmlns:p14="http://schemas.microsoft.com/office/powerpoint/2010/main" val="3726446580"/>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0F52CA-65A7-4535-BF3C-22D126766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525B01-FF71-4E47-84A9-6A8029A11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A8E6F-0972-9445-8918-6FFDEA7F3BC0}"/>
              </a:ext>
            </a:extLst>
          </p:cNvPr>
          <p:cNvSpPr>
            <a:spLocks noGrp="1"/>
          </p:cNvSpPr>
          <p:nvPr>
            <p:ph type="title"/>
          </p:nvPr>
        </p:nvSpPr>
        <p:spPr>
          <a:xfrm>
            <a:off x="1739900" y="681142"/>
            <a:ext cx="9766300" cy="1293028"/>
          </a:xfrm>
        </p:spPr>
        <p:txBody>
          <a:bodyPr>
            <a:normAutofit/>
          </a:bodyPr>
          <a:lstStyle/>
          <a:p>
            <a:r>
              <a:rPr lang="en-GB" dirty="0">
                <a:solidFill>
                  <a:srgbClr val="FFFFFF"/>
                </a:solidFill>
              </a:rPr>
              <a:t>Conclusion</a:t>
            </a:r>
            <a:endParaRPr lang="en-ZA" dirty="0">
              <a:solidFill>
                <a:srgbClr val="FFFFFF"/>
              </a:solidFill>
            </a:endParaRPr>
          </a:p>
        </p:txBody>
      </p:sp>
      <p:sp>
        <p:nvSpPr>
          <p:cNvPr id="3" name="Content Placeholder 2">
            <a:extLst>
              <a:ext uri="{FF2B5EF4-FFF2-40B4-BE49-F238E27FC236}">
                <a16:creationId xmlns:a16="http://schemas.microsoft.com/office/drawing/2014/main" id="{613A040C-F31F-71D0-D14A-8A0417A97811}"/>
              </a:ext>
            </a:extLst>
          </p:cNvPr>
          <p:cNvSpPr>
            <a:spLocks noGrp="1"/>
          </p:cNvSpPr>
          <p:nvPr>
            <p:ph idx="1"/>
          </p:nvPr>
        </p:nvSpPr>
        <p:spPr>
          <a:xfrm>
            <a:off x="1739900" y="2821774"/>
            <a:ext cx="9766299" cy="3396911"/>
          </a:xfrm>
        </p:spPr>
        <p:txBody>
          <a:bodyPr>
            <a:normAutofit lnSpcReduction="10000"/>
          </a:bodyPr>
          <a:lstStyle/>
          <a:p>
            <a:pPr marL="0" indent="0">
              <a:buNone/>
            </a:pPr>
            <a:r>
              <a:rPr lang="en-GB" sz="2800" dirty="0"/>
              <a:t>These studies and more will serve as not only a template but also as a design philosophy of the serious game, as I will use these studies to decide the aesthetics, methods as well as overall design and purpose of the game.</a:t>
            </a:r>
          </a:p>
          <a:p>
            <a:pPr marL="0" indent="0">
              <a:buNone/>
            </a:pPr>
            <a:r>
              <a:rPr lang="en-GB" sz="2800" dirty="0"/>
              <a:t>My aim for this game is to use every aspect of the game to improve cognitive function, mood, behaviour and through this quality of life of patients with dementia. </a:t>
            </a:r>
            <a:endParaRPr lang="en-ZA" sz="2800" dirty="0"/>
          </a:p>
        </p:txBody>
      </p:sp>
    </p:spTree>
    <p:extLst>
      <p:ext uri="{BB962C8B-B14F-4D97-AF65-F5344CB8AC3E}">
        <p14:creationId xmlns:p14="http://schemas.microsoft.com/office/powerpoint/2010/main" val="19453159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CDB1-3DC1-D8EB-D01B-E975D002BCA4}"/>
              </a:ext>
            </a:extLst>
          </p:cNvPr>
          <p:cNvSpPr>
            <a:spLocks noGrp="1"/>
          </p:cNvSpPr>
          <p:nvPr>
            <p:ph type="title"/>
          </p:nvPr>
        </p:nvSpPr>
        <p:spPr/>
        <p:txBody>
          <a:bodyPr/>
          <a:lstStyle/>
          <a:p>
            <a:r>
              <a:rPr lang="en-GB" dirty="0"/>
              <a:t>overview</a:t>
            </a:r>
            <a:endParaRPr lang="en-ZA" dirty="0"/>
          </a:p>
        </p:txBody>
      </p:sp>
      <p:sp>
        <p:nvSpPr>
          <p:cNvPr id="3" name="Content Placeholder 2">
            <a:extLst>
              <a:ext uri="{FF2B5EF4-FFF2-40B4-BE49-F238E27FC236}">
                <a16:creationId xmlns:a16="http://schemas.microsoft.com/office/drawing/2014/main" id="{9EB33DD3-9700-F6C4-F3F7-96F0ACF75923}"/>
              </a:ext>
            </a:extLst>
          </p:cNvPr>
          <p:cNvSpPr>
            <a:spLocks noGrp="1"/>
          </p:cNvSpPr>
          <p:nvPr>
            <p:ph idx="1"/>
          </p:nvPr>
        </p:nvSpPr>
        <p:spPr/>
        <p:txBody>
          <a:bodyPr/>
          <a:lstStyle/>
          <a:p>
            <a:r>
              <a:rPr lang="en-GB" dirty="0"/>
              <a:t>Colour </a:t>
            </a:r>
          </a:p>
          <a:p>
            <a:r>
              <a:rPr lang="en-ZA" dirty="0"/>
              <a:t>Texture</a:t>
            </a:r>
          </a:p>
          <a:p>
            <a:r>
              <a:rPr lang="en-ZA" dirty="0"/>
              <a:t>Music</a:t>
            </a:r>
          </a:p>
          <a:p>
            <a:r>
              <a:rPr lang="en-ZA" dirty="0"/>
              <a:t>Motivational reassurance</a:t>
            </a:r>
          </a:p>
          <a:p>
            <a:r>
              <a:rPr lang="en-ZA" dirty="0"/>
              <a:t>Design</a:t>
            </a:r>
          </a:p>
        </p:txBody>
      </p:sp>
    </p:spTree>
    <p:extLst>
      <p:ext uri="{BB962C8B-B14F-4D97-AF65-F5344CB8AC3E}">
        <p14:creationId xmlns:p14="http://schemas.microsoft.com/office/powerpoint/2010/main" val="27520145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46BB4-75C0-E09E-E263-9B98E0F8A077}"/>
              </a:ext>
            </a:extLst>
          </p:cNvPr>
          <p:cNvSpPr>
            <a:spLocks noGrp="1"/>
          </p:cNvSpPr>
          <p:nvPr>
            <p:ph type="title"/>
          </p:nvPr>
        </p:nvSpPr>
        <p:spPr>
          <a:xfrm>
            <a:off x="4090507" y="764373"/>
            <a:ext cx="7434070" cy="1474330"/>
          </a:xfrm>
        </p:spPr>
        <p:txBody>
          <a:bodyPr>
            <a:normAutofit/>
          </a:bodyPr>
          <a:lstStyle/>
          <a:p>
            <a:r>
              <a:rPr lang="en-GB" dirty="0"/>
              <a:t>Colour</a:t>
            </a:r>
            <a:endParaRPr lang="en-ZA" dirty="0"/>
          </a:p>
        </p:txBody>
      </p:sp>
      <p:sp>
        <p:nvSpPr>
          <p:cNvPr id="23" name="Rectangle 18">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86388A46-CE92-BB3B-2CDC-8566DCFC2580}"/>
              </a:ext>
            </a:extLst>
          </p:cNvPr>
          <p:cNvSpPr>
            <a:spLocks noGrp="1"/>
          </p:cNvSpPr>
          <p:nvPr>
            <p:ph idx="1"/>
          </p:nvPr>
        </p:nvSpPr>
        <p:spPr>
          <a:xfrm>
            <a:off x="4090507" y="2628900"/>
            <a:ext cx="7454077" cy="3589785"/>
          </a:xfrm>
        </p:spPr>
        <p:txBody>
          <a:bodyPr>
            <a:normAutofit/>
          </a:bodyPr>
          <a:lstStyle/>
          <a:p>
            <a:r>
              <a:rPr lang="en-GB" sz="2000" dirty="0"/>
              <a:t>Colour here, there, and in-between – Placemaking and wayfinding in mental health environments (2021)</a:t>
            </a:r>
          </a:p>
          <a:p>
            <a:pPr lvl="1"/>
            <a:r>
              <a:rPr lang="en-GB" sz="1800" dirty="0"/>
              <a:t>Research article done by:</a:t>
            </a:r>
            <a:endParaRPr lang="en-ZA" sz="1800" dirty="0"/>
          </a:p>
          <a:p>
            <a:pPr lvl="2"/>
            <a:r>
              <a:rPr lang="en-GB" dirty="0"/>
              <a:t>Fiona McLachlan</a:t>
            </a:r>
          </a:p>
          <a:p>
            <a:pPr lvl="2"/>
            <a:r>
              <a:rPr lang="en-GB" dirty="0" err="1"/>
              <a:t>Xuechang</a:t>
            </a:r>
            <a:r>
              <a:rPr lang="en-GB" dirty="0"/>
              <a:t> </a:t>
            </a:r>
            <a:r>
              <a:rPr lang="en-GB" dirty="0" err="1"/>
              <a:t>Leng</a:t>
            </a:r>
            <a:endParaRPr lang="en-GB" dirty="0"/>
          </a:p>
        </p:txBody>
      </p:sp>
    </p:spTree>
    <p:extLst>
      <p:ext uri="{BB962C8B-B14F-4D97-AF65-F5344CB8AC3E}">
        <p14:creationId xmlns:p14="http://schemas.microsoft.com/office/powerpoint/2010/main" val="164582360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BE66-0F02-EACE-ECAA-049585E4FD0D}"/>
              </a:ext>
            </a:extLst>
          </p:cNvPr>
          <p:cNvSpPr>
            <a:spLocks noGrp="1"/>
          </p:cNvSpPr>
          <p:nvPr>
            <p:ph type="title"/>
          </p:nvPr>
        </p:nvSpPr>
        <p:spPr>
          <a:xfrm>
            <a:off x="2895600" y="764373"/>
            <a:ext cx="8610600" cy="1293028"/>
          </a:xfrm>
        </p:spPr>
        <p:txBody>
          <a:bodyPr>
            <a:normAutofit/>
          </a:bodyPr>
          <a:lstStyle/>
          <a:p>
            <a:r>
              <a:rPr lang="en-GB" sz="2800" dirty="0"/>
              <a:t>Colour STUDY</a:t>
            </a:r>
            <a:endParaRPr lang="en-ZA" sz="2800" dirty="0"/>
          </a:p>
        </p:txBody>
      </p:sp>
      <p:graphicFrame>
        <p:nvGraphicFramePr>
          <p:cNvPr id="5" name="Content Placeholder 2">
            <a:extLst>
              <a:ext uri="{FF2B5EF4-FFF2-40B4-BE49-F238E27FC236}">
                <a16:creationId xmlns:a16="http://schemas.microsoft.com/office/drawing/2014/main" id="{834E0D3C-3D0D-88B2-81DB-22698880A33E}"/>
              </a:ext>
            </a:extLst>
          </p:cNvPr>
          <p:cNvGraphicFramePr>
            <a:graphicFrameLocks noGrp="1"/>
          </p:cNvGraphicFramePr>
          <p:nvPr>
            <p:ph idx="1"/>
            <p:extLst>
              <p:ext uri="{D42A27DB-BD31-4B8C-83A1-F6EECF244321}">
                <p14:modId xmlns:p14="http://schemas.microsoft.com/office/powerpoint/2010/main" val="229104280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05350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6FAC7-9D23-4A36-BE0A-834628B0EC4B}"/>
              </a:ext>
            </a:extLst>
          </p:cNvPr>
          <p:cNvSpPr>
            <a:spLocks noGrp="1"/>
          </p:cNvSpPr>
          <p:nvPr>
            <p:ph type="title"/>
          </p:nvPr>
        </p:nvSpPr>
        <p:spPr>
          <a:xfrm>
            <a:off x="1739900" y="754712"/>
            <a:ext cx="9766300" cy="1293028"/>
          </a:xfrm>
        </p:spPr>
        <p:txBody>
          <a:bodyPr>
            <a:normAutofit/>
          </a:bodyPr>
          <a:lstStyle/>
          <a:p>
            <a:r>
              <a:rPr lang="en-GB" sz="2800" dirty="0">
                <a:solidFill>
                  <a:srgbClr val="FFFFFF"/>
                </a:solidFill>
              </a:rPr>
              <a:t>Colour findings</a:t>
            </a:r>
            <a:endParaRPr lang="en-ZA" sz="2800" dirty="0">
              <a:solidFill>
                <a:srgbClr val="FFFFFF"/>
              </a:solidFill>
            </a:endParaRPr>
          </a:p>
        </p:txBody>
      </p:sp>
      <p:sp>
        <p:nvSpPr>
          <p:cNvPr id="3" name="Content Placeholder 2">
            <a:extLst>
              <a:ext uri="{FF2B5EF4-FFF2-40B4-BE49-F238E27FC236}">
                <a16:creationId xmlns:a16="http://schemas.microsoft.com/office/drawing/2014/main" id="{7E3DFB44-1FAE-B232-DB83-F49E0B2770C9}"/>
              </a:ext>
            </a:extLst>
          </p:cNvPr>
          <p:cNvSpPr>
            <a:spLocks noGrp="1"/>
          </p:cNvSpPr>
          <p:nvPr>
            <p:ph idx="1"/>
          </p:nvPr>
        </p:nvSpPr>
        <p:spPr>
          <a:xfrm>
            <a:off x="1739900" y="2427514"/>
            <a:ext cx="9766299" cy="3472543"/>
          </a:xfrm>
        </p:spPr>
        <p:txBody>
          <a:bodyPr>
            <a:normAutofit/>
          </a:bodyPr>
          <a:lstStyle/>
          <a:p>
            <a:r>
              <a:rPr lang="en-GB" sz="2000" dirty="0"/>
              <a:t>Findings:</a:t>
            </a:r>
          </a:p>
          <a:p>
            <a:pPr lvl="1"/>
            <a:r>
              <a:rPr lang="en-GB" dirty="0"/>
              <a:t>Research suggests that the use of memorable graphic images, combined with vivid colour, can aid navigation</a:t>
            </a:r>
          </a:p>
          <a:p>
            <a:pPr lvl="1"/>
            <a:r>
              <a:rPr lang="en-GB" dirty="0"/>
              <a:t>In an example it showed that a strong red and patterned panel acted as a beacon and was sufficiently memorable to direct patients</a:t>
            </a:r>
          </a:p>
          <a:p>
            <a:pPr lvl="1"/>
            <a:r>
              <a:rPr lang="en-GB" dirty="0"/>
              <a:t>Since these colour changes incidents of aggression between patients and staff significantly reduced </a:t>
            </a:r>
          </a:p>
          <a:p>
            <a:pPr lvl="1"/>
            <a:endParaRPr lang="en-GB" dirty="0"/>
          </a:p>
          <a:p>
            <a:pPr marL="457200" lvl="1" indent="0">
              <a:buNone/>
            </a:pPr>
            <a:r>
              <a:rPr lang="en-GB" dirty="0"/>
              <a:t>This shows the effects colours can have on patients not only in wayfinding but QoL as well.</a:t>
            </a:r>
          </a:p>
          <a:p>
            <a:pPr marL="457200" lvl="1" indent="0">
              <a:buNone/>
            </a:pPr>
            <a:endParaRPr lang="en-GB" dirty="0"/>
          </a:p>
        </p:txBody>
      </p:sp>
    </p:spTree>
    <p:extLst>
      <p:ext uri="{BB962C8B-B14F-4D97-AF65-F5344CB8AC3E}">
        <p14:creationId xmlns:p14="http://schemas.microsoft.com/office/powerpoint/2010/main" val="13839609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2508-C75A-956F-E161-2DC27A97B6E8}"/>
              </a:ext>
            </a:extLst>
          </p:cNvPr>
          <p:cNvSpPr>
            <a:spLocks noGrp="1"/>
          </p:cNvSpPr>
          <p:nvPr>
            <p:ph type="title"/>
          </p:nvPr>
        </p:nvSpPr>
        <p:spPr>
          <a:xfrm>
            <a:off x="2895600" y="764373"/>
            <a:ext cx="8610600" cy="1293028"/>
          </a:xfrm>
        </p:spPr>
        <p:txBody>
          <a:bodyPr>
            <a:normAutofit/>
          </a:bodyPr>
          <a:lstStyle/>
          <a:p>
            <a:r>
              <a:rPr lang="en-GB" sz="2800" dirty="0"/>
              <a:t>Result of </a:t>
            </a:r>
            <a:r>
              <a:rPr lang="en-GB" sz="2800" dirty="0" err="1"/>
              <a:t>questionare</a:t>
            </a:r>
            <a:endParaRPr lang="en-ZA" sz="2800" dirty="0"/>
          </a:p>
        </p:txBody>
      </p:sp>
      <p:pic>
        <p:nvPicPr>
          <p:cNvPr id="5" name="Content Placeholder 4" descr="A room with tables and chairs&#10;&#10;Description automatically generated with medium confidence">
            <a:extLst>
              <a:ext uri="{FF2B5EF4-FFF2-40B4-BE49-F238E27FC236}">
                <a16:creationId xmlns:a16="http://schemas.microsoft.com/office/drawing/2014/main" id="{3EA53D9B-5EF9-01A6-7AC7-E05CFE1BA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43" y="3175861"/>
            <a:ext cx="5077313" cy="1624739"/>
          </a:xfrm>
          <a:prstGeom prst="rect">
            <a:avLst/>
          </a:prstGeom>
        </p:spPr>
      </p:pic>
      <p:pic>
        <p:nvPicPr>
          <p:cNvPr id="7" name="Content Placeholder 6" descr="Chart, scatter chart&#10;&#10;Description automatically generated with medium confidence">
            <a:extLst>
              <a:ext uri="{FF2B5EF4-FFF2-40B4-BE49-F238E27FC236}">
                <a16:creationId xmlns:a16="http://schemas.microsoft.com/office/drawing/2014/main" id="{3CB408C0-36AE-6DE3-AA19-F9C0E1B45C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29590" y="2193925"/>
            <a:ext cx="4536620" cy="4024313"/>
          </a:xfrm>
        </p:spPr>
      </p:pic>
    </p:spTree>
    <p:extLst>
      <p:ext uri="{BB962C8B-B14F-4D97-AF65-F5344CB8AC3E}">
        <p14:creationId xmlns:p14="http://schemas.microsoft.com/office/powerpoint/2010/main" val="19034567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0AAE2-AA1D-B154-E03A-91F11D4E8BE6}"/>
              </a:ext>
            </a:extLst>
          </p:cNvPr>
          <p:cNvSpPr>
            <a:spLocks noGrp="1"/>
          </p:cNvSpPr>
          <p:nvPr>
            <p:ph type="title"/>
          </p:nvPr>
        </p:nvSpPr>
        <p:spPr>
          <a:xfrm>
            <a:off x="4090507" y="764373"/>
            <a:ext cx="7434070" cy="1474330"/>
          </a:xfrm>
        </p:spPr>
        <p:txBody>
          <a:bodyPr>
            <a:normAutofit/>
          </a:bodyPr>
          <a:lstStyle/>
          <a:p>
            <a:r>
              <a:rPr lang="en-GB"/>
              <a:t>Texture</a:t>
            </a:r>
            <a:endParaRPr lang="en-ZA" dirty="0"/>
          </a:p>
        </p:txBody>
      </p:sp>
      <p:sp>
        <p:nvSpPr>
          <p:cNvPr id="15"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6"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5BDB5F00-6790-F567-CD40-04F707018F19}"/>
              </a:ext>
            </a:extLst>
          </p:cNvPr>
          <p:cNvSpPr>
            <a:spLocks noGrp="1"/>
          </p:cNvSpPr>
          <p:nvPr>
            <p:ph idx="1"/>
          </p:nvPr>
        </p:nvSpPr>
        <p:spPr>
          <a:xfrm>
            <a:off x="4090507" y="2628900"/>
            <a:ext cx="7454077" cy="3589785"/>
          </a:xfrm>
        </p:spPr>
        <p:txBody>
          <a:bodyPr>
            <a:normAutofit/>
          </a:bodyPr>
          <a:lstStyle/>
          <a:p>
            <a:pPr lvl="2"/>
            <a:r>
              <a:rPr lang="en-GB" sz="2000" dirty="0"/>
              <a:t>From finger friction to brain activation: Tactile perception of the roughness of gratings (2019)</a:t>
            </a:r>
          </a:p>
          <a:p>
            <a:pPr lvl="3"/>
            <a:r>
              <a:rPr lang="en-GB" sz="1800" dirty="0"/>
              <a:t>Study done by:</a:t>
            </a:r>
          </a:p>
          <a:p>
            <a:pPr lvl="4"/>
            <a:r>
              <a:rPr lang="en-GB" sz="1800" dirty="0"/>
              <a:t>Wei Tang</a:t>
            </a:r>
          </a:p>
          <a:p>
            <a:pPr lvl="4"/>
            <a:r>
              <a:rPr lang="en-GB" sz="1800" dirty="0"/>
              <a:t>Rui Liu</a:t>
            </a:r>
          </a:p>
          <a:p>
            <a:pPr lvl="4"/>
            <a:r>
              <a:rPr lang="en-GB" sz="1800" dirty="0" err="1"/>
              <a:t>Yibing</a:t>
            </a:r>
            <a:r>
              <a:rPr lang="en-GB" sz="1800" dirty="0"/>
              <a:t> Shi</a:t>
            </a:r>
          </a:p>
          <a:p>
            <a:pPr lvl="4"/>
            <a:r>
              <a:rPr lang="en-GB" sz="1800" dirty="0" err="1"/>
              <a:t>Chunai</a:t>
            </a:r>
            <a:r>
              <a:rPr lang="en-GB" sz="1800" dirty="0"/>
              <a:t> Hu</a:t>
            </a:r>
          </a:p>
          <a:p>
            <a:pPr lvl="4"/>
            <a:r>
              <a:rPr lang="en-GB" sz="1800" dirty="0" err="1"/>
              <a:t>Shengjie</a:t>
            </a:r>
            <a:r>
              <a:rPr lang="en-GB" sz="1800" dirty="0"/>
              <a:t> Bai</a:t>
            </a:r>
          </a:p>
          <a:p>
            <a:pPr lvl="4"/>
            <a:r>
              <a:rPr lang="en-GB" sz="1800" dirty="0"/>
              <a:t>Hua Zhu</a:t>
            </a:r>
          </a:p>
        </p:txBody>
      </p:sp>
    </p:spTree>
    <p:extLst>
      <p:ext uri="{BB962C8B-B14F-4D97-AF65-F5344CB8AC3E}">
        <p14:creationId xmlns:p14="http://schemas.microsoft.com/office/powerpoint/2010/main" val="109608196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Red Triangles">
            <a:extLst>
              <a:ext uri="{FF2B5EF4-FFF2-40B4-BE49-F238E27FC236}">
                <a16:creationId xmlns:a16="http://schemas.microsoft.com/office/drawing/2014/main" id="{9A0715B2-FF3A-91AC-D2E9-A40CB23561AE}"/>
              </a:ext>
            </a:extLst>
          </p:cNvPr>
          <p:cNvPicPr>
            <a:picLocks noChangeAspect="1"/>
          </p:cNvPicPr>
          <p:nvPr/>
        </p:nvPicPr>
        <p:blipFill rotWithShape="1">
          <a:blip r:embed="rId2">
            <a:duotone>
              <a:prstClr val="black"/>
              <a:schemeClr val="tx2">
                <a:tint val="45000"/>
                <a:satMod val="400000"/>
              </a:schemeClr>
            </a:duotone>
            <a:alphaModFix amt="30000"/>
          </a:blip>
          <a:srcRect t="8738" b="9444"/>
          <a:stretch/>
        </p:blipFill>
        <p:spPr>
          <a:xfrm>
            <a:off x="20" y="10"/>
            <a:ext cx="12191980" cy="6857990"/>
          </a:xfrm>
          <a:prstGeom prst="rect">
            <a:avLst/>
          </a:prstGeom>
        </p:spPr>
      </p:pic>
      <p:pic>
        <p:nvPicPr>
          <p:cNvPr id="17" name="Picture 16">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B133AFC-0CE5-6E0B-C140-34D90C9F33A8}"/>
              </a:ext>
            </a:extLst>
          </p:cNvPr>
          <p:cNvSpPr>
            <a:spLocks noGrp="1"/>
          </p:cNvSpPr>
          <p:nvPr>
            <p:ph type="title"/>
          </p:nvPr>
        </p:nvSpPr>
        <p:spPr>
          <a:xfrm>
            <a:off x="2895600" y="764373"/>
            <a:ext cx="8610600" cy="1293028"/>
          </a:xfrm>
        </p:spPr>
        <p:txBody>
          <a:bodyPr>
            <a:normAutofit/>
          </a:bodyPr>
          <a:lstStyle/>
          <a:p>
            <a:r>
              <a:rPr lang="en-GB" dirty="0"/>
              <a:t>Texture study</a:t>
            </a:r>
            <a:endParaRPr lang="en-ZA" dirty="0"/>
          </a:p>
        </p:txBody>
      </p:sp>
      <p:sp>
        <p:nvSpPr>
          <p:cNvPr id="3" name="Content Placeholder 2">
            <a:extLst>
              <a:ext uri="{FF2B5EF4-FFF2-40B4-BE49-F238E27FC236}">
                <a16:creationId xmlns:a16="http://schemas.microsoft.com/office/drawing/2014/main" id="{7041E613-A6CE-360F-5A4B-ACDAB7E87D88}"/>
              </a:ext>
            </a:extLst>
          </p:cNvPr>
          <p:cNvSpPr>
            <a:spLocks noGrp="1"/>
          </p:cNvSpPr>
          <p:nvPr>
            <p:ph idx="1"/>
          </p:nvPr>
        </p:nvSpPr>
        <p:spPr>
          <a:xfrm>
            <a:off x="685800" y="2194560"/>
            <a:ext cx="10820400" cy="4024125"/>
          </a:xfrm>
        </p:spPr>
        <p:txBody>
          <a:bodyPr>
            <a:normAutofit/>
          </a:bodyPr>
          <a:lstStyle/>
          <a:p>
            <a:r>
              <a:rPr lang="en-GB" dirty="0"/>
              <a:t>The formation of tactile perception is related to skin receptors and the cerebral cortex (Outer layer of brain responsible for thinking learning and consciousness)</a:t>
            </a:r>
          </a:p>
          <a:p>
            <a:r>
              <a:rPr lang="en-GB" dirty="0"/>
              <a:t>Samples with different grating widths and spaces were used</a:t>
            </a:r>
            <a:endParaRPr lang="en-ZA" dirty="0"/>
          </a:p>
        </p:txBody>
      </p:sp>
    </p:spTree>
    <p:extLst>
      <p:ext uri="{BB962C8B-B14F-4D97-AF65-F5344CB8AC3E}">
        <p14:creationId xmlns:p14="http://schemas.microsoft.com/office/powerpoint/2010/main" val="281199756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CDFAD0F-41D8-7186-39BC-D5524F1D3D2F}"/>
              </a:ext>
            </a:extLst>
          </p:cNvPr>
          <p:cNvSpPr>
            <a:spLocks noGrp="1"/>
          </p:cNvSpPr>
          <p:nvPr>
            <p:ph idx="1"/>
          </p:nvPr>
        </p:nvSpPr>
        <p:spPr>
          <a:xfrm>
            <a:off x="804334" y="630827"/>
            <a:ext cx="9222535" cy="3845311"/>
          </a:xfrm>
        </p:spPr>
        <p:txBody>
          <a:bodyPr anchor="ctr">
            <a:normAutofit/>
          </a:bodyPr>
          <a:lstStyle/>
          <a:p>
            <a:r>
              <a:rPr lang="en-GB" sz="2000"/>
              <a:t>This study proofed that there was a relationship between the activation in brain regions, surface friction, and contact conditions of skin during the tactile perception</a:t>
            </a:r>
            <a:endParaRPr lang="en-ZA" sz="2000"/>
          </a:p>
          <a:p>
            <a:r>
              <a:rPr lang="en-GB" sz="2000"/>
              <a:t>Through this study it is shown that there is a connection between how our skin responds to textures and how our brain processes touch</a:t>
            </a:r>
          </a:p>
          <a:p>
            <a:pPr lvl="1"/>
            <a:r>
              <a:rPr lang="en-GB"/>
              <a:t>Thus using rougher textures with wider grating withs and spaces allows for more stimulation</a:t>
            </a:r>
          </a:p>
        </p:txBody>
      </p:sp>
      <p:pic>
        <p:nvPicPr>
          <p:cNvPr id="10"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BCE28D52-1E22-5193-C1D1-924D3975EB7C}"/>
              </a:ext>
            </a:extLst>
          </p:cNvPr>
          <p:cNvSpPr>
            <a:spLocks noGrp="1"/>
          </p:cNvSpPr>
          <p:nvPr>
            <p:ph type="title"/>
          </p:nvPr>
        </p:nvSpPr>
        <p:spPr>
          <a:xfrm>
            <a:off x="1001486" y="4771908"/>
            <a:ext cx="9845190" cy="1293028"/>
          </a:xfrm>
        </p:spPr>
        <p:txBody>
          <a:bodyPr>
            <a:normAutofit/>
          </a:bodyPr>
          <a:lstStyle/>
          <a:p>
            <a:pPr algn="l"/>
            <a:r>
              <a:rPr lang="en-GB" dirty="0"/>
              <a:t>Texture results</a:t>
            </a:r>
            <a:endParaRPr lang="en-ZA"/>
          </a:p>
        </p:txBody>
      </p:sp>
    </p:spTree>
    <p:extLst>
      <p:ext uri="{BB962C8B-B14F-4D97-AF65-F5344CB8AC3E}">
        <p14:creationId xmlns:p14="http://schemas.microsoft.com/office/powerpoint/2010/main" val="1252250302"/>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217</TotalTime>
  <Words>917</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Review of studies to motivate implementation and design of serious game</vt:lpstr>
      <vt:lpstr>overview</vt:lpstr>
      <vt:lpstr>Colour</vt:lpstr>
      <vt:lpstr>Colour STUDY</vt:lpstr>
      <vt:lpstr>Colour findings</vt:lpstr>
      <vt:lpstr>Result of questionare</vt:lpstr>
      <vt:lpstr>Texture</vt:lpstr>
      <vt:lpstr>Texture study</vt:lpstr>
      <vt:lpstr>Texture results</vt:lpstr>
      <vt:lpstr>Music</vt:lpstr>
      <vt:lpstr>Music Study</vt:lpstr>
      <vt:lpstr>Music results</vt:lpstr>
      <vt:lpstr>Motivational reassurance</vt:lpstr>
      <vt:lpstr>Motivational reassurance studies</vt:lpstr>
      <vt:lpstr>Motivational reassurance results</vt:lpstr>
      <vt:lpstr>Design</vt:lpstr>
      <vt:lpstr>Design study</vt:lpstr>
      <vt:lpstr>Study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studies to motivate implementation and design of serious game</dc:title>
  <dc:creator>Loftie Fourie</dc:creator>
  <cp:lastModifiedBy>Loftie Fourie</cp:lastModifiedBy>
  <cp:revision>10</cp:revision>
  <dcterms:created xsi:type="dcterms:W3CDTF">2023-03-13T11:26:40Z</dcterms:created>
  <dcterms:modified xsi:type="dcterms:W3CDTF">2023-03-14T11:43:27Z</dcterms:modified>
</cp:coreProperties>
</file>