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0-5BDC-4930-B880-543B28124AB7}"/>
              </c:ext>
            </c:extLst>
          </c:dPt>
          <c:dPt>
            <c:idx val="2"/>
            <c:invertIfNegative val="0"/>
            <c:bubble3D val="0"/>
            <c:spPr>
              <a:solidFill>
                <a:srgbClr val="0070C0"/>
              </a:solidFill>
              <a:ln>
                <a:noFill/>
              </a:ln>
              <a:effectLst/>
            </c:spPr>
            <c:extLst>
              <c:ext xmlns:c16="http://schemas.microsoft.com/office/drawing/2014/chart" uri="{C3380CC4-5D6E-409C-BE32-E72D297353CC}">
                <c16:uniqueId val="{00000001-5BDC-4930-B880-543B28124AB7}"/>
              </c:ext>
            </c:extLst>
          </c:dPt>
          <c:dPt>
            <c:idx val="5"/>
            <c:invertIfNegative val="0"/>
            <c:bubble3D val="0"/>
            <c:spPr>
              <a:solidFill>
                <a:srgbClr val="0070C0"/>
              </a:solidFill>
              <a:ln>
                <a:noFill/>
              </a:ln>
              <a:effectLst/>
            </c:spPr>
            <c:extLst>
              <c:ext xmlns:c16="http://schemas.microsoft.com/office/drawing/2014/chart" uri="{C3380CC4-5D6E-409C-BE32-E72D297353CC}">
                <c16:uniqueId val="{00000002-5BDC-4930-B880-543B28124AB7}"/>
              </c:ext>
            </c:extLst>
          </c:dPt>
          <c:dPt>
            <c:idx val="9"/>
            <c:invertIfNegative val="0"/>
            <c:bubble3D val="0"/>
            <c:spPr>
              <a:solidFill>
                <a:srgbClr val="F09415"/>
              </a:solidFill>
              <a:ln>
                <a:noFill/>
              </a:ln>
              <a:effectLst/>
            </c:spPr>
            <c:extLst>
              <c:ext xmlns:c16="http://schemas.microsoft.com/office/drawing/2014/chart" uri="{C3380CC4-5D6E-409C-BE32-E72D297353CC}">
                <c16:uniqueId val="{00000003-5BDC-4930-B880-543B28124AB7}"/>
              </c:ext>
            </c:extLst>
          </c:dPt>
          <c:dPt>
            <c:idx val="10"/>
            <c:invertIfNegative val="0"/>
            <c:bubble3D val="0"/>
            <c:spPr>
              <a:solidFill>
                <a:srgbClr val="F09415"/>
              </a:solidFill>
              <a:ln>
                <a:noFill/>
              </a:ln>
              <a:effectLst/>
            </c:spPr>
            <c:extLst>
              <c:ext xmlns:c16="http://schemas.microsoft.com/office/drawing/2014/chart" uri="{C3380CC4-5D6E-409C-BE32-E72D297353CC}">
                <c16:uniqueId val="{00000004-5BDC-4930-B880-543B28124AB7}"/>
              </c:ext>
            </c:extLst>
          </c:dPt>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22649-0773-4132-9694-36DD567E4709}"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5FA5E33E-9750-4278-86F7-0866792AA4FF}" type="pres">
      <dgm:prSet presAssocID="{00B22649-0773-4132-9694-36DD567E4709}" presName="Name0" presStyleCnt="0">
        <dgm:presLayoutVars>
          <dgm:dir/>
          <dgm:animLvl val="lvl"/>
          <dgm:resizeHandles val="exact"/>
        </dgm:presLayoutVars>
      </dgm:prSet>
      <dgm:spPr/>
    </dgm:pt>
    <dgm:pt modelId="{30209868-706A-46B4-95E2-7063310763C6}" type="pres">
      <dgm:prSet presAssocID="{55EDD82D-9625-44E4-A462-67AC929C2DA8}" presName="boxAndChildren" presStyleCnt="0"/>
      <dgm:spPr/>
    </dgm:pt>
    <dgm:pt modelId="{E8E66D9C-0EFF-4C5A-8B93-14205BEFCD8D}" type="pres">
      <dgm:prSet presAssocID="{55EDD82D-9625-44E4-A462-67AC929C2DA8}" presName="parentTextBox" presStyleLbl="node1" presStyleIdx="0" presStyleCnt="2"/>
      <dgm:spPr/>
    </dgm:pt>
    <dgm:pt modelId="{D653E437-7603-4D42-863D-58B834C86AB2}" type="pres">
      <dgm:prSet presAssocID="{E5B4D729-9F6F-4D84-AE50-E7DE7656869E}" presName="sp" presStyleCnt="0"/>
      <dgm:spPr/>
    </dgm:pt>
    <dgm:pt modelId="{CEFFCC02-40A7-4E22-9898-F1ECC3DECF45}" type="pres">
      <dgm:prSet presAssocID="{2D35A290-8CB7-4613-A930-86C42D0E9C00}" presName="arrowAndChildren" presStyleCnt="0"/>
      <dgm:spPr/>
    </dgm:pt>
    <dgm:pt modelId="{E0E475D6-9BAA-4DE5-9982-231B9BCF6045}" type="pres">
      <dgm:prSet presAssocID="{2D35A290-8CB7-4613-A930-86C42D0E9C00}" presName="parentTextArrow" presStyleLbl="node1" presStyleIdx="1" presStyleCnt="2"/>
      <dgm:spPr/>
    </dgm:pt>
  </dgm:ptLst>
  <dgm:cxnLst>
    <dgm:cxn modelId="{0489AD18-B3BA-475B-A6A0-C0D6A9AE4257}" type="presOf" srcId="{55EDD82D-9625-44E4-A462-67AC929C2DA8}" destId="{E8E66D9C-0EFF-4C5A-8B93-14205BEFCD8D}" srcOrd="0" destOrd="0" presId="urn:microsoft.com/office/officeart/2005/8/layout/process4"/>
    <dgm:cxn modelId="{50232B2A-4FC7-4B79-9AC6-034AF18377BF}" srcId="{00B22649-0773-4132-9694-36DD567E4709}" destId="{2D35A290-8CB7-4613-A930-86C42D0E9C00}" srcOrd="0" destOrd="0" parTransId="{ED6CD464-8634-447F-8897-49DA79155545}" sibTransId="{E5B4D729-9F6F-4D84-AE50-E7DE7656869E}"/>
    <dgm:cxn modelId="{6BA76860-08D7-41B2-AC89-D459AE994172}" srcId="{00B22649-0773-4132-9694-36DD567E4709}" destId="{55EDD82D-9625-44E4-A462-67AC929C2DA8}" srcOrd="1" destOrd="0" parTransId="{BB9C4DB9-B421-4129-BD8F-28E409AD7D57}" sibTransId="{C87561B7-8958-4987-ADA8-F6BF9D20E4E0}"/>
    <dgm:cxn modelId="{3A03FA6A-2A94-46F2-A5D4-5EBC4C1B3DE5}" type="presOf" srcId="{2D35A290-8CB7-4613-A930-86C42D0E9C00}" destId="{E0E475D6-9BAA-4DE5-9982-231B9BCF6045}" srcOrd="0" destOrd="0" presId="urn:microsoft.com/office/officeart/2005/8/layout/process4"/>
    <dgm:cxn modelId="{58922D6B-28FE-4B29-B429-58F8D00A6106}" type="presOf" srcId="{00B22649-0773-4132-9694-36DD567E4709}" destId="{5FA5E33E-9750-4278-86F7-0866792AA4FF}" srcOrd="0" destOrd="0" presId="urn:microsoft.com/office/officeart/2005/8/layout/process4"/>
    <dgm:cxn modelId="{1EA9A969-5F08-46C5-ABA7-2924B6806F79}" type="presParOf" srcId="{5FA5E33E-9750-4278-86F7-0866792AA4FF}" destId="{30209868-706A-46B4-95E2-7063310763C6}" srcOrd="0" destOrd="0" presId="urn:microsoft.com/office/officeart/2005/8/layout/process4"/>
    <dgm:cxn modelId="{5BD92D02-E984-4B8B-9C73-E10C1483AA24}" type="presParOf" srcId="{30209868-706A-46B4-95E2-7063310763C6}" destId="{E8E66D9C-0EFF-4C5A-8B93-14205BEFCD8D}" srcOrd="0" destOrd="0" presId="urn:microsoft.com/office/officeart/2005/8/layout/process4"/>
    <dgm:cxn modelId="{BA4EABA8-F3B0-440E-B808-26B2E4DB0C74}" type="presParOf" srcId="{5FA5E33E-9750-4278-86F7-0866792AA4FF}" destId="{D653E437-7603-4D42-863D-58B834C86AB2}" srcOrd="1" destOrd="0" presId="urn:microsoft.com/office/officeart/2005/8/layout/process4"/>
    <dgm:cxn modelId="{1B1F060B-C737-411D-8545-C92CFAA53D37}" type="presParOf" srcId="{5FA5E33E-9750-4278-86F7-0866792AA4FF}" destId="{CEFFCC02-40A7-4E22-9898-F1ECC3DECF45}" srcOrd="2" destOrd="0" presId="urn:microsoft.com/office/officeart/2005/8/layout/process4"/>
    <dgm:cxn modelId="{02100F01-C9BA-4F17-AA8A-881E3002C9E5}" type="presParOf" srcId="{CEFFCC02-40A7-4E22-9898-F1ECC3DECF45}" destId="{E0E475D6-9BAA-4DE5-9982-231B9BCF60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C881B-F4B1-4099-BA0A-9A2A4D95A08B}"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B2DAD84C-CB4A-407F-998F-B832FEC8F7D8}">
      <dgm:prSet/>
      <dgm:spPr/>
      <dgm:t>
        <a:bodyPr/>
        <a:lstStyle/>
        <a:p>
          <a:r>
            <a:rPr lang="en-US" dirty="0"/>
            <a:t>Used the video game based music therapy </a:t>
          </a:r>
          <a:r>
            <a:rPr lang="en-US" dirty="0" err="1"/>
            <a:t>MINWii</a:t>
          </a:r>
          <a:r>
            <a:rPr lang="en-US" dirty="0"/>
            <a:t> where users can either play notes themselves or follow notes as indicated to play a popular song.</a:t>
          </a:r>
        </a:p>
        <a:p>
          <a:r>
            <a:rPr lang="en-US" dirty="0"/>
            <a:t>Focus of study was on the QoL.</a:t>
          </a:r>
        </a:p>
      </dgm:t>
    </dgm:pt>
    <dgm:pt modelId="{6F55388E-2FD9-4F71-9273-C7A5B5912151}" type="parTrans" cxnId="{62FDA1CE-F2D7-492B-84A8-4F813779085A}">
      <dgm:prSet/>
      <dgm:spPr/>
      <dgm:t>
        <a:bodyPr/>
        <a:lstStyle/>
        <a:p>
          <a:endParaRPr lang="en-US"/>
        </a:p>
      </dgm:t>
    </dgm:pt>
    <dgm:pt modelId="{82A4181A-77EA-435E-BBCF-E80259050FDF}" type="sibTrans" cxnId="{62FDA1CE-F2D7-492B-84A8-4F813779085A}">
      <dgm:prSet/>
      <dgm:spPr/>
      <dgm:t>
        <a:bodyPr/>
        <a:lstStyle/>
        <a:p>
          <a:endParaRPr lang="en-US"/>
        </a:p>
      </dgm:t>
    </dgm:pt>
    <dgm:pt modelId="{B43A8F16-41EF-45B6-B584-4A7D3D2EC861}">
      <dgm:prSet/>
      <dgm:spPr/>
      <dgm:t>
        <a:bodyPr/>
        <a:lstStyle/>
        <a:p>
          <a:r>
            <a:rPr lang="en-US" dirty="0"/>
            <a:t>Acceptance/Enjoyment:</a:t>
          </a:r>
          <a:br>
            <a:rPr lang="en-US" dirty="0"/>
          </a:br>
          <a:r>
            <a:rPr lang="en-US" dirty="0"/>
            <a:t>Participants experienced great fun when playing together with other patients or their family</a:t>
          </a:r>
        </a:p>
      </dgm:t>
    </dgm:pt>
    <dgm:pt modelId="{F65222A6-CCBB-407F-B205-719F59805D14}" type="parTrans" cxnId="{A22DC92C-6FD4-4919-AF21-F10864AA6A6A}">
      <dgm:prSet/>
      <dgm:spPr/>
      <dgm:t>
        <a:bodyPr/>
        <a:lstStyle/>
        <a:p>
          <a:endParaRPr lang="en-US"/>
        </a:p>
      </dgm:t>
    </dgm:pt>
    <dgm:pt modelId="{98F92AB3-1057-448F-AB60-04FC5A5DB28D}" type="sibTrans" cxnId="{A22DC92C-6FD4-4919-AF21-F10864AA6A6A}">
      <dgm:prSet/>
      <dgm:spPr/>
      <dgm:t>
        <a:bodyPr/>
        <a:lstStyle/>
        <a:p>
          <a:endParaRPr lang="en-US"/>
        </a:p>
      </dgm:t>
    </dgm:pt>
    <dgm:pt modelId="{BED7BE90-7646-4519-B809-2084241F9D02}" type="pres">
      <dgm:prSet presAssocID="{075C881B-F4B1-4099-BA0A-9A2A4D95A08B}" presName="vert0" presStyleCnt="0">
        <dgm:presLayoutVars>
          <dgm:dir/>
          <dgm:animOne val="branch"/>
          <dgm:animLvl val="lvl"/>
        </dgm:presLayoutVars>
      </dgm:prSet>
      <dgm:spPr/>
    </dgm:pt>
    <dgm:pt modelId="{C2AD9B9B-778E-4BD9-9704-6E8B4FFD5C2F}" type="pres">
      <dgm:prSet presAssocID="{B2DAD84C-CB4A-407F-998F-B832FEC8F7D8}" presName="thickLine" presStyleLbl="alignNode1" presStyleIdx="0" presStyleCnt="2"/>
      <dgm:spPr/>
    </dgm:pt>
    <dgm:pt modelId="{3BC94CA8-F4B1-4F68-ADD7-E6C610F7B02B}" type="pres">
      <dgm:prSet presAssocID="{B2DAD84C-CB4A-407F-998F-B832FEC8F7D8}" presName="horz1" presStyleCnt="0"/>
      <dgm:spPr/>
    </dgm:pt>
    <dgm:pt modelId="{A030B350-0569-43D6-8AB1-D5536F006A55}" type="pres">
      <dgm:prSet presAssocID="{B2DAD84C-CB4A-407F-998F-B832FEC8F7D8}" presName="tx1" presStyleLbl="revTx" presStyleIdx="0" presStyleCnt="2"/>
      <dgm:spPr/>
    </dgm:pt>
    <dgm:pt modelId="{BA744A14-E26E-488D-A3D7-746D76548B7E}" type="pres">
      <dgm:prSet presAssocID="{B2DAD84C-CB4A-407F-998F-B832FEC8F7D8}" presName="vert1" presStyleCnt="0"/>
      <dgm:spPr/>
    </dgm:pt>
    <dgm:pt modelId="{505C03C6-1F1D-4603-A64E-C5B5735C8559}" type="pres">
      <dgm:prSet presAssocID="{B43A8F16-41EF-45B6-B584-4A7D3D2EC861}" presName="thickLine" presStyleLbl="alignNode1" presStyleIdx="1" presStyleCnt="2"/>
      <dgm:spPr/>
    </dgm:pt>
    <dgm:pt modelId="{161D23F5-8ACC-4BF9-B7F7-E3F3818E6A40}" type="pres">
      <dgm:prSet presAssocID="{B43A8F16-41EF-45B6-B584-4A7D3D2EC861}" presName="horz1" presStyleCnt="0"/>
      <dgm:spPr/>
    </dgm:pt>
    <dgm:pt modelId="{50B953BE-1EB8-4231-8A20-78FA9483097D}" type="pres">
      <dgm:prSet presAssocID="{B43A8F16-41EF-45B6-B584-4A7D3D2EC861}" presName="tx1" presStyleLbl="revTx" presStyleIdx="1" presStyleCnt="2"/>
      <dgm:spPr/>
    </dgm:pt>
    <dgm:pt modelId="{87245250-C1C1-42EC-B0DC-0CCA5A8F6101}" type="pres">
      <dgm:prSet presAssocID="{B43A8F16-41EF-45B6-B584-4A7D3D2EC861}" presName="vert1" presStyleCnt="0"/>
      <dgm:spPr/>
    </dgm:pt>
  </dgm:ptLst>
  <dgm:cxnLst>
    <dgm:cxn modelId="{29692226-B48F-43B5-B8AF-742FF1840DC7}" type="presOf" srcId="{075C881B-F4B1-4099-BA0A-9A2A4D95A08B}" destId="{BED7BE90-7646-4519-B809-2084241F9D02}" srcOrd="0" destOrd="0" presId="urn:microsoft.com/office/officeart/2008/layout/LinedList"/>
    <dgm:cxn modelId="{40885B2A-2AED-439D-A151-1823408C9766}" type="presOf" srcId="{B43A8F16-41EF-45B6-B584-4A7D3D2EC861}" destId="{50B953BE-1EB8-4231-8A20-78FA9483097D}" srcOrd="0" destOrd="0" presId="urn:microsoft.com/office/officeart/2008/layout/LinedList"/>
    <dgm:cxn modelId="{A22DC92C-6FD4-4919-AF21-F10864AA6A6A}" srcId="{075C881B-F4B1-4099-BA0A-9A2A4D95A08B}" destId="{B43A8F16-41EF-45B6-B584-4A7D3D2EC861}" srcOrd="1" destOrd="0" parTransId="{F65222A6-CCBB-407F-B205-719F59805D14}" sibTransId="{98F92AB3-1057-448F-AB60-04FC5A5DB28D}"/>
    <dgm:cxn modelId="{7EE356CB-20BE-4981-B7FE-BE8BC40775F2}" type="presOf" srcId="{B2DAD84C-CB4A-407F-998F-B832FEC8F7D8}" destId="{A030B350-0569-43D6-8AB1-D5536F006A55}" srcOrd="0" destOrd="0" presId="urn:microsoft.com/office/officeart/2008/layout/LinedList"/>
    <dgm:cxn modelId="{62FDA1CE-F2D7-492B-84A8-4F813779085A}" srcId="{075C881B-F4B1-4099-BA0A-9A2A4D95A08B}" destId="{B2DAD84C-CB4A-407F-998F-B832FEC8F7D8}" srcOrd="0" destOrd="0" parTransId="{6F55388E-2FD9-4F71-9273-C7A5B5912151}" sibTransId="{82A4181A-77EA-435E-BBCF-E80259050FDF}"/>
    <dgm:cxn modelId="{96B74CDA-7344-4106-AEA2-5874642E5ED2}" type="presParOf" srcId="{BED7BE90-7646-4519-B809-2084241F9D02}" destId="{C2AD9B9B-778E-4BD9-9704-6E8B4FFD5C2F}" srcOrd="0" destOrd="0" presId="urn:microsoft.com/office/officeart/2008/layout/LinedList"/>
    <dgm:cxn modelId="{9CE4A3B8-0ED8-4E25-8969-242552FA746D}" type="presParOf" srcId="{BED7BE90-7646-4519-B809-2084241F9D02}" destId="{3BC94CA8-F4B1-4F68-ADD7-E6C610F7B02B}" srcOrd="1" destOrd="0" presId="urn:microsoft.com/office/officeart/2008/layout/LinedList"/>
    <dgm:cxn modelId="{F4E3DEE2-619E-40B9-A343-711FE27CA308}" type="presParOf" srcId="{3BC94CA8-F4B1-4F68-ADD7-E6C610F7B02B}" destId="{A030B350-0569-43D6-8AB1-D5536F006A55}" srcOrd="0" destOrd="0" presId="urn:microsoft.com/office/officeart/2008/layout/LinedList"/>
    <dgm:cxn modelId="{91E754CB-C438-4D88-B694-F1F071BEC013}" type="presParOf" srcId="{3BC94CA8-F4B1-4F68-ADD7-E6C610F7B02B}" destId="{BA744A14-E26E-488D-A3D7-746D76548B7E}" srcOrd="1" destOrd="0" presId="urn:microsoft.com/office/officeart/2008/layout/LinedList"/>
    <dgm:cxn modelId="{218127C4-5B9D-4FBD-858B-5836F704C441}" type="presParOf" srcId="{BED7BE90-7646-4519-B809-2084241F9D02}" destId="{505C03C6-1F1D-4603-A64E-C5B5735C8559}" srcOrd="2" destOrd="0" presId="urn:microsoft.com/office/officeart/2008/layout/LinedList"/>
    <dgm:cxn modelId="{C1D17CF1-9D64-4433-A7FF-8664D072E2A5}" type="presParOf" srcId="{BED7BE90-7646-4519-B809-2084241F9D02}" destId="{161D23F5-8ACC-4BF9-B7F7-E3F3818E6A40}" srcOrd="3" destOrd="0" presId="urn:microsoft.com/office/officeart/2008/layout/LinedList"/>
    <dgm:cxn modelId="{408FC1AF-49E3-4C25-8273-0E1B3725C260}" type="presParOf" srcId="{161D23F5-8ACC-4BF9-B7F7-E3F3818E6A40}" destId="{50B953BE-1EB8-4231-8A20-78FA9483097D}" srcOrd="0" destOrd="0" presId="urn:microsoft.com/office/officeart/2008/layout/LinedList"/>
    <dgm:cxn modelId="{64322428-8A86-4F0E-BD8D-79CE0738F68C}" type="presParOf" srcId="{161D23F5-8ACC-4BF9-B7F7-E3F3818E6A40}" destId="{87245250-C1C1-42EC-B0DC-0CCA5A8F610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6D9C-0EFF-4C5A-8B93-14205BEFCD8D}">
      <dsp:nvSpPr>
        <dsp:cNvPr id="0" name=""/>
        <dsp:cNvSpPr/>
      </dsp:nvSpPr>
      <dsp:spPr>
        <a:xfrm>
          <a:off x="0" y="2172377"/>
          <a:ext cx="9613860" cy="14253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Preferred Reporting Items for Systematic Reviews and Meta-Analyses:</a:t>
          </a:r>
          <a:br>
            <a:rPr lang="en-GB" sz="2300" kern="1200"/>
          </a:br>
          <a:r>
            <a:rPr lang="en-GB" sz="2300" kern="1200"/>
            <a:t>PRISMA is an evidence-based minimum set of items for reporting in systematic reviews and meta-analyses. </a:t>
          </a:r>
          <a:endParaRPr lang="en-US" sz="2300" kern="1200"/>
        </a:p>
      </dsp:txBody>
      <dsp:txXfrm>
        <a:off x="0" y="2172377"/>
        <a:ext cx="9613860" cy="1425315"/>
      </dsp:txXfrm>
    </dsp:sp>
    <dsp:sp modelId="{E0E475D6-9BAA-4DE5-9982-231B9BCF6045}">
      <dsp:nvSpPr>
        <dsp:cNvPr id="0" name=""/>
        <dsp:cNvSpPr/>
      </dsp:nvSpPr>
      <dsp:spPr>
        <a:xfrm rot="10800000">
          <a:off x="0" y="1623"/>
          <a:ext cx="9613860" cy="219213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The systematic review was written in accordance with the PRISMA statement.</a:t>
          </a:r>
          <a:endParaRPr lang="en-US" sz="2300" kern="1200"/>
        </a:p>
      </dsp:txBody>
      <dsp:txXfrm rot="10800000">
        <a:off x="0" y="1623"/>
        <a:ext cx="9613860" cy="1424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9B9B-778E-4BD9-9704-6E8B4FFD5C2F}">
      <dsp:nvSpPr>
        <dsp:cNvPr id="0" name=""/>
        <dsp:cNvSpPr/>
      </dsp:nvSpPr>
      <dsp:spPr>
        <a:xfrm>
          <a:off x="0" y="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030B350-0569-43D6-8AB1-D5536F006A55}">
      <dsp:nvSpPr>
        <dsp:cNvPr id="0" name=""/>
        <dsp:cNvSpPr/>
      </dsp:nvSpPr>
      <dsp:spPr>
        <a:xfrm>
          <a:off x="0" y="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Used the video game based music therapy </a:t>
          </a:r>
          <a:r>
            <a:rPr lang="en-US" sz="2200" kern="1200" dirty="0" err="1"/>
            <a:t>MINWii</a:t>
          </a:r>
          <a:r>
            <a:rPr lang="en-US" sz="2200" kern="1200" dirty="0"/>
            <a:t> where users can either play notes themselves or follow notes as indicated to play a popular song.</a:t>
          </a:r>
        </a:p>
        <a:p>
          <a:pPr marL="0" lvl="0" indent="0" algn="l" defTabSz="977900">
            <a:lnSpc>
              <a:spcPct val="90000"/>
            </a:lnSpc>
            <a:spcBef>
              <a:spcPct val="0"/>
            </a:spcBef>
            <a:spcAft>
              <a:spcPct val="35000"/>
            </a:spcAft>
            <a:buNone/>
          </a:pPr>
          <a:r>
            <a:rPr lang="en-US" sz="2200" kern="1200" dirty="0"/>
            <a:t>Focus of study was on the QoL.</a:t>
          </a:r>
        </a:p>
      </dsp:txBody>
      <dsp:txXfrm>
        <a:off x="0" y="0"/>
        <a:ext cx="5141980" cy="1883950"/>
      </dsp:txXfrm>
    </dsp:sp>
    <dsp:sp modelId="{505C03C6-1F1D-4603-A64E-C5B5735C8559}">
      <dsp:nvSpPr>
        <dsp:cNvPr id="0" name=""/>
        <dsp:cNvSpPr/>
      </dsp:nvSpPr>
      <dsp:spPr>
        <a:xfrm>
          <a:off x="0" y="188395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0B953BE-1EB8-4231-8A20-78FA9483097D}">
      <dsp:nvSpPr>
        <dsp:cNvPr id="0" name=""/>
        <dsp:cNvSpPr/>
      </dsp:nvSpPr>
      <dsp:spPr>
        <a:xfrm>
          <a:off x="0" y="188395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Acceptance/Enjoyment:</a:t>
          </a:r>
          <a:br>
            <a:rPr lang="en-US" sz="2200" kern="1200" dirty="0"/>
          </a:br>
          <a:r>
            <a:rPr lang="en-US" sz="2200" kern="1200" dirty="0"/>
            <a:t>Participants experienced great fun when playing together with other patients or their family</a:t>
          </a:r>
        </a:p>
      </dsp:txBody>
      <dsp:txXfrm>
        <a:off x="0" y="1883950"/>
        <a:ext cx="5141980" cy="18839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9255346" y="2750337"/>
            <a:ext cx="1171888" cy="1356442"/>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96728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309"/>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8184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61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1009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60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589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72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1692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1342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a:xfrm>
            <a:off x="680321" y="5936188"/>
            <a:ext cx="6126805" cy="365125"/>
          </a:xfrm>
        </p:spPr>
        <p:txBody>
          <a:bodyPr/>
          <a:lstStyle/>
          <a:p>
            <a:endParaRPr lang="en-Z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22028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715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729455" y="286989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416090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1645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2023/02/28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8531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9526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64C98B-4B0C-4F0B-B9E3-E60DDF6355F8}" type="datetimeFigureOut">
              <a:rPr lang="en-ZA" smtClean="0"/>
              <a:t>2023/02/28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6347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7119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42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64C98B-4B0C-4F0B-B9E3-E60DDF6355F8}" type="datetimeFigureOut">
              <a:rPr lang="en-ZA" smtClean="0"/>
              <a:t>2023/02/28</a:t>
            </a:fld>
            <a:endParaRPr lang="en-Z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150934422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5B5E9E-9C2A-E908-1DCA-C9D71F2FB5B3}"/>
              </a:ext>
            </a:extLst>
          </p:cNvPr>
          <p:cNvSpPr/>
          <p:nvPr/>
        </p:nvSpPr>
        <p:spPr>
          <a:xfrm>
            <a:off x="0" y="0"/>
            <a:ext cx="6339840" cy="984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p:txBody>
          <a:bodyPr>
            <a:noAutofit/>
          </a:bodyPr>
          <a:lstStyle/>
          <a:p>
            <a:r>
              <a:rPr lang="en-GB" sz="3200" dirty="0"/>
              <a:t>Feasibility and effects of serious games for people with dementia: A systematic review and recommendations for future research</a:t>
            </a:r>
            <a:endParaRPr lang="en-ZA" sz="32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9469143" y="2870156"/>
            <a:ext cx="2545576" cy="1117687"/>
          </a:xfrm>
        </p:spPr>
        <p:txBody>
          <a:bodyPr/>
          <a:lstStyle/>
          <a:p>
            <a:endParaRPr lang="en-ZA" dirty="0"/>
          </a:p>
        </p:txBody>
      </p:sp>
      <p:pic>
        <p:nvPicPr>
          <p:cNvPr id="5" name="Picture 4">
            <a:extLst>
              <a:ext uri="{FF2B5EF4-FFF2-40B4-BE49-F238E27FC236}">
                <a16:creationId xmlns:a16="http://schemas.microsoft.com/office/drawing/2014/main" id="{9C3DB7BD-5335-4F37-5319-2E3E7461A4A0}"/>
              </a:ext>
            </a:extLst>
          </p:cNvPr>
          <p:cNvPicPr>
            <a:picLocks noChangeAspect="1"/>
          </p:cNvPicPr>
          <p:nvPr/>
        </p:nvPicPr>
        <p:blipFill>
          <a:blip r:embed="rId2"/>
          <a:stretch>
            <a:fillRect/>
          </a:stretch>
        </p:blipFill>
        <p:spPr>
          <a:xfrm>
            <a:off x="5320937" y="5864266"/>
            <a:ext cx="6871063" cy="993734"/>
          </a:xfrm>
          <a:prstGeom prst="rect">
            <a:avLst/>
          </a:prstGeom>
        </p:spPr>
      </p:pic>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173-DB39-0BBA-45B3-6410C6F07EEE}"/>
              </a:ext>
            </a:extLst>
          </p:cNvPr>
          <p:cNvSpPr>
            <a:spLocks noGrp="1"/>
          </p:cNvSpPr>
          <p:nvPr>
            <p:ph type="title"/>
          </p:nvPr>
        </p:nvSpPr>
        <p:spPr/>
        <p:txBody>
          <a:bodyPr/>
          <a:lstStyle/>
          <a:p>
            <a:r>
              <a:rPr lang="en-GB" dirty="0"/>
              <a:t>Studies</a:t>
            </a:r>
            <a:endParaRPr lang="en-ZA" dirty="0"/>
          </a:p>
        </p:txBody>
      </p:sp>
      <p:sp>
        <p:nvSpPr>
          <p:cNvPr id="3" name="Content Placeholder 2">
            <a:extLst>
              <a:ext uri="{FF2B5EF4-FFF2-40B4-BE49-F238E27FC236}">
                <a16:creationId xmlns:a16="http://schemas.microsoft.com/office/drawing/2014/main" id="{796863F3-E308-EDDC-9CF8-61849816F028}"/>
              </a:ext>
            </a:extLst>
          </p:cNvPr>
          <p:cNvSpPr>
            <a:spLocks noGrp="1"/>
          </p:cNvSpPr>
          <p:nvPr>
            <p:ph idx="1"/>
          </p:nvPr>
        </p:nvSpPr>
        <p:spPr/>
        <p:txBody>
          <a:bodyPr/>
          <a:lstStyle/>
          <a:p>
            <a:r>
              <a:rPr lang="en-GB" dirty="0"/>
              <a:t>6 studies could be used to evaluate effectiveness where 4 saw improvement in cognitive function and 1 had stable MMSE score where the CG MMSE score declined</a:t>
            </a:r>
          </a:p>
          <a:p>
            <a:r>
              <a:rPr lang="en-GB" dirty="0"/>
              <a:t>2 Studies found that the overall design of the game should be simple with few moving parts and big buttons</a:t>
            </a:r>
          </a:p>
          <a:p>
            <a:r>
              <a:rPr lang="en-GB" dirty="0"/>
              <a:t>5 studies found that participants enjoyed and appreciated the games. 3 studies reported that participants especially enjoyed playing in groups.</a:t>
            </a:r>
          </a:p>
          <a:p>
            <a:r>
              <a:rPr lang="en-GB" dirty="0"/>
              <a:t>No study reported any adverse affect caused by the serious games</a:t>
            </a:r>
            <a:endParaRPr lang="en-ZA" dirty="0"/>
          </a:p>
        </p:txBody>
      </p:sp>
    </p:spTree>
    <p:extLst>
      <p:ext uri="{BB962C8B-B14F-4D97-AF65-F5344CB8AC3E}">
        <p14:creationId xmlns:p14="http://schemas.microsoft.com/office/powerpoint/2010/main" val="21596937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53512902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focused on</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624135405"/>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63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FA48-5FC2-7C25-AD3F-FC4D1E87C621}"/>
              </a:ext>
            </a:extLst>
          </p:cNvPr>
          <p:cNvSpPr>
            <a:spLocks noGrp="1"/>
          </p:cNvSpPr>
          <p:nvPr>
            <p:ph type="title"/>
          </p:nvPr>
        </p:nvSpPr>
        <p:spPr>
          <a:xfrm>
            <a:off x="680321" y="753228"/>
            <a:ext cx="9613861" cy="1080938"/>
          </a:xfrm>
        </p:spPr>
        <p:txBody>
          <a:bodyPr>
            <a:normAutofit/>
          </a:bodyPr>
          <a:lstStyle/>
          <a:p>
            <a:r>
              <a:rPr lang="en-US"/>
              <a:t>Benveniste et al. 2010</a:t>
            </a:r>
            <a:endParaRPr lang="en-ZA"/>
          </a:p>
        </p:txBody>
      </p:sp>
      <p:pic>
        <p:nvPicPr>
          <p:cNvPr id="6" name="Picture 5" descr="Chart&#10;&#10;Description automatically generated">
            <a:extLst>
              <a:ext uri="{FF2B5EF4-FFF2-40B4-BE49-F238E27FC236}">
                <a16:creationId xmlns:a16="http://schemas.microsoft.com/office/drawing/2014/main" id="{AB6019D3-EA5B-3CE7-DB50-D347A704C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99662"/>
            <a:ext cx="5639886" cy="3073737"/>
          </a:xfrm>
          <a:prstGeom prst="rect">
            <a:avLst/>
          </a:prstGeom>
          <a:ln>
            <a:noFill/>
          </a:ln>
          <a:effectLst>
            <a:outerShdw blurRad="76200" dist="63500" dir="5040000" algn="tl" rotWithShape="0">
              <a:srgbClr val="000000">
                <a:alpha val="41000"/>
              </a:srgbClr>
            </a:outerShdw>
          </a:effectLst>
        </p:spPr>
      </p:pic>
      <p:graphicFrame>
        <p:nvGraphicFramePr>
          <p:cNvPr id="5" name="Content Placeholder 2">
            <a:extLst>
              <a:ext uri="{FF2B5EF4-FFF2-40B4-BE49-F238E27FC236}">
                <a16:creationId xmlns:a16="http://schemas.microsoft.com/office/drawing/2014/main" id="{BBD13F56-8DD5-0897-F9F9-72383ED10C35}"/>
              </a:ext>
            </a:extLst>
          </p:cNvPr>
          <p:cNvGraphicFramePr>
            <a:graphicFrameLocks noGrp="1"/>
          </p:cNvGraphicFramePr>
          <p:nvPr>
            <p:ph idx="1"/>
            <p:extLst>
              <p:ext uri="{D42A27DB-BD31-4B8C-83A1-F6EECF244321}">
                <p14:modId xmlns:p14="http://schemas.microsoft.com/office/powerpoint/2010/main" val="3752394417"/>
              </p:ext>
            </p:extLst>
          </p:nvPr>
        </p:nvGraphicFramePr>
        <p:xfrm>
          <a:off x="680322" y="2336872"/>
          <a:ext cx="5141980" cy="376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1322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0206-8842-BCB7-9186-1381BCB2C4C4}"/>
              </a:ext>
            </a:extLst>
          </p:cNvPr>
          <p:cNvSpPr>
            <a:spLocks noGrp="1"/>
          </p:cNvSpPr>
          <p:nvPr>
            <p:ph type="title"/>
          </p:nvPr>
        </p:nvSpPr>
        <p:spPr/>
        <p:txBody>
          <a:bodyPr/>
          <a:lstStyle/>
          <a:p>
            <a:r>
              <a:rPr lang="en-US" dirty="0"/>
              <a:t>Cutler et al. 2015</a:t>
            </a:r>
            <a:endParaRPr lang="en-ZA" dirty="0"/>
          </a:p>
        </p:txBody>
      </p:sp>
      <p:sp>
        <p:nvSpPr>
          <p:cNvPr id="3" name="Content Placeholder 2">
            <a:extLst>
              <a:ext uri="{FF2B5EF4-FFF2-40B4-BE49-F238E27FC236}">
                <a16:creationId xmlns:a16="http://schemas.microsoft.com/office/drawing/2014/main" id="{DBB7E62C-53A3-AC8F-6187-21F7A6B9E5C4}"/>
              </a:ext>
            </a:extLst>
          </p:cNvPr>
          <p:cNvSpPr>
            <a:spLocks noGrp="1"/>
          </p:cNvSpPr>
          <p:nvPr>
            <p:ph idx="1"/>
          </p:nvPr>
        </p:nvSpPr>
        <p:spPr/>
        <p:txBody>
          <a:bodyPr/>
          <a:lstStyle/>
          <a:p>
            <a:pPr marL="0" indent="0">
              <a:buNone/>
            </a:pPr>
            <a:r>
              <a:rPr lang="en-US" dirty="0"/>
              <a:t>Games on Nintendo DS, apple iPad and other devices playing musical/instrumental games as well as other games.</a:t>
            </a:r>
          </a:p>
          <a:p>
            <a:pPr marL="0" indent="0">
              <a:buNone/>
            </a:pPr>
            <a:endParaRPr lang="en-ZA" dirty="0"/>
          </a:p>
          <a:p>
            <a:pPr marL="0" indent="0">
              <a:buNone/>
            </a:pPr>
            <a:r>
              <a:rPr lang="en-ZA" dirty="0"/>
              <a:t>Acceptance/Enjoyment:</a:t>
            </a:r>
          </a:p>
          <a:p>
            <a:pPr marL="0" indent="0">
              <a:buNone/>
            </a:pPr>
            <a:r>
              <a:rPr lang="en-ZA" dirty="0"/>
              <a:t>Learning to use new technology was the most enjoyable aspect of the sessions.</a:t>
            </a:r>
            <a:br>
              <a:rPr lang="en-ZA" dirty="0"/>
            </a:br>
            <a:r>
              <a:rPr lang="en-ZA" dirty="0"/>
              <a:t>Participants feel highly motivated to learn new skills.</a:t>
            </a:r>
            <a:br>
              <a:rPr lang="en-ZA" dirty="0"/>
            </a:br>
            <a:r>
              <a:rPr lang="en-ZA" dirty="0"/>
              <a:t>Digital physical activity games were found to be enjoyable.</a:t>
            </a:r>
          </a:p>
        </p:txBody>
      </p:sp>
    </p:spTree>
    <p:extLst>
      <p:ext uri="{BB962C8B-B14F-4D97-AF65-F5344CB8AC3E}">
        <p14:creationId xmlns:p14="http://schemas.microsoft.com/office/powerpoint/2010/main" val="19105927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A55-B7B1-5874-B665-8B2D1C540F9A}"/>
              </a:ext>
            </a:extLst>
          </p:cNvPr>
          <p:cNvSpPr>
            <a:spLocks noGrp="1"/>
          </p:cNvSpPr>
          <p:nvPr>
            <p:ph type="title"/>
          </p:nvPr>
        </p:nvSpPr>
        <p:spPr/>
        <p:txBody>
          <a:bodyPr/>
          <a:lstStyle/>
          <a:p>
            <a:r>
              <a:rPr lang="en-US"/>
              <a:t>Lee et al. 2013</a:t>
            </a:r>
            <a:endParaRPr lang="en-ZA" dirty="0"/>
          </a:p>
        </p:txBody>
      </p:sp>
      <p:sp>
        <p:nvSpPr>
          <p:cNvPr id="3" name="Content Placeholder 2">
            <a:extLst>
              <a:ext uri="{FF2B5EF4-FFF2-40B4-BE49-F238E27FC236}">
                <a16:creationId xmlns:a16="http://schemas.microsoft.com/office/drawing/2014/main" id="{ED86FE2E-6C17-ADC3-CA83-9AEFB90FF8D2}"/>
              </a:ext>
            </a:extLst>
          </p:cNvPr>
          <p:cNvSpPr>
            <a:spLocks noGrp="1"/>
          </p:cNvSpPr>
          <p:nvPr>
            <p:ph idx="1"/>
          </p:nvPr>
        </p:nvSpPr>
        <p:spPr/>
        <p:txBody>
          <a:bodyPr>
            <a:normAutofit lnSpcReduction="10000"/>
          </a:bodyPr>
          <a:lstStyle/>
          <a:p>
            <a:pPr marL="0" indent="0">
              <a:buNone/>
            </a:pPr>
            <a:r>
              <a:rPr lang="en-US" dirty="0"/>
              <a:t>CELP (Computer error-less learning program) using a touch screen-screen notebook computer.</a:t>
            </a:r>
            <a:br>
              <a:rPr lang="en-ZA" dirty="0"/>
            </a:br>
            <a:r>
              <a:rPr lang="en-ZA" dirty="0"/>
              <a:t>Training of attention, working memory and focus on one memory training theme</a:t>
            </a:r>
          </a:p>
          <a:p>
            <a:pPr marL="0" indent="0">
              <a:buNone/>
            </a:pPr>
            <a:r>
              <a:rPr lang="en-ZA" dirty="0"/>
              <a:t>Acceptance/Enjoyment:</a:t>
            </a:r>
            <a:br>
              <a:rPr lang="en-US" dirty="0"/>
            </a:br>
            <a:r>
              <a:rPr lang="en-US" dirty="0"/>
              <a:t>Participants enjoyed the memory training and found them to be helpful for their daily life.</a:t>
            </a:r>
          </a:p>
          <a:p>
            <a:pPr marL="0" indent="0">
              <a:buNone/>
            </a:pPr>
            <a:r>
              <a:rPr lang="en-US" dirty="0"/>
              <a:t>Cognitive function:</a:t>
            </a:r>
            <a:br>
              <a:rPr lang="en-ZA" dirty="0"/>
            </a:br>
            <a:r>
              <a:rPr lang="en-ZA" dirty="0"/>
              <a:t>Experienced greater cognitive improvement for CELP than TELP (Therapist-led errorless learning program)</a:t>
            </a:r>
            <a:endParaRPr lang="en-US" dirty="0"/>
          </a:p>
        </p:txBody>
      </p:sp>
    </p:spTree>
    <p:extLst>
      <p:ext uri="{BB962C8B-B14F-4D97-AF65-F5344CB8AC3E}">
        <p14:creationId xmlns:p14="http://schemas.microsoft.com/office/powerpoint/2010/main" val="38700612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dirty="0"/>
              <a:t>Conclusion</a:t>
            </a:r>
            <a:endParaRPr lang="en-ZA" dirty="0"/>
          </a:p>
        </p:txBody>
      </p:sp>
      <p:pic>
        <p:nvPicPr>
          <p:cNvPr id="19" name="Picture 11">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14" name="Picture 13">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16" name="Rectangle 15">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680321" y="1960966"/>
            <a:ext cx="8601055" cy="3418626"/>
          </a:xfrm>
        </p:spPr>
        <p:txBody>
          <a:bodyPr anchor="t">
            <a:normAutofit/>
          </a:bodyPr>
          <a:lstStyle/>
          <a:p>
            <a:pPr marL="0" indent="0">
              <a:buNone/>
            </a:pPr>
            <a:r>
              <a:rPr lang="en-US" sz="2800" dirty="0">
                <a:solidFill>
                  <a:srgbClr val="FFFFFF"/>
                </a:solidFill>
              </a:rPr>
              <a:t>The review shows that serious gaming in people with dementia is feasible and recommends that people with dementia need to be familiarized with the technologies as well as have assistance while playing</a:t>
            </a:r>
          </a:p>
          <a:p>
            <a:pPr marL="0" indent="0">
              <a:buNone/>
            </a:pPr>
            <a:r>
              <a:rPr lang="en-US" sz="2800" dirty="0">
                <a:solidFill>
                  <a:srgbClr val="FFFFFF"/>
                </a:solidFill>
              </a:rPr>
              <a:t>Supervision and playing in groups seem to be the keys to success when implementing serious games.</a:t>
            </a:r>
            <a:endParaRPr lang="en-ZA" sz="2800" dirty="0">
              <a:solidFill>
                <a:srgbClr val="FFFFFF"/>
              </a:solidFill>
            </a:endParaRPr>
          </a:p>
        </p:txBody>
      </p:sp>
      <p:sp>
        <p:nvSpPr>
          <p:cNvPr id="18" name="Rectangle 17">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7467F2C5-A3D4-745B-5B6B-2118065D599A}"/>
              </a:ext>
            </a:extLst>
          </p:cNvPr>
          <p:cNvSpPr>
            <a:spLocks noGrp="1"/>
          </p:cNvSpPr>
          <p:nvPr>
            <p:ph idx="1"/>
          </p:nvPr>
        </p:nvSpPr>
        <p:spPr>
          <a:xfrm>
            <a:off x="607962" y="2147470"/>
            <a:ext cx="5113988" cy="4054596"/>
          </a:xfrm>
        </p:spPr>
        <p:txBody>
          <a:bodyPr>
            <a:normAutofit lnSpcReduction="10000"/>
          </a:bodyPr>
          <a:lstStyle/>
          <a:p>
            <a:r>
              <a:rPr lang="en-GB" sz="2000" dirty="0"/>
              <a:t>Study done by</a:t>
            </a:r>
          </a:p>
          <a:p>
            <a:r>
              <a:rPr lang="en-GB" sz="2000" dirty="0"/>
              <a:t>Serious game as defined by the study</a:t>
            </a:r>
          </a:p>
          <a:p>
            <a:r>
              <a:rPr lang="en-GB" sz="2000" dirty="0"/>
              <a:t>Focus of the review</a:t>
            </a:r>
          </a:p>
          <a:p>
            <a:r>
              <a:rPr lang="en-GB" sz="2000" dirty="0"/>
              <a:t>Methods used</a:t>
            </a:r>
          </a:p>
          <a:p>
            <a:r>
              <a:rPr lang="en-ZA" sz="2000" dirty="0"/>
              <a:t>Search strategy</a:t>
            </a:r>
          </a:p>
          <a:p>
            <a:r>
              <a:rPr lang="en-ZA" sz="2000" dirty="0"/>
              <a:t>Feasibility analysis</a:t>
            </a:r>
          </a:p>
          <a:p>
            <a:r>
              <a:rPr lang="en-ZA" sz="2000" dirty="0"/>
              <a:t>Effectiveness</a:t>
            </a:r>
          </a:p>
          <a:p>
            <a:r>
              <a:rPr lang="en-ZA" sz="2000" dirty="0"/>
              <a:t>Studies used</a:t>
            </a:r>
          </a:p>
          <a:p>
            <a:r>
              <a:rPr lang="en-ZA" sz="2000" dirty="0"/>
              <a:t>Studies focused on</a:t>
            </a:r>
          </a:p>
          <a:p>
            <a:r>
              <a:rPr lang="en-ZA" sz="2000" dirty="0"/>
              <a:t>Results</a:t>
            </a:r>
          </a:p>
          <a:p>
            <a:r>
              <a:rPr lang="en-ZA" sz="2000" dirty="0"/>
              <a:t>conclusion</a:t>
            </a:r>
          </a:p>
        </p:txBody>
      </p:sp>
      <p:pic>
        <p:nvPicPr>
          <p:cNvPr id="5" name="Picture 4" descr="Glasses on top of a book">
            <a:extLst>
              <a:ext uri="{FF2B5EF4-FFF2-40B4-BE49-F238E27FC236}">
                <a16:creationId xmlns:a16="http://schemas.microsoft.com/office/drawing/2014/main" id="{11629CFC-5486-668F-E6FA-8960B9E55BB4}"/>
              </a:ext>
            </a:extLst>
          </p:cNvPr>
          <p:cNvPicPr>
            <a:picLocks noChangeAspect="1"/>
          </p:cNvPicPr>
          <p:nvPr/>
        </p:nvPicPr>
        <p:blipFill rotWithShape="1">
          <a:blip r:embed="rId3"/>
          <a:srcRect l="7897" r="33230" b="1"/>
          <a:stretch/>
        </p:blipFill>
        <p:spPr>
          <a:xfrm>
            <a:off x="6096000" y="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680321" y="753228"/>
            <a:ext cx="5041629" cy="1080938"/>
          </a:xfrm>
        </p:spPr>
        <p:txBody>
          <a:bodyPr>
            <a:normAutofit/>
          </a:bodyPr>
          <a:lstStyle/>
          <a:p>
            <a:r>
              <a:rPr lang="en-GB" dirty="0"/>
              <a:t>Table of content</a:t>
            </a:r>
            <a:endParaRPr lang="en-ZA" dirty="0"/>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03A0-4686-89E2-97D7-D49D4C6FFA2D}"/>
              </a:ext>
            </a:extLst>
          </p:cNvPr>
          <p:cNvSpPr>
            <a:spLocks noGrp="1"/>
          </p:cNvSpPr>
          <p:nvPr>
            <p:ph type="title"/>
          </p:nvPr>
        </p:nvSpPr>
        <p:spPr/>
        <p:txBody>
          <a:bodyPr/>
          <a:lstStyle/>
          <a:p>
            <a:r>
              <a:rPr lang="en-GB" dirty="0"/>
              <a:t>Academics</a:t>
            </a:r>
            <a:endParaRPr lang="en-ZA" dirty="0"/>
          </a:p>
        </p:txBody>
      </p:sp>
      <p:sp>
        <p:nvSpPr>
          <p:cNvPr id="3" name="Content Placeholder 2">
            <a:extLst>
              <a:ext uri="{FF2B5EF4-FFF2-40B4-BE49-F238E27FC236}">
                <a16:creationId xmlns:a16="http://schemas.microsoft.com/office/drawing/2014/main" id="{49664650-4834-D331-39EB-A75F7762F385}"/>
              </a:ext>
            </a:extLst>
          </p:cNvPr>
          <p:cNvSpPr>
            <a:spLocks noGrp="1"/>
          </p:cNvSpPr>
          <p:nvPr>
            <p:ph idx="1"/>
          </p:nvPr>
        </p:nvSpPr>
        <p:spPr/>
        <p:txBody>
          <a:bodyPr>
            <a:normAutofit lnSpcReduction="10000"/>
          </a:bodyPr>
          <a:lstStyle/>
          <a:p>
            <a:r>
              <a:rPr lang="en-GB" dirty="0"/>
              <a:t>Institute of Movement and Sport Gerontology, German Sport University Cologne, Cologne, Germany</a:t>
            </a:r>
            <a:br>
              <a:rPr lang="en-GB" dirty="0"/>
            </a:br>
            <a:endParaRPr lang="en-ZA" dirty="0"/>
          </a:p>
          <a:p>
            <a:pPr lvl="1"/>
            <a:r>
              <a:rPr lang="en-ZA" dirty="0"/>
              <a:t>Corinna </a:t>
            </a:r>
            <a:r>
              <a:rPr lang="en-ZA" dirty="0" err="1"/>
              <a:t>Dietlein</a:t>
            </a:r>
            <a:endParaRPr lang="en-ZA" dirty="0"/>
          </a:p>
          <a:p>
            <a:pPr lvl="1"/>
            <a:endParaRPr lang="en-ZA" dirty="0"/>
          </a:p>
          <a:p>
            <a:pPr lvl="1"/>
            <a:r>
              <a:rPr lang="en-ZA" dirty="0" err="1"/>
              <a:t>Dr.</a:t>
            </a:r>
            <a:r>
              <a:rPr lang="en-ZA" dirty="0"/>
              <a:t> Sabine </a:t>
            </a:r>
            <a:r>
              <a:rPr lang="en-ZA" dirty="0" err="1"/>
              <a:t>Eichberg</a:t>
            </a:r>
            <a:endParaRPr lang="en-ZA" dirty="0"/>
          </a:p>
          <a:p>
            <a:pPr lvl="1"/>
            <a:endParaRPr lang="en-ZA" dirty="0"/>
          </a:p>
          <a:p>
            <a:pPr lvl="1"/>
            <a:r>
              <a:rPr lang="en-ZA" dirty="0" err="1"/>
              <a:t>Dr.</a:t>
            </a:r>
            <a:r>
              <a:rPr lang="en-ZA" dirty="0"/>
              <a:t> Tim </a:t>
            </a:r>
            <a:r>
              <a:rPr lang="en-ZA" dirty="0" err="1"/>
              <a:t>Fleiner</a:t>
            </a:r>
            <a:endParaRPr lang="en-ZA" dirty="0"/>
          </a:p>
          <a:p>
            <a:pPr lvl="1"/>
            <a:endParaRPr lang="en-ZA" dirty="0"/>
          </a:p>
          <a:p>
            <a:pPr lvl="1"/>
            <a:r>
              <a:rPr lang="en-ZA" dirty="0" err="1"/>
              <a:t>Dr.</a:t>
            </a:r>
            <a:r>
              <a:rPr lang="en-ZA" dirty="0"/>
              <a:t> </a:t>
            </a:r>
            <a:r>
              <a:rPr lang="en-ZA" dirty="0" err="1"/>
              <a:t>Wiebren</a:t>
            </a:r>
            <a:r>
              <a:rPr lang="en-ZA" dirty="0"/>
              <a:t> </a:t>
            </a:r>
            <a:r>
              <a:rPr lang="en-ZA" dirty="0" err="1"/>
              <a:t>Zijlstra</a:t>
            </a:r>
            <a:endParaRPr lang="en-ZA" dirty="0"/>
          </a:p>
          <a:p>
            <a:pPr lvl="2"/>
            <a:r>
              <a:rPr lang="en-ZA" dirty="0"/>
              <a:t>Current head of department</a:t>
            </a:r>
          </a:p>
        </p:txBody>
      </p:sp>
    </p:spTree>
    <p:extLst>
      <p:ext uri="{BB962C8B-B14F-4D97-AF65-F5344CB8AC3E}">
        <p14:creationId xmlns:p14="http://schemas.microsoft.com/office/powerpoint/2010/main" val="6109916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3F0B-7072-F7A2-110E-89827E688374}"/>
              </a:ext>
            </a:extLst>
          </p:cNvPr>
          <p:cNvSpPr>
            <a:spLocks noGrp="1"/>
          </p:cNvSpPr>
          <p:nvPr>
            <p:ph type="title"/>
          </p:nvPr>
        </p:nvSpPr>
        <p:spPr>
          <a:xfrm>
            <a:off x="6770849" y="643466"/>
            <a:ext cx="3846292" cy="5205943"/>
          </a:xfrm>
        </p:spPr>
        <p:txBody>
          <a:bodyPr anchor="b">
            <a:normAutofit/>
          </a:bodyPr>
          <a:lstStyle/>
          <a:p>
            <a:pPr algn="r"/>
            <a:r>
              <a:rPr lang="en-GB" sz="4800">
                <a:solidFill>
                  <a:schemeClr val="accent1"/>
                </a:solidFill>
              </a:rPr>
              <a:t>Serious game Defenition</a:t>
            </a:r>
            <a:endParaRPr lang="en-ZA" sz="4800">
              <a:solidFill>
                <a:schemeClr val="accent1"/>
              </a:solidFill>
            </a:endParaRPr>
          </a:p>
        </p:txBody>
      </p:sp>
      <p:sp>
        <p:nvSpPr>
          <p:cNvPr id="24" name="Content Placeholder 2">
            <a:extLst>
              <a:ext uri="{FF2B5EF4-FFF2-40B4-BE49-F238E27FC236}">
                <a16:creationId xmlns:a16="http://schemas.microsoft.com/office/drawing/2014/main" id="{86A027CB-DF80-24B2-A367-0873AFA24D90}"/>
              </a:ext>
            </a:extLst>
          </p:cNvPr>
          <p:cNvSpPr>
            <a:spLocks noGrp="1"/>
          </p:cNvSpPr>
          <p:nvPr>
            <p:ph idx="1"/>
          </p:nvPr>
        </p:nvSpPr>
        <p:spPr>
          <a:xfrm>
            <a:off x="680321" y="965200"/>
            <a:ext cx="5410207" cy="4884209"/>
          </a:xfrm>
        </p:spPr>
        <p:txBody>
          <a:bodyPr anchor="ctr">
            <a:normAutofit/>
          </a:bodyPr>
          <a:lstStyle/>
          <a:p>
            <a:pPr marL="0" indent="0">
              <a:buNone/>
            </a:pPr>
            <a:r>
              <a:rPr lang="en-GB" sz="2000" dirty="0"/>
              <a:t>This Study defines a serious game as:</a:t>
            </a:r>
          </a:p>
          <a:p>
            <a:pPr marL="0" indent="0">
              <a:buNone/>
            </a:pPr>
            <a:r>
              <a:rPr lang="en-ZA" sz="2000" dirty="0"/>
              <a:t>A game that does not have entertainment, enjoyment, or fun as their primary purpose.</a:t>
            </a:r>
          </a:p>
          <a:p>
            <a:pPr marL="0" indent="0">
              <a:buNone/>
            </a:pPr>
            <a:r>
              <a:rPr lang="en-ZA" sz="2000" dirty="0"/>
              <a:t>“Serious” indicates that the game is assumed to have effects on the player in the context of education, knowledge, training, skills, health or inter-personal communication.</a:t>
            </a:r>
          </a:p>
          <a:p>
            <a:pPr marL="0" indent="0">
              <a:buNone/>
            </a:pPr>
            <a:r>
              <a:rPr lang="en-ZA" sz="2000" dirty="0"/>
              <a:t>Serious games provide a low cost alternative that can easily be installed in the users home, which allows users to train whenever they want.</a:t>
            </a:r>
          </a:p>
        </p:txBody>
      </p:sp>
    </p:spTree>
    <p:extLst>
      <p:ext uri="{BB962C8B-B14F-4D97-AF65-F5344CB8AC3E}">
        <p14:creationId xmlns:p14="http://schemas.microsoft.com/office/powerpoint/2010/main" val="2540933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680321" y="2063262"/>
            <a:ext cx="3739279" cy="2661052"/>
          </a:xfrm>
        </p:spPr>
        <p:txBody>
          <a:bodyPr>
            <a:normAutofit/>
          </a:bodyPr>
          <a:lstStyle/>
          <a:p>
            <a:pPr algn="r"/>
            <a:r>
              <a:rPr lang="en-GB" sz="4400">
                <a:solidFill>
                  <a:srgbClr val="FFFFFF"/>
                </a:solidFill>
              </a:rPr>
              <a:t>Focus of the review</a:t>
            </a:r>
            <a:endParaRPr lang="en-ZA" sz="4400">
              <a:solidFill>
                <a:srgbClr val="FFFFFF"/>
              </a:solidFill>
            </a:endParaRPr>
          </a:p>
        </p:txBody>
      </p: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287995" y="661106"/>
            <a:ext cx="6257362" cy="5503101"/>
          </a:xfrm>
        </p:spPr>
        <p:txBody>
          <a:bodyPr anchor="ctr">
            <a:normAutofit/>
          </a:bodyPr>
          <a:lstStyle/>
          <a:p>
            <a:pPr marL="0" indent="0">
              <a:buNone/>
            </a:pPr>
            <a:r>
              <a:rPr lang="en-GB" sz="2000">
                <a:solidFill>
                  <a:srgbClr val="FFFFFF"/>
                </a:solidFill>
              </a:rPr>
              <a:t>Analysing the implementation of serious games and the effects on</a:t>
            </a:r>
          </a:p>
          <a:p>
            <a:r>
              <a:rPr lang="en-GB" sz="2000">
                <a:solidFill>
                  <a:srgbClr val="FFFFFF"/>
                </a:solidFill>
              </a:rPr>
              <a:t>cognition</a:t>
            </a:r>
          </a:p>
          <a:p>
            <a:r>
              <a:rPr lang="en-GB" sz="2000">
                <a:solidFill>
                  <a:srgbClr val="FFFFFF"/>
                </a:solidFill>
              </a:rPr>
              <a:t>physical performance </a:t>
            </a:r>
          </a:p>
          <a:p>
            <a:r>
              <a:rPr lang="en-GB" sz="2000">
                <a:solidFill>
                  <a:srgbClr val="FFFFFF"/>
                </a:solidFill>
              </a:rPr>
              <a:t>personal/behavioural aspects</a:t>
            </a:r>
          </a:p>
          <a:p>
            <a:pPr marL="0" indent="0">
              <a:buNone/>
            </a:pPr>
            <a:r>
              <a:rPr lang="en-GB" sz="2000">
                <a:solidFill>
                  <a:srgbClr val="FFFFFF"/>
                </a:solidFill>
              </a:rPr>
              <a:t>The paper attempts to determine whether serious games are feasible or effective, as well as which factors need to be considered when using serious games with people with dementia.</a:t>
            </a:r>
            <a:endParaRPr lang="en-ZA" sz="2000">
              <a:solidFill>
                <a:srgbClr val="FFFFFF"/>
              </a:solidFill>
            </a:endParaRPr>
          </a:p>
        </p:txBody>
      </p:sp>
    </p:spTree>
    <p:extLst>
      <p:ext uri="{BB962C8B-B14F-4D97-AF65-F5344CB8AC3E}">
        <p14:creationId xmlns:p14="http://schemas.microsoft.com/office/powerpoint/2010/main" val="22791475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p:txBody>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3" name="Picture 2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680321" y="753228"/>
            <a:ext cx="5584677" cy="1080938"/>
          </a:xfrm>
        </p:spPr>
        <p:txBody>
          <a:bodyPr>
            <a:normAutofit/>
          </a:bodyPr>
          <a:lstStyle/>
          <a:p>
            <a:r>
              <a:rPr lang="en-GB">
                <a:solidFill>
                  <a:srgbClr val="FFFFFF"/>
                </a:solidFill>
              </a:rPr>
              <a:t>Search strategy used</a:t>
            </a:r>
            <a:endParaRPr lang="en-ZA">
              <a:solidFill>
                <a:srgbClr val="FFFFFF"/>
              </a:solidFill>
            </a:endParaRPr>
          </a:p>
        </p:txBody>
      </p:sp>
      <p:pic>
        <p:nvPicPr>
          <p:cNvPr id="29" name="Picture 2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Content Placeholder 2">
            <a:extLst>
              <a:ext uri="{FF2B5EF4-FFF2-40B4-BE49-F238E27FC236}">
                <a16:creationId xmlns:a16="http://schemas.microsoft.com/office/drawing/2014/main" id="{BC573E2E-20A0-A80A-CE47-A3A21AD4CCFC}"/>
              </a:ext>
            </a:extLst>
          </p:cNvPr>
          <p:cNvSpPr>
            <a:spLocks noGrp="1"/>
          </p:cNvSpPr>
          <p:nvPr>
            <p:ph idx="1"/>
          </p:nvPr>
        </p:nvSpPr>
        <p:spPr>
          <a:xfrm>
            <a:off x="680321" y="2336873"/>
            <a:ext cx="5104843" cy="3599316"/>
          </a:xfrm>
        </p:spPr>
        <p:txBody>
          <a:bodyPr>
            <a:normAutofit/>
          </a:bodyPr>
          <a:lstStyle/>
          <a:p>
            <a:pPr marL="0" indent="0">
              <a:buNone/>
            </a:pPr>
            <a:r>
              <a:rPr lang="en-GB" sz="2000" dirty="0">
                <a:solidFill>
                  <a:srgbClr val="FFFFFF"/>
                </a:solidFill>
              </a:rPr>
              <a:t>Online databases were searched for publications on serious games for people with dementia with no publication date limitations.</a:t>
            </a:r>
          </a:p>
          <a:p>
            <a:pPr marL="0" indent="0">
              <a:buNone/>
            </a:pPr>
            <a:r>
              <a:rPr lang="en-GB" sz="2000" dirty="0">
                <a:solidFill>
                  <a:srgbClr val="FFFFFF"/>
                </a:solidFill>
              </a:rPr>
              <a:t>After the studies were found the titles were screened and then the abstract of these studies were screened.</a:t>
            </a:r>
          </a:p>
          <a:p>
            <a:pPr marL="0" indent="0">
              <a:buNone/>
            </a:pPr>
            <a:r>
              <a:rPr lang="en-GB" sz="2000" dirty="0">
                <a:solidFill>
                  <a:srgbClr val="FFFFFF"/>
                </a:solidFill>
              </a:rPr>
              <a:t>Flow chart of literature searched and study selection:</a:t>
            </a:r>
          </a:p>
          <a:p>
            <a:pPr marL="0" indent="0">
              <a:buNone/>
            </a:pPr>
            <a:endParaRPr lang="en-ZA" sz="2000" dirty="0">
              <a:solidFill>
                <a:srgbClr val="FFFFFF"/>
              </a:solidFill>
            </a:endParaRPr>
          </a:p>
        </p:txBody>
      </p:sp>
      <p:sp useBgFill="1">
        <p:nvSpPr>
          <p:cNvPr id="31" name="Rectangle 3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F6FAF65-089C-7246-7027-1037B4531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497" y="753229"/>
            <a:ext cx="4710182" cy="5398490"/>
          </a:xfrm>
          <a:prstGeom prst="rect">
            <a:avLst/>
          </a:prstGeom>
          <a:ln>
            <a:noFill/>
          </a:ln>
          <a:effectLst/>
        </p:spPr>
      </p:pic>
    </p:spTree>
    <p:extLst>
      <p:ext uri="{BB962C8B-B14F-4D97-AF65-F5344CB8AC3E}">
        <p14:creationId xmlns:p14="http://schemas.microsoft.com/office/powerpoint/2010/main" val="322838352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C6E3-0318-4C32-F0C7-328568732006}"/>
              </a:ext>
            </a:extLst>
          </p:cNvPr>
          <p:cNvSpPr>
            <a:spLocks noGrp="1"/>
          </p:cNvSpPr>
          <p:nvPr>
            <p:ph type="title"/>
          </p:nvPr>
        </p:nvSpPr>
        <p:spPr>
          <a:xfrm>
            <a:off x="680321" y="753228"/>
            <a:ext cx="9613861" cy="1080938"/>
          </a:xfrm>
        </p:spPr>
        <p:txBody>
          <a:bodyPr>
            <a:normAutofit/>
          </a:bodyPr>
          <a:lstStyle/>
          <a:p>
            <a:r>
              <a:rPr lang="en-GB">
                <a:solidFill>
                  <a:schemeClr val="accent1"/>
                </a:solidFill>
              </a:rPr>
              <a:t>Feasibility analysis</a:t>
            </a:r>
            <a:endParaRPr lang="en-ZA">
              <a:solidFill>
                <a:schemeClr val="accent1"/>
              </a:solidFill>
            </a:endParaRPr>
          </a:p>
        </p:txBody>
      </p:sp>
      <p:sp>
        <p:nvSpPr>
          <p:cNvPr id="44" name="Content Placeholder 2">
            <a:extLst>
              <a:ext uri="{FF2B5EF4-FFF2-40B4-BE49-F238E27FC236}">
                <a16:creationId xmlns:a16="http://schemas.microsoft.com/office/drawing/2014/main" id="{F7D7FD9F-2DC3-CDD7-6E32-A15D8856D4A3}"/>
              </a:ext>
            </a:extLst>
          </p:cNvPr>
          <p:cNvSpPr>
            <a:spLocks noGrp="1"/>
          </p:cNvSpPr>
          <p:nvPr>
            <p:ph idx="1"/>
          </p:nvPr>
        </p:nvSpPr>
        <p:spPr>
          <a:xfrm>
            <a:off x="680321" y="2336873"/>
            <a:ext cx="6834299" cy="3599316"/>
          </a:xfrm>
        </p:spPr>
        <p:txBody>
          <a:bodyPr>
            <a:normAutofit/>
          </a:bodyPr>
          <a:lstStyle/>
          <a:p>
            <a:pPr marL="0" indent="0">
              <a:buNone/>
            </a:pPr>
            <a:r>
              <a:rPr lang="en-GB" sz="2000" dirty="0"/>
              <a:t>Evaluated according to </a:t>
            </a:r>
            <a:r>
              <a:rPr lang="en-GB" sz="2000" dirty="0" err="1"/>
              <a:t>Mayring’s</a:t>
            </a:r>
            <a:r>
              <a:rPr lang="en-GB" sz="2000" dirty="0"/>
              <a:t> approach for qualitative content analysis based on the following categories:</a:t>
            </a:r>
          </a:p>
          <a:p>
            <a:pPr marL="514350" indent="-514350">
              <a:buFont typeface="+mj-lt"/>
              <a:buAutoNum type="romanUcPeriod"/>
            </a:pPr>
            <a:r>
              <a:rPr lang="en-GB" sz="2000" dirty="0"/>
              <a:t>Comprehension</a:t>
            </a:r>
            <a:r>
              <a:rPr lang="en-ZA" sz="2000" dirty="0"/>
              <a:t>/Playability</a:t>
            </a:r>
          </a:p>
          <a:p>
            <a:pPr marL="514350" indent="-514350">
              <a:buFont typeface="+mj-lt"/>
              <a:buAutoNum type="romanUcPeriod"/>
            </a:pPr>
            <a:r>
              <a:rPr lang="en-ZA" sz="2000" dirty="0"/>
              <a:t>Adherence/Commitment</a:t>
            </a:r>
          </a:p>
          <a:p>
            <a:pPr marL="514350" indent="-514350">
              <a:buFont typeface="+mj-lt"/>
              <a:buAutoNum type="romanUcPeriod"/>
            </a:pPr>
            <a:r>
              <a:rPr lang="en-ZA" sz="2000" dirty="0"/>
              <a:t>Acceptance/Enjoyment</a:t>
            </a:r>
          </a:p>
          <a:p>
            <a:pPr marL="514350" indent="-514350">
              <a:buFont typeface="+mj-lt"/>
              <a:buAutoNum type="romanUcPeriod"/>
            </a:pPr>
            <a:r>
              <a:rPr lang="en-ZA" sz="2000" dirty="0"/>
              <a:t>Risk/Safety Issues</a:t>
            </a:r>
            <a:endParaRPr lang="en-GB" sz="2000" dirty="0"/>
          </a:p>
        </p:txBody>
      </p:sp>
    </p:spTree>
    <p:extLst>
      <p:ext uri="{BB962C8B-B14F-4D97-AF65-F5344CB8AC3E}">
        <p14:creationId xmlns:p14="http://schemas.microsoft.com/office/powerpoint/2010/main" val="198223223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stack of dice on a boardgame">
            <a:extLst>
              <a:ext uri="{FF2B5EF4-FFF2-40B4-BE49-F238E27FC236}">
                <a16:creationId xmlns:a16="http://schemas.microsoft.com/office/drawing/2014/main" id="{208C756D-D1D0-6E4D-F644-F1E8182B9790}"/>
              </a:ext>
            </a:extLst>
          </p:cNvPr>
          <p:cNvPicPr>
            <a:picLocks noChangeAspect="1"/>
          </p:cNvPicPr>
          <p:nvPr/>
        </p:nvPicPr>
        <p:blipFill rotWithShape="1">
          <a:blip r:embed="rId2">
            <a:alphaModFix amt="15000"/>
            <a:grayscl/>
          </a:blip>
          <a:srcRect t="39856" b="3894"/>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680321" y="753228"/>
            <a:ext cx="9613861" cy="1080938"/>
          </a:xfrm>
        </p:spPr>
        <p:txBody>
          <a:bodyPr>
            <a:normAutofit/>
          </a:bodyPr>
          <a:lstStyle/>
          <a:p>
            <a:r>
              <a:rPr lang="en-US" dirty="0"/>
              <a:t>Effectiveness</a:t>
            </a:r>
            <a:endParaRPr lang="en-ZA" dirty="0"/>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4223017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567</TotalTime>
  <Words>728</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Feasibility and effects of serious games for people with dementia: A systematic review and recommendations for future research</vt:lpstr>
      <vt:lpstr>Table of content</vt:lpstr>
      <vt:lpstr>Academics</vt:lpstr>
      <vt:lpstr>Serious game Defenition</vt:lpstr>
      <vt:lpstr>Focus of the review</vt:lpstr>
      <vt:lpstr>Methods</vt:lpstr>
      <vt:lpstr>Search strategy used</vt:lpstr>
      <vt:lpstr>Feasibility analysis</vt:lpstr>
      <vt:lpstr>Effectiveness</vt:lpstr>
      <vt:lpstr>Studies</vt:lpstr>
      <vt:lpstr>Studies used</vt:lpstr>
      <vt:lpstr>Studies focused on</vt:lpstr>
      <vt:lpstr>Benveniste et al. 2010</vt:lpstr>
      <vt:lpstr>Cutler et al. 2015</vt:lpstr>
      <vt:lpstr>Lee et al. 2013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S_CSIS-PostGrad</cp:lastModifiedBy>
  <cp:revision>6</cp:revision>
  <dcterms:created xsi:type="dcterms:W3CDTF">2023-02-27T11:19:41Z</dcterms:created>
  <dcterms:modified xsi:type="dcterms:W3CDTF">2023-02-28T11:39:11Z</dcterms:modified>
</cp:coreProperties>
</file>