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64" r:id="rId2"/>
    <p:sldId id="386" r:id="rId3"/>
    <p:sldId id="388" r:id="rId4"/>
    <p:sldId id="372" r:id="rId5"/>
    <p:sldId id="373" r:id="rId6"/>
    <p:sldId id="379" r:id="rId7"/>
    <p:sldId id="380" r:id="rId8"/>
    <p:sldId id="385" r:id="rId9"/>
    <p:sldId id="391" r:id="rId10"/>
    <p:sldId id="381" r:id="rId11"/>
    <p:sldId id="387" r:id="rId12"/>
    <p:sldId id="382" r:id="rId13"/>
    <p:sldId id="392" r:id="rId14"/>
    <p:sldId id="390" r:id="rId15"/>
    <p:sldId id="383" r:id="rId16"/>
    <p:sldId id="384" r:id="rId17"/>
    <p:sldId id="38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1B59"/>
    <a:srgbClr val="000066"/>
    <a:srgbClr val="800080"/>
    <a:srgbClr val="2E3339"/>
    <a:srgbClr val="00DA9C"/>
    <a:srgbClr val="3399FF"/>
    <a:srgbClr val="001122"/>
    <a:srgbClr val="00EEB0"/>
    <a:srgbClr val="CC66FF"/>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66" d="100"/>
          <a:sy n="66" d="100"/>
        </p:scale>
        <p:origin x="1584" y="10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D7CBB-B96A-4206-8526-42B4037DBC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ZA"/>
          </a:p>
        </p:txBody>
      </p:sp>
      <p:sp>
        <p:nvSpPr>
          <p:cNvPr id="3" name="Subtitle 2">
            <a:extLst>
              <a:ext uri="{FF2B5EF4-FFF2-40B4-BE49-F238E27FC236}">
                <a16:creationId xmlns:a16="http://schemas.microsoft.com/office/drawing/2014/main" id="{8A56EBBD-D191-4871-9CD6-A80579DCE64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ZA"/>
          </a:p>
        </p:txBody>
      </p:sp>
      <p:sp>
        <p:nvSpPr>
          <p:cNvPr id="4" name="Date Placeholder 3">
            <a:extLst>
              <a:ext uri="{FF2B5EF4-FFF2-40B4-BE49-F238E27FC236}">
                <a16:creationId xmlns:a16="http://schemas.microsoft.com/office/drawing/2014/main" id="{CCE8E178-D35C-431C-A8D4-BBE0732F479E}"/>
              </a:ext>
            </a:extLst>
          </p:cNvPr>
          <p:cNvSpPr>
            <a:spLocks noGrp="1"/>
          </p:cNvSpPr>
          <p:nvPr>
            <p:ph type="dt" sz="half" idx="10"/>
          </p:nvPr>
        </p:nvSpPr>
        <p:spPr/>
        <p:txBody>
          <a:bodyPr/>
          <a:lstStyle/>
          <a:p>
            <a:fld id="{8154A430-886B-4A19-87CB-1F5B89698F41}" type="datetimeFigureOut">
              <a:rPr lang="en-ZA" smtClean="0"/>
              <a:t>2023/11/09</a:t>
            </a:fld>
            <a:endParaRPr lang="en-ZA"/>
          </a:p>
        </p:txBody>
      </p:sp>
      <p:sp>
        <p:nvSpPr>
          <p:cNvPr id="5" name="Footer Placeholder 4">
            <a:extLst>
              <a:ext uri="{FF2B5EF4-FFF2-40B4-BE49-F238E27FC236}">
                <a16:creationId xmlns:a16="http://schemas.microsoft.com/office/drawing/2014/main" id="{06E9D825-2F32-4972-AF33-18C45F0E3F0A}"/>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5EEE197D-113F-4857-94A9-6F2B0E92B1BD}"/>
              </a:ext>
            </a:extLst>
          </p:cNvPr>
          <p:cNvSpPr>
            <a:spLocks noGrp="1"/>
          </p:cNvSpPr>
          <p:nvPr>
            <p:ph type="sldNum" sz="quarter" idx="12"/>
          </p:nvPr>
        </p:nvSpPr>
        <p:spPr/>
        <p:txBody>
          <a:bodyPr/>
          <a:lstStyle/>
          <a:p>
            <a:fld id="{E962D272-AA45-4CE5-8D37-2A65B4C356B2}" type="slidenum">
              <a:rPr lang="en-ZA" smtClean="0"/>
              <a:t>‹#›</a:t>
            </a:fld>
            <a:endParaRPr lang="en-ZA"/>
          </a:p>
        </p:txBody>
      </p:sp>
    </p:spTree>
    <p:extLst>
      <p:ext uri="{BB962C8B-B14F-4D97-AF65-F5344CB8AC3E}">
        <p14:creationId xmlns:p14="http://schemas.microsoft.com/office/powerpoint/2010/main" val="7041680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01D1D-0AA4-4029-A6FB-62211C030A3F}"/>
              </a:ext>
            </a:extLst>
          </p:cNvPr>
          <p:cNvSpPr>
            <a:spLocks noGrp="1"/>
          </p:cNvSpPr>
          <p:nvPr>
            <p:ph type="title"/>
          </p:nvPr>
        </p:nvSpPr>
        <p:spPr/>
        <p:txBody>
          <a:bodyPr/>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5C64F928-98A5-4D3A-892F-7C06AC1A10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47E26478-E9ED-42AD-9365-0FF6E20AE001}"/>
              </a:ext>
            </a:extLst>
          </p:cNvPr>
          <p:cNvSpPr>
            <a:spLocks noGrp="1"/>
          </p:cNvSpPr>
          <p:nvPr>
            <p:ph type="dt" sz="half" idx="10"/>
          </p:nvPr>
        </p:nvSpPr>
        <p:spPr/>
        <p:txBody>
          <a:bodyPr/>
          <a:lstStyle/>
          <a:p>
            <a:fld id="{8154A430-886B-4A19-87CB-1F5B89698F41}" type="datetimeFigureOut">
              <a:rPr lang="en-ZA" smtClean="0"/>
              <a:t>2023/11/09</a:t>
            </a:fld>
            <a:endParaRPr lang="en-ZA"/>
          </a:p>
        </p:txBody>
      </p:sp>
      <p:sp>
        <p:nvSpPr>
          <p:cNvPr id="5" name="Footer Placeholder 4">
            <a:extLst>
              <a:ext uri="{FF2B5EF4-FFF2-40B4-BE49-F238E27FC236}">
                <a16:creationId xmlns:a16="http://schemas.microsoft.com/office/drawing/2014/main" id="{F9B6D936-4EA7-46B5-AB4C-0A3A55A90EAC}"/>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1D268057-82D8-4FEC-A0E7-617945E89980}"/>
              </a:ext>
            </a:extLst>
          </p:cNvPr>
          <p:cNvSpPr>
            <a:spLocks noGrp="1"/>
          </p:cNvSpPr>
          <p:nvPr>
            <p:ph type="sldNum" sz="quarter" idx="12"/>
          </p:nvPr>
        </p:nvSpPr>
        <p:spPr/>
        <p:txBody>
          <a:bodyPr/>
          <a:lstStyle/>
          <a:p>
            <a:fld id="{E962D272-AA45-4CE5-8D37-2A65B4C356B2}" type="slidenum">
              <a:rPr lang="en-ZA" smtClean="0"/>
              <a:t>‹#›</a:t>
            </a:fld>
            <a:endParaRPr lang="en-ZA"/>
          </a:p>
        </p:txBody>
      </p:sp>
    </p:spTree>
    <p:extLst>
      <p:ext uri="{BB962C8B-B14F-4D97-AF65-F5344CB8AC3E}">
        <p14:creationId xmlns:p14="http://schemas.microsoft.com/office/powerpoint/2010/main" val="4191883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6DD6E1-5825-40C5-8F4D-278A3738936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ZA"/>
          </a:p>
        </p:txBody>
      </p:sp>
      <p:sp>
        <p:nvSpPr>
          <p:cNvPr id="3" name="Vertical Text Placeholder 2">
            <a:extLst>
              <a:ext uri="{FF2B5EF4-FFF2-40B4-BE49-F238E27FC236}">
                <a16:creationId xmlns:a16="http://schemas.microsoft.com/office/drawing/2014/main" id="{A7CFA067-EA82-4B71-8EF2-B33477C751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DEB6FDA0-CE41-4D1C-9740-C96CB9CE2BA3}"/>
              </a:ext>
            </a:extLst>
          </p:cNvPr>
          <p:cNvSpPr>
            <a:spLocks noGrp="1"/>
          </p:cNvSpPr>
          <p:nvPr>
            <p:ph type="dt" sz="half" idx="10"/>
          </p:nvPr>
        </p:nvSpPr>
        <p:spPr/>
        <p:txBody>
          <a:bodyPr/>
          <a:lstStyle/>
          <a:p>
            <a:fld id="{8154A430-886B-4A19-87CB-1F5B89698F41}" type="datetimeFigureOut">
              <a:rPr lang="en-ZA" smtClean="0"/>
              <a:t>2023/11/09</a:t>
            </a:fld>
            <a:endParaRPr lang="en-ZA"/>
          </a:p>
        </p:txBody>
      </p:sp>
      <p:sp>
        <p:nvSpPr>
          <p:cNvPr id="5" name="Footer Placeholder 4">
            <a:extLst>
              <a:ext uri="{FF2B5EF4-FFF2-40B4-BE49-F238E27FC236}">
                <a16:creationId xmlns:a16="http://schemas.microsoft.com/office/drawing/2014/main" id="{952069E1-4D05-4D18-B76D-67CBE13BD4B1}"/>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7C063982-188E-498C-8C62-53D721B6D0CC}"/>
              </a:ext>
            </a:extLst>
          </p:cNvPr>
          <p:cNvSpPr>
            <a:spLocks noGrp="1"/>
          </p:cNvSpPr>
          <p:nvPr>
            <p:ph type="sldNum" sz="quarter" idx="12"/>
          </p:nvPr>
        </p:nvSpPr>
        <p:spPr/>
        <p:txBody>
          <a:bodyPr/>
          <a:lstStyle/>
          <a:p>
            <a:fld id="{E962D272-AA45-4CE5-8D37-2A65B4C356B2}" type="slidenum">
              <a:rPr lang="en-ZA" smtClean="0"/>
              <a:t>‹#›</a:t>
            </a:fld>
            <a:endParaRPr lang="en-ZA"/>
          </a:p>
        </p:txBody>
      </p:sp>
    </p:spTree>
    <p:extLst>
      <p:ext uri="{BB962C8B-B14F-4D97-AF65-F5344CB8AC3E}">
        <p14:creationId xmlns:p14="http://schemas.microsoft.com/office/powerpoint/2010/main" val="5010573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1"/>
      </p:bgRef>
    </p:bg>
    <p:spTree>
      <p:nvGrpSpPr>
        <p:cNvPr id="1" name=""/>
        <p:cNvGrpSpPr/>
        <p:nvPr/>
      </p:nvGrpSpPr>
      <p:grpSpPr>
        <a:xfrm>
          <a:off x="0" y="0"/>
          <a:ext cx="0" cy="0"/>
          <a:chOff x="0" y="0"/>
          <a:chExt cx="0" cy="0"/>
        </a:xfrm>
      </p:grpSpPr>
      <p:sp>
        <p:nvSpPr>
          <p:cNvPr id="24" name="Text Placeholder 23"/>
          <p:cNvSpPr>
            <a:spLocks noGrp="1"/>
          </p:cNvSpPr>
          <p:nvPr>
            <p:ph type="body" sz="quarter" idx="10" hasCustomPrompt="1"/>
          </p:nvPr>
        </p:nvSpPr>
        <p:spPr>
          <a:xfrm>
            <a:off x="851554" y="5346778"/>
            <a:ext cx="6426593" cy="820765"/>
          </a:xfrm>
        </p:spPr>
        <p:txBody>
          <a:bodyPr>
            <a:noAutofit/>
          </a:bodyPr>
          <a:lstStyle>
            <a:lvl1pPr marL="0" indent="0">
              <a:buNone/>
              <a:defRPr sz="1200">
                <a:solidFill>
                  <a:schemeClr val="tx1">
                    <a:lumMod val="75000"/>
                    <a:lumOff val="25000"/>
                  </a:schemeClr>
                </a:solidFill>
                <a:latin typeface="Arial" charset="0"/>
                <a:ea typeface="Arial" charset="0"/>
                <a:cs typeface="Arial" charset="0"/>
              </a:defRPr>
            </a:lvl1pPr>
            <a:lvl2pPr marL="457200" indent="0">
              <a:buNone/>
              <a:defRPr sz="1200">
                <a:latin typeface="Arial" charset="0"/>
                <a:ea typeface="Arial" charset="0"/>
                <a:cs typeface="Arial" charset="0"/>
              </a:defRPr>
            </a:lvl2pPr>
            <a:lvl3pPr marL="914400" indent="0">
              <a:buNone/>
              <a:defRPr sz="1200">
                <a:latin typeface="Arial" charset="0"/>
                <a:ea typeface="Arial" charset="0"/>
                <a:cs typeface="Arial" charset="0"/>
              </a:defRPr>
            </a:lvl3pPr>
            <a:lvl4pPr marL="1371600" indent="0">
              <a:buNone/>
              <a:defRPr sz="1200">
                <a:latin typeface="Arial" charset="0"/>
                <a:ea typeface="Arial" charset="0"/>
                <a:cs typeface="Arial" charset="0"/>
              </a:defRPr>
            </a:lvl4pPr>
            <a:lvl5pPr marL="1828800" indent="0">
              <a:buNone/>
              <a:defRPr sz="1200">
                <a:latin typeface="Arial" charset="0"/>
                <a:ea typeface="Arial" charset="0"/>
                <a:cs typeface="Arial" charset="0"/>
              </a:defRPr>
            </a:lvl5pPr>
          </a:lstStyle>
          <a:p>
            <a:pPr lvl="0"/>
            <a:r>
              <a:rPr lang="en-US" dirty="0"/>
              <a:t>CLICK TO EDIT MASTER TEXT STYLES</a:t>
            </a:r>
          </a:p>
        </p:txBody>
      </p:sp>
      <p:sp>
        <p:nvSpPr>
          <p:cNvPr id="2" name="Title 1"/>
          <p:cNvSpPr>
            <a:spLocks noGrp="1"/>
          </p:cNvSpPr>
          <p:nvPr>
            <p:ph type="ctrTitle" hasCustomPrompt="1"/>
          </p:nvPr>
        </p:nvSpPr>
        <p:spPr>
          <a:xfrm>
            <a:off x="851553" y="3325467"/>
            <a:ext cx="7431464" cy="917592"/>
          </a:xfrm>
        </p:spPr>
        <p:txBody>
          <a:bodyPr anchor="b">
            <a:noAutofit/>
          </a:bodyPr>
          <a:lstStyle>
            <a:lvl1pPr algn="l">
              <a:defRPr sz="3200" b="1" i="0">
                <a:solidFill>
                  <a:srgbClr val="6C3D91"/>
                </a:solidFill>
                <a:latin typeface="Arial" charset="0"/>
                <a:ea typeface="Arial" charset="0"/>
                <a:cs typeface="Arial" charset="0"/>
              </a:defRPr>
            </a:lvl1pPr>
          </a:lstStyle>
          <a:p>
            <a:r>
              <a:rPr lang="en-US" dirty="0"/>
              <a:t>CLICK TO EDIT MASTER TITLE STYLE</a:t>
            </a:r>
          </a:p>
        </p:txBody>
      </p:sp>
      <p:sp>
        <p:nvSpPr>
          <p:cNvPr id="3" name="Subtitle 2"/>
          <p:cNvSpPr>
            <a:spLocks noGrp="1"/>
          </p:cNvSpPr>
          <p:nvPr>
            <p:ph type="subTitle" idx="1" hasCustomPrompt="1"/>
          </p:nvPr>
        </p:nvSpPr>
        <p:spPr>
          <a:xfrm>
            <a:off x="851553" y="4375035"/>
            <a:ext cx="7431464" cy="819133"/>
          </a:xfrm>
        </p:spPr>
        <p:txBody>
          <a:bodyPr>
            <a:normAutofit/>
          </a:bodyPr>
          <a:lstStyle>
            <a:lvl1pPr marL="0" indent="0" algn="l">
              <a:buNone/>
              <a:defRPr sz="2400" b="0" i="1">
                <a:solidFill>
                  <a:srgbClr val="00889C"/>
                </a:solidFill>
                <a:latin typeface="Arial" charset="0"/>
                <a:ea typeface="Arial" charset="0"/>
                <a:cs typeface="Arial"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pic>
        <p:nvPicPr>
          <p:cNvPr id="4" name="Picture 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4493845" cy="1538088"/>
          </a:xfrm>
          <a:prstGeom prst="rect">
            <a:avLst/>
          </a:prstGeom>
        </p:spPr>
      </p:pic>
    </p:spTree>
    <p:custDataLst>
      <p:tags r:id="rId1"/>
    </p:custDataLst>
    <p:extLst>
      <p:ext uri="{BB962C8B-B14F-4D97-AF65-F5344CB8AC3E}">
        <p14:creationId xmlns:p14="http://schemas.microsoft.com/office/powerpoint/2010/main" val="887008193"/>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50AE5D-787A-4539-876D-64206DDFB127}"/>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50F33460-5A32-41C0-84E4-B965669AB91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0EB03D7F-C3FD-4D86-8219-7F2A1AE9CA5D}"/>
              </a:ext>
            </a:extLst>
          </p:cNvPr>
          <p:cNvSpPr>
            <a:spLocks noGrp="1"/>
          </p:cNvSpPr>
          <p:nvPr>
            <p:ph type="dt" sz="half" idx="10"/>
          </p:nvPr>
        </p:nvSpPr>
        <p:spPr/>
        <p:txBody>
          <a:bodyPr/>
          <a:lstStyle/>
          <a:p>
            <a:fld id="{8154A430-886B-4A19-87CB-1F5B89698F41}" type="datetimeFigureOut">
              <a:rPr lang="en-ZA" smtClean="0"/>
              <a:t>2023/11/09</a:t>
            </a:fld>
            <a:endParaRPr lang="en-ZA"/>
          </a:p>
        </p:txBody>
      </p:sp>
      <p:sp>
        <p:nvSpPr>
          <p:cNvPr id="5" name="Footer Placeholder 4">
            <a:extLst>
              <a:ext uri="{FF2B5EF4-FFF2-40B4-BE49-F238E27FC236}">
                <a16:creationId xmlns:a16="http://schemas.microsoft.com/office/drawing/2014/main" id="{C2F54617-62DA-49F1-99E2-CF9740FF3E32}"/>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311ACE90-7CAD-4D7C-868F-ECD3A53499B0}"/>
              </a:ext>
            </a:extLst>
          </p:cNvPr>
          <p:cNvSpPr>
            <a:spLocks noGrp="1"/>
          </p:cNvSpPr>
          <p:nvPr>
            <p:ph type="sldNum" sz="quarter" idx="12"/>
          </p:nvPr>
        </p:nvSpPr>
        <p:spPr/>
        <p:txBody>
          <a:bodyPr/>
          <a:lstStyle/>
          <a:p>
            <a:fld id="{E962D272-AA45-4CE5-8D37-2A65B4C356B2}" type="slidenum">
              <a:rPr lang="en-ZA" smtClean="0"/>
              <a:t>‹#›</a:t>
            </a:fld>
            <a:endParaRPr lang="en-ZA"/>
          </a:p>
        </p:txBody>
      </p:sp>
    </p:spTree>
    <p:extLst>
      <p:ext uri="{BB962C8B-B14F-4D97-AF65-F5344CB8AC3E}">
        <p14:creationId xmlns:p14="http://schemas.microsoft.com/office/powerpoint/2010/main" val="4113740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10152F-AC26-4307-BFA2-4C9DB1E016C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ZA"/>
          </a:p>
        </p:txBody>
      </p:sp>
      <p:sp>
        <p:nvSpPr>
          <p:cNvPr id="3" name="Text Placeholder 2">
            <a:extLst>
              <a:ext uri="{FF2B5EF4-FFF2-40B4-BE49-F238E27FC236}">
                <a16:creationId xmlns:a16="http://schemas.microsoft.com/office/drawing/2014/main" id="{4D4D43F8-AC77-412A-AC54-B77DCF36C66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060D6EF-E328-4FD8-92F5-51F640470BD9}"/>
              </a:ext>
            </a:extLst>
          </p:cNvPr>
          <p:cNvSpPr>
            <a:spLocks noGrp="1"/>
          </p:cNvSpPr>
          <p:nvPr>
            <p:ph type="dt" sz="half" idx="10"/>
          </p:nvPr>
        </p:nvSpPr>
        <p:spPr/>
        <p:txBody>
          <a:bodyPr/>
          <a:lstStyle/>
          <a:p>
            <a:fld id="{8154A430-886B-4A19-87CB-1F5B89698F41}" type="datetimeFigureOut">
              <a:rPr lang="en-ZA" smtClean="0"/>
              <a:t>2023/11/09</a:t>
            </a:fld>
            <a:endParaRPr lang="en-ZA"/>
          </a:p>
        </p:txBody>
      </p:sp>
      <p:sp>
        <p:nvSpPr>
          <p:cNvPr id="5" name="Footer Placeholder 4">
            <a:extLst>
              <a:ext uri="{FF2B5EF4-FFF2-40B4-BE49-F238E27FC236}">
                <a16:creationId xmlns:a16="http://schemas.microsoft.com/office/drawing/2014/main" id="{AE27D50C-1B1B-4702-9877-FD8F3FE3C41E}"/>
              </a:ext>
            </a:extLst>
          </p:cNvPr>
          <p:cNvSpPr>
            <a:spLocks noGrp="1"/>
          </p:cNvSpPr>
          <p:nvPr>
            <p:ph type="ftr" sz="quarter" idx="11"/>
          </p:nvPr>
        </p:nvSpPr>
        <p:spPr/>
        <p:txBody>
          <a:bodyPr/>
          <a:lstStyle/>
          <a:p>
            <a:endParaRPr lang="en-ZA"/>
          </a:p>
        </p:txBody>
      </p:sp>
      <p:sp>
        <p:nvSpPr>
          <p:cNvPr id="6" name="Slide Number Placeholder 5">
            <a:extLst>
              <a:ext uri="{FF2B5EF4-FFF2-40B4-BE49-F238E27FC236}">
                <a16:creationId xmlns:a16="http://schemas.microsoft.com/office/drawing/2014/main" id="{F79F6FD0-B144-4846-B8E7-2C889B8EF364}"/>
              </a:ext>
            </a:extLst>
          </p:cNvPr>
          <p:cNvSpPr>
            <a:spLocks noGrp="1"/>
          </p:cNvSpPr>
          <p:nvPr>
            <p:ph type="sldNum" sz="quarter" idx="12"/>
          </p:nvPr>
        </p:nvSpPr>
        <p:spPr/>
        <p:txBody>
          <a:bodyPr/>
          <a:lstStyle/>
          <a:p>
            <a:fld id="{E962D272-AA45-4CE5-8D37-2A65B4C356B2}" type="slidenum">
              <a:rPr lang="en-ZA" smtClean="0"/>
              <a:t>‹#›</a:t>
            </a:fld>
            <a:endParaRPr lang="en-ZA"/>
          </a:p>
        </p:txBody>
      </p:sp>
    </p:spTree>
    <p:extLst>
      <p:ext uri="{BB962C8B-B14F-4D97-AF65-F5344CB8AC3E}">
        <p14:creationId xmlns:p14="http://schemas.microsoft.com/office/powerpoint/2010/main" val="7644604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B3DE65-FF14-4C4B-9E37-81417F64E945}"/>
              </a:ext>
            </a:extLst>
          </p:cNvPr>
          <p:cNvSpPr>
            <a:spLocks noGrp="1"/>
          </p:cNvSpPr>
          <p:nvPr>
            <p:ph type="title"/>
          </p:nvPr>
        </p:nvSpPr>
        <p:spPr/>
        <p:txBody>
          <a:bodyPr/>
          <a:lstStyle/>
          <a:p>
            <a:r>
              <a:rPr lang="en-US"/>
              <a:t>Click to edit Master title style</a:t>
            </a:r>
            <a:endParaRPr lang="en-ZA"/>
          </a:p>
        </p:txBody>
      </p:sp>
      <p:sp>
        <p:nvSpPr>
          <p:cNvPr id="3" name="Content Placeholder 2">
            <a:extLst>
              <a:ext uri="{FF2B5EF4-FFF2-40B4-BE49-F238E27FC236}">
                <a16:creationId xmlns:a16="http://schemas.microsoft.com/office/drawing/2014/main" id="{B0DDDD2D-08A4-41E6-B433-4374283138C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Content Placeholder 3">
            <a:extLst>
              <a:ext uri="{FF2B5EF4-FFF2-40B4-BE49-F238E27FC236}">
                <a16:creationId xmlns:a16="http://schemas.microsoft.com/office/drawing/2014/main" id="{3D9C0CAE-BA5B-457F-9EE1-4F532CE4374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Date Placeholder 4">
            <a:extLst>
              <a:ext uri="{FF2B5EF4-FFF2-40B4-BE49-F238E27FC236}">
                <a16:creationId xmlns:a16="http://schemas.microsoft.com/office/drawing/2014/main" id="{5219108E-5121-4563-810F-665E3D3EC6B3}"/>
              </a:ext>
            </a:extLst>
          </p:cNvPr>
          <p:cNvSpPr>
            <a:spLocks noGrp="1"/>
          </p:cNvSpPr>
          <p:nvPr>
            <p:ph type="dt" sz="half" idx="10"/>
          </p:nvPr>
        </p:nvSpPr>
        <p:spPr/>
        <p:txBody>
          <a:bodyPr/>
          <a:lstStyle/>
          <a:p>
            <a:fld id="{8154A430-886B-4A19-87CB-1F5B89698F41}" type="datetimeFigureOut">
              <a:rPr lang="en-ZA" smtClean="0"/>
              <a:t>2023/11/09</a:t>
            </a:fld>
            <a:endParaRPr lang="en-ZA"/>
          </a:p>
        </p:txBody>
      </p:sp>
      <p:sp>
        <p:nvSpPr>
          <p:cNvPr id="6" name="Footer Placeholder 5">
            <a:extLst>
              <a:ext uri="{FF2B5EF4-FFF2-40B4-BE49-F238E27FC236}">
                <a16:creationId xmlns:a16="http://schemas.microsoft.com/office/drawing/2014/main" id="{8B168DC4-0416-42D1-8235-7D8FE8A52662}"/>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3457016C-85CE-4DF8-A570-38D2308E04DC}"/>
              </a:ext>
            </a:extLst>
          </p:cNvPr>
          <p:cNvSpPr>
            <a:spLocks noGrp="1"/>
          </p:cNvSpPr>
          <p:nvPr>
            <p:ph type="sldNum" sz="quarter" idx="12"/>
          </p:nvPr>
        </p:nvSpPr>
        <p:spPr/>
        <p:txBody>
          <a:bodyPr/>
          <a:lstStyle/>
          <a:p>
            <a:fld id="{E962D272-AA45-4CE5-8D37-2A65B4C356B2}" type="slidenum">
              <a:rPr lang="en-ZA" smtClean="0"/>
              <a:t>‹#›</a:t>
            </a:fld>
            <a:endParaRPr lang="en-ZA"/>
          </a:p>
        </p:txBody>
      </p:sp>
    </p:spTree>
    <p:extLst>
      <p:ext uri="{BB962C8B-B14F-4D97-AF65-F5344CB8AC3E}">
        <p14:creationId xmlns:p14="http://schemas.microsoft.com/office/powerpoint/2010/main" val="15258606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B16B-AA74-488A-9963-7D82E7544AF7}"/>
              </a:ext>
            </a:extLst>
          </p:cNvPr>
          <p:cNvSpPr>
            <a:spLocks noGrp="1"/>
          </p:cNvSpPr>
          <p:nvPr>
            <p:ph type="title"/>
          </p:nvPr>
        </p:nvSpPr>
        <p:spPr>
          <a:xfrm>
            <a:off x="839788" y="365125"/>
            <a:ext cx="10515600" cy="1325563"/>
          </a:xfrm>
        </p:spPr>
        <p:txBody>
          <a:bodyPr/>
          <a:lstStyle/>
          <a:p>
            <a:r>
              <a:rPr lang="en-US"/>
              <a:t>Click to edit Master title style</a:t>
            </a:r>
            <a:endParaRPr lang="en-ZA"/>
          </a:p>
        </p:txBody>
      </p:sp>
      <p:sp>
        <p:nvSpPr>
          <p:cNvPr id="3" name="Text Placeholder 2">
            <a:extLst>
              <a:ext uri="{FF2B5EF4-FFF2-40B4-BE49-F238E27FC236}">
                <a16:creationId xmlns:a16="http://schemas.microsoft.com/office/drawing/2014/main" id="{049D0A6E-46BC-4BD0-BEF7-56BA36E29EC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89070F2-C9E9-408F-928F-B1090F70F8C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5" name="Text Placeholder 4">
            <a:extLst>
              <a:ext uri="{FF2B5EF4-FFF2-40B4-BE49-F238E27FC236}">
                <a16:creationId xmlns:a16="http://schemas.microsoft.com/office/drawing/2014/main" id="{ED0E7157-D454-4B8F-A346-4136E454B26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80FEB9-EC4B-4900-BEAD-A1F4385BD8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7" name="Date Placeholder 6">
            <a:extLst>
              <a:ext uri="{FF2B5EF4-FFF2-40B4-BE49-F238E27FC236}">
                <a16:creationId xmlns:a16="http://schemas.microsoft.com/office/drawing/2014/main" id="{D7602115-EBF3-4031-AAD4-7B8FB8EE8F5B}"/>
              </a:ext>
            </a:extLst>
          </p:cNvPr>
          <p:cNvSpPr>
            <a:spLocks noGrp="1"/>
          </p:cNvSpPr>
          <p:nvPr>
            <p:ph type="dt" sz="half" idx="10"/>
          </p:nvPr>
        </p:nvSpPr>
        <p:spPr/>
        <p:txBody>
          <a:bodyPr/>
          <a:lstStyle/>
          <a:p>
            <a:fld id="{8154A430-886B-4A19-87CB-1F5B89698F41}" type="datetimeFigureOut">
              <a:rPr lang="en-ZA" smtClean="0"/>
              <a:t>2023/11/09</a:t>
            </a:fld>
            <a:endParaRPr lang="en-ZA"/>
          </a:p>
        </p:txBody>
      </p:sp>
      <p:sp>
        <p:nvSpPr>
          <p:cNvPr id="8" name="Footer Placeholder 7">
            <a:extLst>
              <a:ext uri="{FF2B5EF4-FFF2-40B4-BE49-F238E27FC236}">
                <a16:creationId xmlns:a16="http://schemas.microsoft.com/office/drawing/2014/main" id="{C15BCB9A-0D46-4A14-BD80-88C17F2C00F5}"/>
              </a:ext>
            </a:extLst>
          </p:cNvPr>
          <p:cNvSpPr>
            <a:spLocks noGrp="1"/>
          </p:cNvSpPr>
          <p:nvPr>
            <p:ph type="ftr" sz="quarter" idx="11"/>
          </p:nvPr>
        </p:nvSpPr>
        <p:spPr/>
        <p:txBody>
          <a:bodyPr/>
          <a:lstStyle/>
          <a:p>
            <a:endParaRPr lang="en-ZA"/>
          </a:p>
        </p:txBody>
      </p:sp>
      <p:sp>
        <p:nvSpPr>
          <p:cNvPr id="9" name="Slide Number Placeholder 8">
            <a:extLst>
              <a:ext uri="{FF2B5EF4-FFF2-40B4-BE49-F238E27FC236}">
                <a16:creationId xmlns:a16="http://schemas.microsoft.com/office/drawing/2014/main" id="{4F0A979A-2F20-4C6F-A4A8-F51DC60F373A}"/>
              </a:ext>
            </a:extLst>
          </p:cNvPr>
          <p:cNvSpPr>
            <a:spLocks noGrp="1"/>
          </p:cNvSpPr>
          <p:nvPr>
            <p:ph type="sldNum" sz="quarter" idx="12"/>
          </p:nvPr>
        </p:nvSpPr>
        <p:spPr/>
        <p:txBody>
          <a:bodyPr/>
          <a:lstStyle/>
          <a:p>
            <a:fld id="{E962D272-AA45-4CE5-8D37-2A65B4C356B2}" type="slidenum">
              <a:rPr lang="en-ZA" smtClean="0"/>
              <a:t>‹#›</a:t>
            </a:fld>
            <a:endParaRPr lang="en-ZA"/>
          </a:p>
        </p:txBody>
      </p:sp>
    </p:spTree>
    <p:extLst>
      <p:ext uri="{BB962C8B-B14F-4D97-AF65-F5344CB8AC3E}">
        <p14:creationId xmlns:p14="http://schemas.microsoft.com/office/powerpoint/2010/main" val="22398704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631E1-EE26-4297-AD52-61D8772F0F13}"/>
              </a:ext>
            </a:extLst>
          </p:cNvPr>
          <p:cNvSpPr>
            <a:spLocks noGrp="1"/>
          </p:cNvSpPr>
          <p:nvPr>
            <p:ph type="title"/>
          </p:nvPr>
        </p:nvSpPr>
        <p:spPr/>
        <p:txBody>
          <a:bodyPr/>
          <a:lstStyle/>
          <a:p>
            <a:r>
              <a:rPr lang="en-US"/>
              <a:t>Click to edit Master title style</a:t>
            </a:r>
            <a:endParaRPr lang="en-ZA"/>
          </a:p>
        </p:txBody>
      </p:sp>
      <p:sp>
        <p:nvSpPr>
          <p:cNvPr id="3" name="Date Placeholder 2">
            <a:extLst>
              <a:ext uri="{FF2B5EF4-FFF2-40B4-BE49-F238E27FC236}">
                <a16:creationId xmlns:a16="http://schemas.microsoft.com/office/drawing/2014/main" id="{D69E8D89-CC5B-4CF8-814F-507CF7A72F4D}"/>
              </a:ext>
            </a:extLst>
          </p:cNvPr>
          <p:cNvSpPr>
            <a:spLocks noGrp="1"/>
          </p:cNvSpPr>
          <p:nvPr>
            <p:ph type="dt" sz="half" idx="10"/>
          </p:nvPr>
        </p:nvSpPr>
        <p:spPr/>
        <p:txBody>
          <a:bodyPr/>
          <a:lstStyle/>
          <a:p>
            <a:fld id="{8154A430-886B-4A19-87CB-1F5B89698F41}" type="datetimeFigureOut">
              <a:rPr lang="en-ZA" smtClean="0"/>
              <a:t>2023/11/09</a:t>
            </a:fld>
            <a:endParaRPr lang="en-ZA"/>
          </a:p>
        </p:txBody>
      </p:sp>
      <p:sp>
        <p:nvSpPr>
          <p:cNvPr id="4" name="Footer Placeholder 3">
            <a:extLst>
              <a:ext uri="{FF2B5EF4-FFF2-40B4-BE49-F238E27FC236}">
                <a16:creationId xmlns:a16="http://schemas.microsoft.com/office/drawing/2014/main" id="{8249B291-8D29-4B42-8A93-9D5F184E2A50}"/>
              </a:ext>
            </a:extLst>
          </p:cNvPr>
          <p:cNvSpPr>
            <a:spLocks noGrp="1"/>
          </p:cNvSpPr>
          <p:nvPr>
            <p:ph type="ftr" sz="quarter" idx="11"/>
          </p:nvPr>
        </p:nvSpPr>
        <p:spPr/>
        <p:txBody>
          <a:bodyPr/>
          <a:lstStyle/>
          <a:p>
            <a:endParaRPr lang="en-ZA"/>
          </a:p>
        </p:txBody>
      </p:sp>
      <p:sp>
        <p:nvSpPr>
          <p:cNvPr id="5" name="Slide Number Placeholder 4">
            <a:extLst>
              <a:ext uri="{FF2B5EF4-FFF2-40B4-BE49-F238E27FC236}">
                <a16:creationId xmlns:a16="http://schemas.microsoft.com/office/drawing/2014/main" id="{E7CF6BCE-08B8-49D2-B886-4947D7EC7452}"/>
              </a:ext>
            </a:extLst>
          </p:cNvPr>
          <p:cNvSpPr>
            <a:spLocks noGrp="1"/>
          </p:cNvSpPr>
          <p:nvPr>
            <p:ph type="sldNum" sz="quarter" idx="12"/>
          </p:nvPr>
        </p:nvSpPr>
        <p:spPr/>
        <p:txBody>
          <a:bodyPr/>
          <a:lstStyle/>
          <a:p>
            <a:fld id="{E962D272-AA45-4CE5-8D37-2A65B4C356B2}" type="slidenum">
              <a:rPr lang="en-ZA" smtClean="0"/>
              <a:t>‹#›</a:t>
            </a:fld>
            <a:endParaRPr lang="en-ZA"/>
          </a:p>
        </p:txBody>
      </p:sp>
    </p:spTree>
    <p:extLst>
      <p:ext uri="{BB962C8B-B14F-4D97-AF65-F5344CB8AC3E}">
        <p14:creationId xmlns:p14="http://schemas.microsoft.com/office/powerpoint/2010/main" val="22329724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6ECACA-03ED-4137-9171-57D72CEA474A}"/>
              </a:ext>
            </a:extLst>
          </p:cNvPr>
          <p:cNvSpPr>
            <a:spLocks noGrp="1"/>
          </p:cNvSpPr>
          <p:nvPr>
            <p:ph type="dt" sz="half" idx="10"/>
          </p:nvPr>
        </p:nvSpPr>
        <p:spPr/>
        <p:txBody>
          <a:bodyPr/>
          <a:lstStyle/>
          <a:p>
            <a:fld id="{8154A430-886B-4A19-87CB-1F5B89698F41}" type="datetimeFigureOut">
              <a:rPr lang="en-ZA" smtClean="0"/>
              <a:t>2023/11/09</a:t>
            </a:fld>
            <a:endParaRPr lang="en-ZA"/>
          </a:p>
        </p:txBody>
      </p:sp>
      <p:sp>
        <p:nvSpPr>
          <p:cNvPr id="3" name="Footer Placeholder 2">
            <a:extLst>
              <a:ext uri="{FF2B5EF4-FFF2-40B4-BE49-F238E27FC236}">
                <a16:creationId xmlns:a16="http://schemas.microsoft.com/office/drawing/2014/main" id="{74EC026D-174D-4780-A344-43B48C2DB716}"/>
              </a:ext>
            </a:extLst>
          </p:cNvPr>
          <p:cNvSpPr>
            <a:spLocks noGrp="1"/>
          </p:cNvSpPr>
          <p:nvPr>
            <p:ph type="ftr" sz="quarter" idx="11"/>
          </p:nvPr>
        </p:nvSpPr>
        <p:spPr/>
        <p:txBody>
          <a:bodyPr/>
          <a:lstStyle/>
          <a:p>
            <a:endParaRPr lang="en-ZA"/>
          </a:p>
        </p:txBody>
      </p:sp>
      <p:sp>
        <p:nvSpPr>
          <p:cNvPr id="4" name="Slide Number Placeholder 3">
            <a:extLst>
              <a:ext uri="{FF2B5EF4-FFF2-40B4-BE49-F238E27FC236}">
                <a16:creationId xmlns:a16="http://schemas.microsoft.com/office/drawing/2014/main" id="{EC891BE5-12F0-4696-A6D7-B3E4134E82E8}"/>
              </a:ext>
            </a:extLst>
          </p:cNvPr>
          <p:cNvSpPr>
            <a:spLocks noGrp="1"/>
          </p:cNvSpPr>
          <p:nvPr>
            <p:ph type="sldNum" sz="quarter" idx="12"/>
          </p:nvPr>
        </p:nvSpPr>
        <p:spPr/>
        <p:txBody>
          <a:bodyPr/>
          <a:lstStyle/>
          <a:p>
            <a:fld id="{E962D272-AA45-4CE5-8D37-2A65B4C356B2}" type="slidenum">
              <a:rPr lang="en-ZA" smtClean="0"/>
              <a:t>‹#›</a:t>
            </a:fld>
            <a:endParaRPr lang="en-ZA"/>
          </a:p>
        </p:txBody>
      </p:sp>
    </p:spTree>
    <p:extLst>
      <p:ext uri="{BB962C8B-B14F-4D97-AF65-F5344CB8AC3E}">
        <p14:creationId xmlns:p14="http://schemas.microsoft.com/office/powerpoint/2010/main" val="19340599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98A65-B324-4E67-A6AB-92B19F9F25D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Content Placeholder 2">
            <a:extLst>
              <a:ext uri="{FF2B5EF4-FFF2-40B4-BE49-F238E27FC236}">
                <a16:creationId xmlns:a16="http://schemas.microsoft.com/office/drawing/2014/main" id="{CB5B7B90-5431-4C08-BD8E-6695EECD3D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Text Placeholder 3">
            <a:extLst>
              <a:ext uri="{FF2B5EF4-FFF2-40B4-BE49-F238E27FC236}">
                <a16:creationId xmlns:a16="http://schemas.microsoft.com/office/drawing/2014/main" id="{BA1B514F-4F41-40FF-8FB9-5D19CBBD08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7ECF5CF-CF6B-4C55-B7BE-7A35717C9A10}"/>
              </a:ext>
            </a:extLst>
          </p:cNvPr>
          <p:cNvSpPr>
            <a:spLocks noGrp="1"/>
          </p:cNvSpPr>
          <p:nvPr>
            <p:ph type="dt" sz="half" idx="10"/>
          </p:nvPr>
        </p:nvSpPr>
        <p:spPr/>
        <p:txBody>
          <a:bodyPr/>
          <a:lstStyle/>
          <a:p>
            <a:fld id="{8154A430-886B-4A19-87CB-1F5B89698F41}" type="datetimeFigureOut">
              <a:rPr lang="en-ZA" smtClean="0"/>
              <a:t>2023/11/09</a:t>
            </a:fld>
            <a:endParaRPr lang="en-ZA"/>
          </a:p>
        </p:txBody>
      </p:sp>
      <p:sp>
        <p:nvSpPr>
          <p:cNvPr id="6" name="Footer Placeholder 5">
            <a:extLst>
              <a:ext uri="{FF2B5EF4-FFF2-40B4-BE49-F238E27FC236}">
                <a16:creationId xmlns:a16="http://schemas.microsoft.com/office/drawing/2014/main" id="{564C4565-1B09-4BAB-8AD4-7A1F2ABFEA53}"/>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7A5FDAA3-618A-4850-B112-D73F9097B1E1}"/>
              </a:ext>
            </a:extLst>
          </p:cNvPr>
          <p:cNvSpPr>
            <a:spLocks noGrp="1"/>
          </p:cNvSpPr>
          <p:nvPr>
            <p:ph type="sldNum" sz="quarter" idx="12"/>
          </p:nvPr>
        </p:nvSpPr>
        <p:spPr/>
        <p:txBody>
          <a:bodyPr/>
          <a:lstStyle/>
          <a:p>
            <a:fld id="{E962D272-AA45-4CE5-8D37-2A65B4C356B2}" type="slidenum">
              <a:rPr lang="en-ZA" smtClean="0"/>
              <a:t>‹#›</a:t>
            </a:fld>
            <a:endParaRPr lang="en-ZA"/>
          </a:p>
        </p:txBody>
      </p:sp>
    </p:spTree>
    <p:extLst>
      <p:ext uri="{BB962C8B-B14F-4D97-AF65-F5344CB8AC3E}">
        <p14:creationId xmlns:p14="http://schemas.microsoft.com/office/powerpoint/2010/main" val="30309637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AE265-B922-4678-8594-C4E292B571D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ZA"/>
          </a:p>
        </p:txBody>
      </p:sp>
      <p:sp>
        <p:nvSpPr>
          <p:cNvPr id="3" name="Picture Placeholder 2">
            <a:extLst>
              <a:ext uri="{FF2B5EF4-FFF2-40B4-BE49-F238E27FC236}">
                <a16:creationId xmlns:a16="http://schemas.microsoft.com/office/drawing/2014/main" id="{FC70C639-54A6-4929-8B16-F4D56F7834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ZA"/>
          </a:p>
        </p:txBody>
      </p:sp>
      <p:sp>
        <p:nvSpPr>
          <p:cNvPr id="4" name="Text Placeholder 3">
            <a:extLst>
              <a:ext uri="{FF2B5EF4-FFF2-40B4-BE49-F238E27FC236}">
                <a16:creationId xmlns:a16="http://schemas.microsoft.com/office/drawing/2014/main" id="{50614B9A-D541-4CD1-BFCB-0DF4AEE4D7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D1DDCB-AA36-4BEB-BAD7-4E24076C4E72}"/>
              </a:ext>
            </a:extLst>
          </p:cNvPr>
          <p:cNvSpPr>
            <a:spLocks noGrp="1"/>
          </p:cNvSpPr>
          <p:nvPr>
            <p:ph type="dt" sz="half" idx="10"/>
          </p:nvPr>
        </p:nvSpPr>
        <p:spPr/>
        <p:txBody>
          <a:bodyPr/>
          <a:lstStyle/>
          <a:p>
            <a:fld id="{8154A430-886B-4A19-87CB-1F5B89698F41}" type="datetimeFigureOut">
              <a:rPr lang="en-ZA" smtClean="0"/>
              <a:t>2023/11/09</a:t>
            </a:fld>
            <a:endParaRPr lang="en-ZA"/>
          </a:p>
        </p:txBody>
      </p:sp>
      <p:sp>
        <p:nvSpPr>
          <p:cNvPr id="6" name="Footer Placeholder 5">
            <a:extLst>
              <a:ext uri="{FF2B5EF4-FFF2-40B4-BE49-F238E27FC236}">
                <a16:creationId xmlns:a16="http://schemas.microsoft.com/office/drawing/2014/main" id="{6F3F5B15-7AB2-40EB-872A-F6067E10F59D}"/>
              </a:ext>
            </a:extLst>
          </p:cNvPr>
          <p:cNvSpPr>
            <a:spLocks noGrp="1"/>
          </p:cNvSpPr>
          <p:nvPr>
            <p:ph type="ftr" sz="quarter" idx="11"/>
          </p:nvPr>
        </p:nvSpPr>
        <p:spPr/>
        <p:txBody>
          <a:bodyPr/>
          <a:lstStyle/>
          <a:p>
            <a:endParaRPr lang="en-ZA"/>
          </a:p>
        </p:txBody>
      </p:sp>
      <p:sp>
        <p:nvSpPr>
          <p:cNvPr id="7" name="Slide Number Placeholder 6">
            <a:extLst>
              <a:ext uri="{FF2B5EF4-FFF2-40B4-BE49-F238E27FC236}">
                <a16:creationId xmlns:a16="http://schemas.microsoft.com/office/drawing/2014/main" id="{83B44CDD-4195-4265-88C8-2F3BE1673959}"/>
              </a:ext>
            </a:extLst>
          </p:cNvPr>
          <p:cNvSpPr>
            <a:spLocks noGrp="1"/>
          </p:cNvSpPr>
          <p:nvPr>
            <p:ph type="sldNum" sz="quarter" idx="12"/>
          </p:nvPr>
        </p:nvSpPr>
        <p:spPr/>
        <p:txBody>
          <a:bodyPr/>
          <a:lstStyle/>
          <a:p>
            <a:fld id="{E962D272-AA45-4CE5-8D37-2A65B4C356B2}" type="slidenum">
              <a:rPr lang="en-ZA" smtClean="0"/>
              <a:t>‹#›</a:t>
            </a:fld>
            <a:endParaRPr lang="en-ZA"/>
          </a:p>
        </p:txBody>
      </p:sp>
    </p:spTree>
    <p:extLst>
      <p:ext uri="{BB962C8B-B14F-4D97-AF65-F5344CB8AC3E}">
        <p14:creationId xmlns:p14="http://schemas.microsoft.com/office/powerpoint/2010/main" val="41706405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9CDE72-26B8-4225-A944-EB31A9F869D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ZA"/>
          </a:p>
        </p:txBody>
      </p:sp>
      <p:sp>
        <p:nvSpPr>
          <p:cNvPr id="3" name="Text Placeholder 2">
            <a:extLst>
              <a:ext uri="{FF2B5EF4-FFF2-40B4-BE49-F238E27FC236}">
                <a16:creationId xmlns:a16="http://schemas.microsoft.com/office/drawing/2014/main" id="{8DF20CE1-8B8A-4625-836B-3005C9C1E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ZA"/>
          </a:p>
        </p:txBody>
      </p:sp>
      <p:sp>
        <p:nvSpPr>
          <p:cNvPr id="4" name="Date Placeholder 3">
            <a:extLst>
              <a:ext uri="{FF2B5EF4-FFF2-40B4-BE49-F238E27FC236}">
                <a16:creationId xmlns:a16="http://schemas.microsoft.com/office/drawing/2014/main" id="{B8FE1621-6AEC-4E9E-9CC7-36C92F0CFB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154A430-886B-4A19-87CB-1F5B89698F41}" type="datetimeFigureOut">
              <a:rPr lang="en-ZA" smtClean="0"/>
              <a:t>2023/11/09</a:t>
            </a:fld>
            <a:endParaRPr lang="en-ZA"/>
          </a:p>
        </p:txBody>
      </p:sp>
      <p:sp>
        <p:nvSpPr>
          <p:cNvPr id="5" name="Footer Placeholder 4">
            <a:extLst>
              <a:ext uri="{FF2B5EF4-FFF2-40B4-BE49-F238E27FC236}">
                <a16:creationId xmlns:a16="http://schemas.microsoft.com/office/drawing/2014/main" id="{E171801D-961B-4CD9-8FD4-5EBC5AF13BF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ZA"/>
          </a:p>
        </p:txBody>
      </p:sp>
      <p:sp>
        <p:nvSpPr>
          <p:cNvPr id="6" name="Slide Number Placeholder 5">
            <a:extLst>
              <a:ext uri="{FF2B5EF4-FFF2-40B4-BE49-F238E27FC236}">
                <a16:creationId xmlns:a16="http://schemas.microsoft.com/office/drawing/2014/main" id="{E40FE503-C626-4F6C-BD93-972E2445F8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2D272-AA45-4CE5-8D37-2A65B4C356B2}" type="slidenum">
              <a:rPr lang="en-ZA" smtClean="0"/>
              <a:t>‹#›</a:t>
            </a:fld>
            <a:endParaRPr lang="en-ZA"/>
          </a:p>
        </p:txBody>
      </p:sp>
    </p:spTree>
    <p:extLst>
      <p:ext uri="{BB962C8B-B14F-4D97-AF65-F5344CB8AC3E}">
        <p14:creationId xmlns:p14="http://schemas.microsoft.com/office/powerpoint/2010/main" val="5230608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4320C3A-1594-F7F9-8FC0-D3741BA18CB9}"/>
              </a:ext>
            </a:extLst>
          </p:cNvPr>
          <p:cNvSpPr/>
          <p:nvPr/>
        </p:nvSpPr>
        <p:spPr>
          <a:xfrm>
            <a:off x="-3191171" y="0"/>
            <a:ext cx="2814675"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itle 1"/>
          <p:cNvSpPr>
            <a:spLocks noGrp="1"/>
          </p:cNvSpPr>
          <p:nvPr>
            <p:ph type="ctrTitle"/>
          </p:nvPr>
        </p:nvSpPr>
        <p:spPr>
          <a:xfrm>
            <a:off x="1623754" y="2136372"/>
            <a:ext cx="9044246" cy="1816331"/>
          </a:xfrm>
        </p:spPr>
        <p:txBody>
          <a:bodyPr/>
          <a:lstStyle/>
          <a:p>
            <a:pPr algn="ctr"/>
            <a:r>
              <a:rPr lang="en-US" sz="2800" kern="1400" spc="25" dirty="0">
                <a:solidFill>
                  <a:srgbClr val="7030A0"/>
                </a:solidFill>
                <a:latin typeface="Arial" panose="020B0604020202020204" pitchFamily="34" charset="0"/>
                <a:ea typeface="Times New Roman" panose="02020603050405020304" pitchFamily="18" charset="0"/>
                <a:cs typeface="Arial" panose="020B0604020202020204" pitchFamily="34" charset="0"/>
              </a:rPr>
              <a:t>Machine Learning for Nursery Admissions:</a:t>
            </a:r>
            <a:br>
              <a:rPr lang="en-US" sz="2800" kern="1400" spc="25" dirty="0">
                <a:solidFill>
                  <a:srgbClr val="7030A0"/>
                </a:solidFill>
                <a:latin typeface="Arial" panose="020B0604020202020204" pitchFamily="34" charset="0"/>
                <a:ea typeface="Times New Roman" panose="02020603050405020304" pitchFamily="18" charset="0"/>
                <a:cs typeface="Arial" panose="020B0604020202020204" pitchFamily="34" charset="0"/>
              </a:rPr>
            </a:br>
            <a:r>
              <a:rPr lang="en-US" sz="2800" kern="1400" spc="25" dirty="0">
                <a:solidFill>
                  <a:srgbClr val="7030A0"/>
                </a:solidFill>
                <a:latin typeface="Arial" panose="020B0604020202020204" pitchFamily="34" charset="0"/>
                <a:ea typeface="Times New Roman" panose="02020603050405020304" pitchFamily="18" charset="0"/>
                <a:cs typeface="Arial" panose="020B0604020202020204" pitchFamily="34" charset="0"/>
              </a:rPr>
              <a:t>A Logistic Regression and Random Forest Study</a:t>
            </a:r>
            <a:br>
              <a:rPr lang="en-ZA" sz="1800" kern="1400" spc="25" dirty="0">
                <a:solidFill>
                  <a:srgbClr val="17365D"/>
                </a:solidFill>
                <a:latin typeface="Arial" panose="020B0604020202020204" pitchFamily="34" charset="0"/>
                <a:ea typeface="Times New Roman" panose="02020603050405020304" pitchFamily="18" charset="0"/>
                <a:cs typeface="Times New Roman" panose="02020603050405020304" pitchFamily="18" charset="0"/>
              </a:rPr>
            </a:br>
            <a:endParaRPr lang="en-US" dirty="0"/>
          </a:p>
        </p:txBody>
      </p:sp>
      <p:sp>
        <p:nvSpPr>
          <p:cNvPr id="3" name="Subtitle 2"/>
          <p:cNvSpPr>
            <a:spLocks noGrp="1"/>
          </p:cNvSpPr>
          <p:nvPr>
            <p:ph type="subTitle" idx="1"/>
          </p:nvPr>
        </p:nvSpPr>
        <p:spPr>
          <a:xfrm>
            <a:off x="3359078" y="3952703"/>
            <a:ext cx="5573598" cy="819133"/>
          </a:xfrm>
        </p:spPr>
        <p:txBody>
          <a:bodyPr>
            <a:noAutofit/>
          </a:bodyPr>
          <a:lstStyle/>
          <a:p>
            <a:pPr algn="ctr"/>
            <a:r>
              <a:rPr lang="en-US" sz="2800" b="1" dirty="0"/>
              <a:t>Hugo van Schalkwyk</a:t>
            </a:r>
          </a:p>
          <a:p>
            <a:pPr algn="ctr"/>
            <a:r>
              <a:rPr lang="en-US" sz="2800" b="1" dirty="0"/>
              <a:t>31586872</a:t>
            </a:r>
          </a:p>
        </p:txBody>
      </p:sp>
      <p:sp>
        <p:nvSpPr>
          <p:cNvPr id="4" name="Freeform: Shape 3">
            <a:extLst>
              <a:ext uri="{FF2B5EF4-FFF2-40B4-BE49-F238E27FC236}">
                <a16:creationId xmlns:a16="http://schemas.microsoft.com/office/drawing/2014/main" id="{2C9C1C1B-F4C8-21F8-331F-F899DC73D5F0}"/>
              </a:ext>
            </a:extLst>
          </p:cNvPr>
          <p:cNvSpPr/>
          <p:nvPr/>
        </p:nvSpPr>
        <p:spPr>
          <a:xfrm>
            <a:off x="-3191171" y="-592070"/>
            <a:ext cx="2814675"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Freeform: Shape 4">
            <a:extLst>
              <a:ext uri="{FF2B5EF4-FFF2-40B4-BE49-F238E27FC236}">
                <a16:creationId xmlns:a16="http://schemas.microsoft.com/office/drawing/2014/main" id="{784C5A97-5F6B-AC32-6C5E-E8F9B28DEB8B}"/>
              </a:ext>
            </a:extLst>
          </p:cNvPr>
          <p:cNvSpPr/>
          <p:nvPr/>
        </p:nvSpPr>
        <p:spPr>
          <a:xfrm>
            <a:off x="-2395379" y="-528578"/>
            <a:ext cx="2134690"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Freeform: Shape 5">
            <a:extLst>
              <a:ext uri="{FF2B5EF4-FFF2-40B4-BE49-F238E27FC236}">
                <a16:creationId xmlns:a16="http://schemas.microsoft.com/office/drawing/2014/main" id="{4BA9B814-2B54-D425-2C68-B2CE5603E052}"/>
              </a:ext>
            </a:extLst>
          </p:cNvPr>
          <p:cNvSpPr/>
          <p:nvPr/>
        </p:nvSpPr>
        <p:spPr>
          <a:xfrm>
            <a:off x="-2542643" y="-333067"/>
            <a:ext cx="1866179"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42E68FF7-F728-BC35-A4A2-5FB43336A0CD}"/>
              </a:ext>
            </a:extLst>
          </p:cNvPr>
          <p:cNvSpPr/>
          <p:nvPr/>
        </p:nvSpPr>
        <p:spPr>
          <a:xfrm>
            <a:off x="-3058338" y="-465197"/>
            <a:ext cx="1661083"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38F59DA3-1505-5A4C-E404-5CB56AC8F02D}"/>
              </a:ext>
            </a:extLst>
          </p:cNvPr>
          <p:cNvSpPr/>
          <p:nvPr/>
        </p:nvSpPr>
        <p:spPr>
          <a:xfrm>
            <a:off x="-2802268" y="-467561"/>
            <a:ext cx="1176223"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375FFCB7-DF0A-F604-84E6-0129873FEE17}"/>
              </a:ext>
            </a:extLst>
          </p:cNvPr>
          <p:cNvSpPr/>
          <p:nvPr/>
        </p:nvSpPr>
        <p:spPr>
          <a:xfrm>
            <a:off x="-2684266" y="-431074"/>
            <a:ext cx="809517"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Subtitle 2">
            <a:extLst>
              <a:ext uri="{FF2B5EF4-FFF2-40B4-BE49-F238E27FC236}">
                <a16:creationId xmlns:a16="http://schemas.microsoft.com/office/drawing/2014/main" id="{B42A4240-932A-1EEC-B05E-600673626569}"/>
              </a:ext>
            </a:extLst>
          </p:cNvPr>
          <p:cNvSpPr txBox="1">
            <a:spLocks/>
          </p:cNvSpPr>
          <p:nvPr/>
        </p:nvSpPr>
        <p:spPr>
          <a:xfrm>
            <a:off x="3359078" y="5222436"/>
            <a:ext cx="5573598" cy="819133"/>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b="0" i="1" kern="1200">
                <a:solidFill>
                  <a:srgbClr val="00889C"/>
                </a:solidFill>
                <a:latin typeface="Arial" charset="0"/>
                <a:ea typeface="Arial" charset="0"/>
                <a:cs typeface="Arial"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ctr"/>
            <a:r>
              <a:rPr lang="en-US" sz="2800" b="1" dirty="0" err="1"/>
              <a:t>Loftie</a:t>
            </a:r>
            <a:r>
              <a:rPr lang="en-US" sz="2800" b="1" dirty="0"/>
              <a:t> Fourie</a:t>
            </a:r>
          </a:p>
          <a:p>
            <a:pPr algn="ctr"/>
            <a:r>
              <a:rPr lang="en-US" sz="2800" b="1" dirty="0"/>
              <a:t>31607500</a:t>
            </a:r>
          </a:p>
        </p:txBody>
      </p:sp>
    </p:spTree>
    <p:custDataLst>
      <p:tags r:id="rId1"/>
    </p:custDataLst>
    <p:extLst>
      <p:ext uri="{BB962C8B-B14F-4D97-AF65-F5344CB8AC3E}">
        <p14:creationId xmlns:p14="http://schemas.microsoft.com/office/powerpoint/2010/main" val="32522889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30" y="-604778"/>
            <a:ext cx="1321577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4" y="-409267"/>
            <a:ext cx="13553543"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9" y="-541397"/>
            <a:ext cx="14221637"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5308524" y="76756"/>
            <a:ext cx="5957455" cy="705513"/>
          </a:xfrm>
        </p:spPr>
        <p:txBody>
          <a:bodyPr anchor="t"/>
          <a:lstStyle/>
          <a:p>
            <a:pPr algn="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LR Results</a:t>
            </a:r>
            <a:endParaRPr lang="en-ZA"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endParaRPr>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2970302"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Rounded Corners 12">
            <a:extLst>
              <a:ext uri="{FF2B5EF4-FFF2-40B4-BE49-F238E27FC236}">
                <a16:creationId xmlns:a16="http://schemas.microsoft.com/office/drawing/2014/main" id="{E1E3DE72-D5D3-1EF9-B219-C6D15F5CDE61}"/>
              </a:ext>
            </a:extLst>
          </p:cNvPr>
          <p:cNvSpPr/>
          <p:nvPr/>
        </p:nvSpPr>
        <p:spPr>
          <a:xfrm>
            <a:off x="2309906" y="740743"/>
            <a:ext cx="11920336" cy="5660057"/>
          </a:xfrm>
          <a:prstGeom prst="roundRect">
            <a:avLst/>
          </a:prstGeom>
          <a:solidFill>
            <a:schemeClr val="accent1">
              <a:alpha val="44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Oval 13">
            <a:extLst>
              <a:ext uri="{FF2B5EF4-FFF2-40B4-BE49-F238E27FC236}">
                <a16:creationId xmlns:a16="http://schemas.microsoft.com/office/drawing/2014/main" id="{BE45B7CF-0AC1-5D2C-0010-6F84CB7FAF3E}"/>
              </a:ext>
            </a:extLst>
          </p:cNvPr>
          <p:cNvSpPr/>
          <p:nvPr/>
        </p:nvSpPr>
        <p:spPr>
          <a:xfrm>
            <a:off x="532507" y="-1085370"/>
            <a:ext cx="624641" cy="582998"/>
          </a:xfrm>
          <a:prstGeom prst="ellipse">
            <a:avLst/>
          </a:pr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27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Oval 14">
            <a:extLst>
              <a:ext uri="{FF2B5EF4-FFF2-40B4-BE49-F238E27FC236}">
                <a16:creationId xmlns:a16="http://schemas.microsoft.com/office/drawing/2014/main" id="{17BD013B-6F05-4D02-A098-83E2A87EAAEA}"/>
              </a:ext>
            </a:extLst>
          </p:cNvPr>
          <p:cNvSpPr/>
          <p:nvPr/>
        </p:nvSpPr>
        <p:spPr>
          <a:xfrm>
            <a:off x="1867364" y="-1232560"/>
            <a:ext cx="601840" cy="561717"/>
          </a:xfrm>
          <a:prstGeom prst="ellipse">
            <a:avLst/>
          </a:prstGeom>
          <a:gradFill flip="none" rotWithShape="1">
            <a:gsLst>
              <a:gs pos="0">
                <a:srgbClr val="00EEB0">
                  <a:shade val="30000"/>
                  <a:satMod val="115000"/>
                </a:srgbClr>
              </a:gs>
              <a:gs pos="85000">
                <a:srgbClr val="00EEB0">
                  <a:shade val="67500"/>
                  <a:satMod val="115000"/>
                </a:srgbClr>
              </a:gs>
              <a:gs pos="89000">
                <a:srgbClr val="00D99C"/>
              </a:gs>
              <a:gs pos="100000">
                <a:srgbClr val="00DA9C"/>
              </a:gs>
            </a:gsLst>
            <a:lin ang="162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Oval 16">
            <a:extLst>
              <a:ext uri="{FF2B5EF4-FFF2-40B4-BE49-F238E27FC236}">
                <a16:creationId xmlns:a16="http://schemas.microsoft.com/office/drawing/2014/main" id="{F097C97C-6F72-F7F4-2503-4CFCA55E41EF}"/>
              </a:ext>
            </a:extLst>
          </p:cNvPr>
          <p:cNvSpPr/>
          <p:nvPr/>
        </p:nvSpPr>
        <p:spPr>
          <a:xfrm>
            <a:off x="3187927" y="-1278351"/>
            <a:ext cx="573585" cy="535346"/>
          </a:xfrm>
          <a:prstGeom prst="ellipse">
            <a:avLst/>
          </a:prstGeom>
          <a:solidFill>
            <a:srgbClr val="3399FF"/>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5" name="Picture 4" descr="A graph with blue squares and numbers&#10;&#10;Description automatically generated">
            <a:extLst>
              <a:ext uri="{FF2B5EF4-FFF2-40B4-BE49-F238E27FC236}">
                <a16:creationId xmlns:a16="http://schemas.microsoft.com/office/drawing/2014/main" id="{74933194-294A-6B58-90BF-5E2ABAAA2AB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18683" y="1383326"/>
            <a:ext cx="4212333" cy="4151384"/>
          </a:xfrm>
          <a:prstGeom prst="roundRect">
            <a:avLst>
              <a:gd name="adj" fmla="val 8594"/>
            </a:avLst>
          </a:prstGeom>
          <a:solidFill>
            <a:srgbClr val="FFFFFF">
              <a:shade val="85000"/>
            </a:srgbClr>
          </a:solidFill>
          <a:ln>
            <a:noFill/>
          </a:ln>
          <a:effectLst/>
        </p:spPr>
      </p:pic>
      <p:pic>
        <p:nvPicPr>
          <p:cNvPr id="19" name="Picture 18" descr="A screenshot of a computer screen&#10;&#10;Description automatically generated">
            <a:extLst>
              <a:ext uri="{FF2B5EF4-FFF2-40B4-BE49-F238E27FC236}">
                <a16:creationId xmlns:a16="http://schemas.microsoft.com/office/drawing/2014/main" id="{21C12EEA-2CCF-EAE0-92DA-D18A5646CAF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39366" y="2480006"/>
            <a:ext cx="4667901" cy="2181529"/>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28850198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19"/>
                                        </p:tgtEl>
                                        <p:attrNameLst>
                                          <p:attrName>style.visibility</p:attrName>
                                        </p:attrNameLst>
                                      </p:cBhvr>
                                      <p:to>
                                        <p:strVal val="visible"/>
                                      </p:to>
                                    </p:set>
                                    <p:animEffect transition="in" filter="fade">
                                      <p:cBhvr>
                                        <p:cTn id="15"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30" y="-604778"/>
            <a:ext cx="1321577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4" y="-409267"/>
            <a:ext cx="13553543"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9" y="-541397"/>
            <a:ext cx="14221637"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5308524" y="76756"/>
            <a:ext cx="5957455" cy="705513"/>
          </a:xfrm>
        </p:spPr>
        <p:txBody>
          <a:bodyPr anchor="t"/>
          <a:lstStyle/>
          <a:p>
            <a:pPr algn="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RF Results</a:t>
            </a:r>
            <a:endParaRPr lang="en-ZA"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endParaRPr>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2970302"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4572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Rectangle: Rounded Corners 12">
            <a:extLst>
              <a:ext uri="{FF2B5EF4-FFF2-40B4-BE49-F238E27FC236}">
                <a16:creationId xmlns:a16="http://schemas.microsoft.com/office/drawing/2014/main" id="{E1E3DE72-D5D3-1EF9-B219-C6D15F5CDE61}"/>
              </a:ext>
            </a:extLst>
          </p:cNvPr>
          <p:cNvSpPr/>
          <p:nvPr/>
        </p:nvSpPr>
        <p:spPr>
          <a:xfrm>
            <a:off x="2309907" y="782269"/>
            <a:ext cx="11880288" cy="5660057"/>
          </a:xfrm>
          <a:prstGeom prst="roundRect">
            <a:avLst/>
          </a:prstGeom>
          <a:solidFill>
            <a:schemeClr val="accent1">
              <a:alpha val="44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4" name="Oval 13">
            <a:extLst>
              <a:ext uri="{FF2B5EF4-FFF2-40B4-BE49-F238E27FC236}">
                <a16:creationId xmlns:a16="http://schemas.microsoft.com/office/drawing/2014/main" id="{BE45B7CF-0AC1-5D2C-0010-6F84CB7FAF3E}"/>
              </a:ext>
            </a:extLst>
          </p:cNvPr>
          <p:cNvSpPr/>
          <p:nvPr/>
        </p:nvSpPr>
        <p:spPr>
          <a:xfrm>
            <a:off x="532507" y="-1085370"/>
            <a:ext cx="624641" cy="582998"/>
          </a:xfrm>
          <a:prstGeom prst="ellipse">
            <a:avLst/>
          </a:pr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27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Oval 14">
            <a:extLst>
              <a:ext uri="{FF2B5EF4-FFF2-40B4-BE49-F238E27FC236}">
                <a16:creationId xmlns:a16="http://schemas.microsoft.com/office/drawing/2014/main" id="{17BD013B-6F05-4D02-A098-83E2A87EAAEA}"/>
              </a:ext>
            </a:extLst>
          </p:cNvPr>
          <p:cNvSpPr/>
          <p:nvPr/>
        </p:nvSpPr>
        <p:spPr>
          <a:xfrm>
            <a:off x="1867364" y="-1232560"/>
            <a:ext cx="601840" cy="561717"/>
          </a:xfrm>
          <a:prstGeom prst="ellipse">
            <a:avLst/>
          </a:prstGeom>
          <a:gradFill flip="none" rotWithShape="1">
            <a:gsLst>
              <a:gs pos="0">
                <a:srgbClr val="00EEB0">
                  <a:shade val="30000"/>
                  <a:satMod val="115000"/>
                </a:srgbClr>
              </a:gs>
              <a:gs pos="85000">
                <a:srgbClr val="00EEB0">
                  <a:shade val="67500"/>
                  <a:satMod val="115000"/>
                </a:srgbClr>
              </a:gs>
              <a:gs pos="89000">
                <a:srgbClr val="00D99C"/>
              </a:gs>
              <a:gs pos="100000">
                <a:srgbClr val="00DA9C"/>
              </a:gs>
            </a:gsLst>
            <a:lin ang="162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Oval 16">
            <a:extLst>
              <a:ext uri="{FF2B5EF4-FFF2-40B4-BE49-F238E27FC236}">
                <a16:creationId xmlns:a16="http://schemas.microsoft.com/office/drawing/2014/main" id="{F097C97C-6F72-F7F4-2503-4CFCA55E41EF}"/>
              </a:ext>
            </a:extLst>
          </p:cNvPr>
          <p:cNvSpPr/>
          <p:nvPr/>
        </p:nvSpPr>
        <p:spPr>
          <a:xfrm>
            <a:off x="3187927" y="-1278351"/>
            <a:ext cx="573585" cy="535346"/>
          </a:xfrm>
          <a:prstGeom prst="ellipse">
            <a:avLst/>
          </a:prstGeom>
          <a:solidFill>
            <a:srgbClr val="3399FF"/>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pic>
        <p:nvPicPr>
          <p:cNvPr id="3" name="Picture 2" descr="A graph with numbers and squares&#10;&#10;Description automatically generated">
            <a:extLst>
              <a:ext uri="{FF2B5EF4-FFF2-40B4-BE49-F238E27FC236}">
                <a16:creationId xmlns:a16="http://schemas.microsoft.com/office/drawing/2014/main" id="{9E6D062F-EC5B-2853-FA82-82FF749B817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81323" y="1437145"/>
            <a:ext cx="4229100" cy="4143375"/>
          </a:xfrm>
          <a:prstGeom prst="roundRect">
            <a:avLst>
              <a:gd name="adj" fmla="val 8594"/>
            </a:avLst>
          </a:prstGeom>
          <a:solidFill>
            <a:srgbClr val="FFFFFF">
              <a:shade val="85000"/>
            </a:srgbClr>
          </a:solidFill>
          <a:ln>
            <a:noFill/>
          </a:ln>
          <a:effectLst/>
        </p:spPr>
      </p:pic>
      <p:pic>
        <p:nvPicPr>
          <p:cNvPr id="6" name="Picture 5" descr="A screenshot of a computer screen&#10;&#10;Description automatically generated">
            <a:extLst>
              <a:ext uri="{FF2B5EF4-FFF2-40B4-BE49-F238E27FC236}">
                <a16:creationId xmlns:a16="http://schemas.microsoft.com/office/drawing/2014/main" id="{8DD53FCC-7B9D-E7C9-8389-1ECC30A5FE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167200" y="2545348"/>
            <a:ext cx="4686954" cy="2133898"/>
          </a:xfrm>
          <a:prstGeom prst="roundRect">
            <a:avLst>
              <a:gd name="adj" fmla="val 8594"/>
            </a:avLst>
          </a:prstGeom>
          <a:solidFill>
            <a:srgbClr val="FFFFFF">
              <a:shade val="85000"/>
            </a:srgbClr>
          </a:solidFill>
          <a:ln>
            <a:noFill/>
          </a:ln>
          <a:effectLst/>
        </p:spPr>
      </p:pic>
    </p:spTree>
    <p:extLst>
      <p:ext uri="{BB962C8B-B14F-4D97-AF65-F5344CB8AC3E}">
        <p14:creationId xmlns:p14="http://schemas.microsoft.com/office/powerpoint/2010/main" val="4011065300"/>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266700" dist="38100" algn="l" rotWithShape="0">
              <a:prstClr val="black">
                <a:alpha val="7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30" y="-604778"/>
            <a:ext cx="1321577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4" y="-409267"/>
            <a:ext cx="13553543"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266700" dist="38100" algn="l" rotWithShape="0">
              <a:prstClr val="black">
                <a:alpha val="7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9" y="-541397"/>
            <a:ext cx="14221637"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266700" dist="38100" algn="l" rotWithShape="0">
              <a:prstClr val="black">
                <a:alpha val="7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14354470"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68000">
                <a:srgbClr val="00EEB0">
                  <a:shade val="67500"/>
                  <a:satMod val="115000"/>
                </a:srgbClr>
              </a:gs>
              <a:gs pos="100000">
                <a:srgbClr val="00EEB0">
                  <a:shade val="100000"/>
                  <a:satMod val="115000"/>
                </a:srgbClr>
              </a:gs>
            </a:gsLst>
            <a:lin ang="0" scaled="1"/>
            <a:tileRect/>
          </a:gradFill>
          <a:ln>
            <a:noFill/>
          </a:ln>
          <a:effectLst>
            <a:outerShdw blurRad="266700" dist="38100" algn="l" rotWithShape="0">
              <a:prstClr val="black">
                <a:alpha val="7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5308524" y="76756"/>
            <a:ext cx="5957455" cy="705513"/>
          </a:xfrm>
        </p:spPr>
        <p:txBody>
          <a:bodyPr anchor="t"/>
          <a:lstStyle/>
          <a:p>
            <a:pPr algn="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Model Comparisons</a:t>
            </a:r>
            <a:endParaRPr lang="en-ZA"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endParaRPr>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266700" dist="38100" algn="l" rotWithShape="0">
              <a:prstClr val="black">
                <a:alpha val="7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2" name="Freeform: Shape 21">
            <a:extLst>
              <a:ext uri="{FF2B5EF4-FFF2-40B4-BE49-F238E27FC236}">
                <a16:creationId xmlns:a16="http://schemas.microsoft.com/office/drawing/2014/main" id="{5435FBB4-4618-373C-846B-3DC4FB752151}"/>
              </a:ext>
            </a:extLst>
          </p:cNvPr>
          <p:cNvSpPr/>
          <p:nvPr/>
        </p:nvSpPr>
        <p:spPr>
          <a:xfrm rot="14824143">
            <a:off x="-1501814" y="-464201"/>
            <a:ext cx="768754" cy="1310593"/>
          </a:xfrm>
          <a:custGeom>
            <a:avLst/>
            <a:gdLst>
              <a:gd name="connsiteX0" fmla="*/ 934021 w 10005558"/>
              <a:gd name="connsiteY0" fmla="*/ 2008749 h 6145723"/>
              <a:gd name="connsiteX1" fmla="*/ 3315271 w 10005558"/>
              <a:gd name="connsiteY1" fmla="*/ 122799 h 6145723"/>
              <a:gd name="connsiteX2" fmla="*/ 6401371 w 10005558"/>
              <a:gd name="connsiteY2" fmla="*/ 656199 h 6145723"/>
              <a:gd name="connsiteX3" fmla="*/ 9944671 w 10005558"/>
              <a:gd name="connsiteY3" fmla="*/ 4466199 h 6145723"/>
              <a:gd name="connsiteX4" fmla="*/ 3277171 w 10005558"/>
              <a:gd name="connsiteY4" fmla="*/ 6142599 h 6145723"/>
              <a:gd name="connsiteX5" fmla="*/ 114871 w 10005558"/>
              <a:gd name="connsiteY5" fmla="*/ 4104249 h 6145723"/>
              <a:gd name="connsiteX6" fmla="*/ 934021 w 10005558"/>
              <a:gd name="connsiteY6" fmla="*/ 2008749 h 614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5558" h="6145723">
                <a:moveTo>
                  <a:pt x="934021" y="2008749"/>
                </a:moveTo>
                <a:cubicBezTo>
                  <a:pt x="1467421" y="1345174"/>
                  <a:pt x="2404046" y="348224"/>
                  <a:pt x="3315271" y="122799"/>
                </a:cubicBezTo>
                <a:cubicBezTo>
                  <a:pt x="4226496" y="-102626"/>
                  <a:pt x="5296471" y="-67701"/>
                  <a:pt x="6401371" y="656199"/>
                </a:cubicBezTo>
                <a:cubicBezTo>
                  <a:pt x="7506271" y="1380099"/>
                  <a:pt x="10465371" y="3551799"/>
                  <a:pt x="9944671" y="4466199"/>
                </a:cubicBezTo>
                <a:cubicBezTo>
                  <a:pt x="9423971" y="5380599"/>
                  <a:pt x="4915471" y="6202924"/>
                  <a:pt x="3277171" y="6142599"/>
                </a:cubicBezTo>
                <a:cubicBezTo>
                  <a:pt x="1638871" y="6082274"/>
                  <a:pt x="502221" y="4793224"/>
                  <a:pt x="114871" y="4104249"/>
                </a:cubicBezTo>
                <a:cubicBezTo>
                  <a:pt x="-272479" y="3415274"/>
                  <a:pt x="400621" y="2672324"/>
                  <a:pt x="934021" y="2008749"/>
                </a:cubicBezTo>
                <a:close/>
              </a:path>
            </a:pathLst>
          </a:custGeom>
          <a:gradFill flip="none" rotWithShape="1">
            <a:gsLst>
              <a:gs pos="0">
                <a:srgbClr val="3E1B59">
                  <a:shade val="30000"/>
                  <a:satMod val="115000"/>
                </a:srgbClr>
              </a:gs>
              <a:gs pos="50000">
                <a:srgbClr val="3E1B59">
                  <a:shade val="67500"/>
                  <a:satMod val="115000"/>
                </a:srgbClr>
              </a:gs>
              <a:gs pos="100000">
                <a:srgbClr val="3E1B59">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pic>
        <p:nvPicPr>
          <p:cNvPr id="3" name="Picture 2" descr="A graph of different colored bars&#10;&#10;Description automatically generated">
            <a:extLst>
              <a:ext uri="{FF2B5EF4-FFF2-40B4-BE49-F238E27FC236}">
                <a16:creationId xmlns:a16="http://schemas.microsoft.com/office/drawing/2014/main" id="{A5B5B583-6355-84B6-C815-F1AC737FCC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78250" y="793819"/>
            <a:ext cx="8645008" cy="5257806"/>
          </a:xfrm>
          <a:prstGeom prst="roundRect">
            <a:avLst>
              <a:gd name="adj" fmla="val 8594"/>
            </a:avLst>
          </a:prstGeom>
          <a:solidFill>
            <a:srgbClr val="FFFFFF">
              <a:shade val="85000"/>
            </a:srgbClr>
          </a:solidFill>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28542201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266700" dist="38100" algn="l" rotWithShape="0">
              <a:prstClr val="black">
                <a:alpha val="7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30" y="-604778"/>
            <a:ext cx="1321577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50800" dist="38100" algn="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4" y="-409267"/>
            <a:ext cx="13553543"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266700" dist="38100" algn="l" rotWithShape="0">
              <a:prstClr val="black">
                <a:alpha val="7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9" y="-541397"/>
            <a:ext cx="14221637"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266700" dist="38100" algn="l" rotWithShape="0">
              <a:prstClr val="black">
                <a:alpha val="7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14354470"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68000">
                <a:srgbClr val="00EEB0">
                  <a:shade val="67500"/>
                  <a:satMod val="115000"/>
                </a:srgbClr>
              </a:gs>
              <a:gs pos="100000">
                <a:srgbClr val="00EEB0">
                  <a:shade val="100000"/>
                  <a:satMod val="115000"/>
                </a:srgbClr>
              </a:gs>
            </a:gsLst>
            <a:lin ang="0" scaled="1"/>
            <a:tileRect/>
          </a:gradFill>
          <a:ln>
            <a:noFill/>
          </a:ln>
          <a:effectLst>
            <a:outerShdw blurRad="266700" dist="38100" algn="l" rotWithShape="0">
              <a:prstClr val="black">
                <a:alpha val="7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5308524" y="76756"/>
            <a:ext cx="5957455" cy="705513"/>
          </a:xfrm>
        </p:spPr>
        <p:txBody>
          <a:bodyPr anchor="t"/>
          <a:lstStyle/>
          <a:p>
            <a:pPr algn="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Model Comparisons</a:t>
            </a:r>
            <a:endParaRPr lang="en-ZA"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endParaRPr>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266700" dist="38100" algn="l" rotWithShape="0">
              <a:prstClr val="black">
                <a:alpha val="73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2" name="Freeform: Shape 21">
            <a:extLst>
              <a:ext uri="{FF2B5EF4-FFF2-40B4-BE49-F238E27FC236}">
                <a16:creationId xmlns:a16="http://schemas.microsoft.com/office/drawing/2014/main" id="{5435FBB4-4618-373C-846B-3DC4FB752151}"/>
              </a:ext>
            </a:extLst>
          </p:cNvPr>
          <p:cNvSpPr/>
          <p:nvPr/>
        </p:nvSpPr>
        <p:spPr>
          <a:xfrm rot="14824143">
            <a:off x="-1501814" y="-464201"/>
            <a:ext cx="768754" cy="1310593"/>
          </a:xfrm>
          <a:custGeom>
            <a:avLst/>
            <a:gdLst>
              <a:gd name="connsiteX0" fmla="*/ 934021 w 10005558"/>
              <a:gd name="connsiteY0" fmla="*/ 2008749 h 6145723"/>
              <a:gd name="connsiteX1" fmla="*/ 3315271 w 10005558"/>
              <a:gd name="connsiteY1" fmla="*/ 122799 h 6145723"/>
              <a:gd name="connsiteX2" fmla="*/ 6401371 w 10005558"/>
              <a:gd name="connsiteY2" fmla="*/ 656199 h 6145723"/>
              <a:gd name="connsiteX3" fmla="*/ 9944671 w 10005558"/>
              <a:gd name="connsiteY3" fmla="*/ 4466199 h 6145723"/>
              <a:gd name="connsiteX4" fmla="*/ 3277171 w 10005558"/>
              <a:gd name="connsiteY4" fmla="*/ 6142599 h 6145723"/>
              <a:gd name="connsiteX5" fmla="*/ 114871 w 10005558"/>
              <a:gd name="connsiteY5" fmla="*/ 4104249 h 6145723"/>
              <a:gd name="connsiteX6" fmla="*/ 934021 w 10005558"/>
              <a:gd name="connsiteY6" fmla="*/ 2008749 h 614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5558" h="6145723">
                <a:moveTo>
                  <a:pt x="934021" y="2008749"/>
                </a:moveTo>
                <a:cubicBezTo>
                  <a:pt x="1467421" y="1345174"/>
                  <a:pt x="2404046" y="348224"/>
                  <a:pt x="3315271" y="122799"/>
                </a:cubicBezTo>
                <a:cubicBezTo>
                  <a:pt x="4226496" y="-102626"/>
                  <a:pt x="5296471" y="-67701"/>
                  <a:pt x="6401371" y="656199"/>
                </a:cubicBezTo>
                <a:cubicBezTo>
                  <a:pt x="7506271" y="1380099"/>
                  <a:pt x="10465371" y="3551799"/>
                  <a:pt x="9944671" y="4466199"/>
                </a:cubicBezTo>
                <a:cubicBezTo>
                  <a:pt x="9423971" y="5380599"/>
                  <a:pt x="4915471" y="6202924"/>
                  <a:pt x="3277171" y="6142599"/>
                </a:cubicBezTo>
                <a:cubicBezTo>
                  <a:pt x="1638871" y="6082274"/>
                  <a:pt x="502221" y="4793224"/>
                  <a:pt x="114871" y="4104249"/>
                </a:cubicBezTo>
                <a:cubicBezTo>
                  <a:pt x="-272479" y="3415274"/>
                  <a:pt x="400621" y="2672324"/>
                  <a:pt x="934021" y="2008749"/>
                </a:cubicBezTo>
                <a:close/>
              </a:path>
            </a:pathLst>
          </a:custGeom>
          <a:gradFill flip="none" rotWithShape="1">
            <a:gsLst>
              <a:gs pos="0">
                <a:srgbClr val="3E1B59">
                  <a:shade val="30000"/>
                  <a:satMod val="115000"/>
                </a:srgbClr>
              </a:gs>
              <a:gs pos="50000">
                <a:srgbClr val="3E1B59">
                  <a:shade val="67500"/>
                  <a:satMod val="115000"/>
                </a:srgbClr>
              </a:gs>
              <a:gs pos="100000">
                <a:srgbClr val="3E1B59">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2" name="TextBox 1">
            <a:extLst>
              <a:ext uri="{FF2B5EF4-FFF2-40B4-BE49-F238E27FC236}">
                <a16:creationId xmlns:a16="http://schemas.microsoft.com/office/drawing/2014/main" id="{89300D44-E52B-0846-5605-5699BA2A1078}"/>
              </a:ext>
            </a:extLst>
          </p:cNvPr>
          <p:cNvSpPr txBox="1"/>
          <p:nvPr/>
        </p:nvSpPr>
        <p:spPr>
          <a:xfrm>
            <a:off x="1799771" y="1059543"/>
            <a:ext cx="8055429" cy="4401205"/>
          </a:xfrm>
          <a:prstGeom prst="rect">
            <a:avLst/>
          </a:prstGeom>
          <a:noFill/>
        </p:spPr>
        <p:txBody>
          <a:bodyPr wrap="square" rtlCol="0">
            <a:spAutoFit/>
          </a:bodyPr>
          <a:lstStyle/>
          <a:p>
            <a:r>
              <a:rPr lang="en-ZA" sz="2000" b="1" i="0" dirty="0">
                <a:solidFill>
                  <a:schemeClr val="bg1"/>
                </a:solidFill>
                <a:effectLst/>
                <a:latin typeface="Abadi Extra Light" panose="020B0204020104020204" pitchFamily="34" charset="0"/>
              </a:rPr>
              <a:t>Performance Overview:</a:t>
            </a:r>
            <a:endParaRPr lang="en-US" sz="2000" b="1" dirty="0">
              <a:solidFill>
                <a:schemeClr val="bg1"/>
              </a:solidFill>
              <a:latin typeface="Abadi Extra Light" panose="020B0204020104020204" pitchFamily="34" charset="0"/>
            </a:endParaRPr>
          </a:p>
          <a:p>
            <a:r>
              <a:rPr lang="en-US" sz="2000" dirty="0">
                <a:solidFill>
                  <a:schemeClr val="bg1"/>
                </a:solidFill>
                <a:latin typeface="Abadi Extra Light" panose="020B0204020104020204" pitchFamily="34" charset="0"/>
              </a:rPr>
              <a:t>Logistic Regression showed moderate accuracy but lower precision and recall.</a:t>
            </a:r>
          </a:p>
          <a:p>
            <a:r>
              <a:rPr lang="en-US" sz="2000" dirty="0">
                <a:solidFill>
                  <a:schemeClr val="bg1"/>
                </a:solidFill>
                <a:latin typeface="Abadi Extra Light" panose="020B0204020104020204" pitchFamily="34" charset="0"/>
              </a:rPr>
              <a:t>Random Forest excelled with high accuracy and balanced performance metrics.</a:t>
            </a:r>
          </a:p>
          <a:p>
            <a:endParaRPr lang="en-US" sz="2000" dirty="0">
              <a:solidFill>
                <a:schemeClr val="bg1"/>
              </a:solidFill>
              <a:latin typeface="Abadi Extra Light" panose="020B0204020104020204" pitchFamily="34" charset="0"/>
            </a:endParaRPr>
          </a:p>
          <a:p>
            <a:r>
              <a:rPr lang="en-US" sz="2000" b="1" dirty="0">
                <a:solidFill>
                  <a:schemeClr val="bg1"/>
                </a:solidFill>
                <a:latin typeface="Abadi Extra Light" panose="020B0204020104020204" pitchFamily="34" charset="0"/>
              </a:rPr>
              <a:t>Strengths and Limitations:</a:t>
            </a:r>
            <a:endParaRPr lang="en-US" sz="2000" dirty="0">
              <a:solidFill>
                <a:schemeClr val="bg1"/>
              </a:solidFill>
              <a:latin typeface="Abadi Extra Light" panose="020B0204020104020204" pitchFamily="34" charset="0"/>
            </a:endParaRPr>
          </a:p>
          <a:p>
            <a:r>
              <a:rPr lang="en-US" sz="2000" dirty="0">
                <a:solidFill>
                  <a:schemeClr val="bg1"/>
                </a:solidFill>
                <a:latin typeface="Abadi Extra Light" panose="020B0204020104020204" pitchFamily="34" charset="0"/>
              </a:rPr>
              <a:t>Logistic Regression: Beneficial for interpretability; less effective with complex multi-class data.</a:t>
            </a:r>
          </a:p>
          <a:p>
            <a:r>
              <a:rPr lang="en-US" sz="2000" dirty="0">
                <a:solidFill>
                  <a:schemeClr val="bg1"/>
                </a:solidFill>
                <a:latin typeface="Abadi Extra Light" panose="020B0204020104020204" pitchFamily="34" charset="0"/>
              </a:rPr>
              <a:t>Random Forest: Strong in handling complex datasets; computationally more intensive.</a:t>
            </a:r>
          </a:p>
          <a:p>
            <a:endParaRPr lang="en-US" sz="2000" dirty="0">
              <a:solidFill>
                <a:schemeClr val="bg1"/>
              </a:solidFill>
              <a:latin typeface="Abadi Extra Light" panose="020B0204020104020204" pitchFamily="34" charset="0"/>
            </a:endParaRPr>
          </a:p>
          <a:p>
            <a:r>
              <a:rPr lang="en-US" sz="2000" b="1" dirty="0">
                <a:solidFill>
                  <a:schemeClr val="bg1"/>
                </a:solidFill>
                <a:latin typeface="Abadi Extra Light" panose="020B0204020104020204" pitchFamily="34" charset="0"/>
              </a:rPr>
              <a:t>Key Takeaways:</a:t>
            </a:r>
            <a:endParaRPr lang="en-US" sz="2000" dirty="0">
              <a:solidFill>
                <a:schemeClr val="bg1"/>
              </a:solidFill>
              <a:latin typeface="Abadi Extra Light" panose="020B0204020104020204" pitchFamily="34" charset="0"/>
            </a:endParaRPr>
          </a:p>
          <a:p>
            <a:r>
              <a:rPr lang="en-US" sz="2000" dirty="0">
                <a:solidFill>
                  <a:schemeClr val="bg1"/>
                </a:solidFill>
                <a:latin typeface="Abadi Extra Light" panose="020B0204020104020204" pitchFamily="34" charset="0"/>
              </a:rPr>
              <a:t>Model selection should align with data complexity and desired outcome.</a:t>
            </a:r>
          </a:p>
          <a:p>
            <a:r>
              <a:rPr lang="en-US" sz="2000" dirty="0">
                <a:solidFill>
                  <a:schemeClr val="bg1"/>
                </a:solidFill>
                <a:latin typeface="Abadi Extra Light" panose="020B0204020104020204" pitchFamily="34" charset="0"/>
              </a:rPr>
              <a:t>Random Forest's robustness makes it a preferred choice for complex categorical data.</a:t>
            </a:r>
            <a:endParaRPr lang="en-ZA" sz="2000" dirty="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424839177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30" y="-604778"/>
            <a:ext cx="1321577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4" y="-409267"/>
            <a:ext cx="13553543"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9" y="-541397"/>
            <a:ext cx="14221637"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14354470"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1466850" y="-857250"/>
            <a:ext cx="19583400" cy="9296400"/>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5308524" y="76756"/>
            <a:ext cx="5957455" cy="705513"/>
          </a:xfrm>
        </p:spPr>
        <p:txBody>
          <a:bodyPr anchor="t">
            <a:normAutofit/>
          </a:bodyPr>
          <a:lstStyle/>
          <a:p>
            <a:pPr algn="r"/>
            <a:r>
              <a:rPr lang="en-US" spc="600" dirty="0">
                <a:solidFill>
                  <a:schemeClr val="bg1"/>
                </a:solidFill>
                <a:latin typeface="Abadi Extra Light" panose="020F0502020204030204" pitchFamily="34" charset="0"/>
              </a:rPr>
              <a:t>Discussion</a:t>
            </a:r>
            <a:endParaRPr lang="en-ZA" spc="600" dirty="0">
              <a:solidFill>
                <a:schemeClr val="bg1"/>
              </a:solidFill>
              <a:latin typeface="Abadi Extra Light" panose="020F0502020204030204" pitchFamily="34" charset="0"/>
            </a:endParaRPr>
          </a:p>
        </p:txBody>
      </p:sp>
      <p:sp>
        <p:nvSpPr>
          <p:cNvPr id="3" name="Freeform: Shape 2">
            <a:extLst>
              <a:ext uri="{FF2B5EF4-FFF2-40B4-BE49-F238E27FC236}">
                <a16:creationId xmlns:a16="http://schemas.microsoft.com/office/drawing/2014/main" id="{E0A00B71-25DE-492B-5E7A-17FE57AE6523}"/>
              </a:ext>
            </a:extLst>
          </p:cNvPr>
          <p:cNvSpPr/>
          <p:nvPr/>
        </p:nvSpPr>
        <p:spPr>
          <a:xfrm rot="11358765">
            <a:off x="-72947" y="59415"/>
            <a:ext cx="10057703" cy="6706778"/>
          </a:xfrm>
          <a:custGeom>
            <a:avLst/>
            <a:gdLst>
              <a:gd name="connsiteX0" fmla="*/ 934021 w 10005558"/>
              <a:gd name="connsiteY0" fmla="*/ 2008749 h 6145723"/>
              <a:gd name="connsiteX1" fmla="*/ 3315271 w 10005558"/>
              <a:gd name="connsiteY1" fmla="*/ 122799 h 6145723"/>
              <a:gd name="connsiteX2" fmla="*/ 6401371 w 10005558"/>
              <a:gd name="connsiteY2" fmla="*/ 656199 h 6145723"/>
              <a:gd name="connsiteX3" fmla="*/ 9944671 w 10005558"/>
              <a:gd name="connsiteY3" fmla="*/ 4466199 h 6145723"/>
              <a:gd name="connsiteX4" fmla="*/ 3277171 w 10005558"/>
              <a:gd name="connsiteY4" fmla="*/ 6142599 h 6145723"/>
              <a:gd name="connsiteX5" fmla="*/ 114871 w 10005558"/>
              <a:gd name="connsiteY5" fmla="*/ 4104249 h 6145723"/>
              <a:gd name="connsiteX6" fmla="*/ 934021 w 10005558"/>
              <a:gd name="connsiteY6" fmla="*/ 2008749 h 614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5558" h="6145723">
                <a:moveTo>
                  <a:pt x="934021" y="2008749"/>
                </a:moveTo>
                <a:cubicBezTo>
                  <a:pt x="1467421" y="1345174"/>
                  <a:pt x="2404046" y="348224"/>
                  <a:pt x="3315271" y="122799"/>
                </a:cubicBezTo>
                <a:cubicBezTo>
                  <a:pt x="4226496" y="-102626"/>
                  <a:pt x="5296471" y="-67701"/>
                  <a:pt x="6401371" y="656199"/>
                </a:cubicBezTo>
                <a:cubicBezTo>
                  <a:pt x="7506271" y="1380099"/>
                  <a:pt x="10465371" y="3551799"/>
                  <a:pt x="9944671" y="4466199"/>
                </a:cubicBezTo>
                <a:cubicBezTo>
                  <a:pt x="9423971" y="5380599"/>
                  <a:pt x="4915471" y="6202924"/>
                  <a:pt x="3277171" y="6142599"/>
                </a:cubicBezTo>
                <a:cubicBezTo>
                  <a:pt x="1638871" y="6082274"/>
                  <a:pt x="502221" y="4793224"/>
                  <a:pt x="114871" y="4104249"/>
                </a:cubicBezTo>
                <a:cubicBezTo>
                  <a:pt x="-272479" y="3415274"/>
                  <a:pt x="400621" y="2672324"/>
                  <a:pt x="934021" y="2008749"/>
                </a:cubicBezTo>
                <a:close/>
              </a:path>
            </a:pathLst>
          </a:custGeom>
          <a:gradFill flip="none" rotWithShape="1">
            <a:gsLst>
              <a:gs pos="0">
                <a:srgbClr val="3E1B59">
                  <a:shade val="30000"/>
                  <a:satMod val="115000"/>
                </a:srgbClr>
              </a:gs>
              <a:gs pos="50000">
                <a:srgbClr val="3E1B59">
                  <a:shade val="67500"/>
                  <a:satMod val="115000"/>
                </a:srgbClr>
              </a:gs>
              <a:gs pos="100000">
                <a:srgbClr val="3E1B59">
                  <a:shade val="100000"/>
                  <a:satMod val="115000"/>
                </a:srgbClr>
              </a:gs>
            </a:gsLst>
            <a:lin ang="27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TextBox 12">
            <a:extLst>
              <a:ext uri="{FF2B5EF4-FFF2-40B4-BE49-F238E27FC236}">
                <a16:creationId xmlns:a16="http://schemas.microsoft.com/office/drawing/2014/main" id="{9F3EE52C-CAD5-5500-CF15-D32FB42DBB31}"/>
              </a:ext>
            </a:extLst>
          </p:cNvPr>
          <p:cNvSpPr txBox="1"/>
          <p:nvPr/>
        </p:nvSpPr>
        <p:spPr>
          <a:xfrm>
            <a:off x="2278849" y="929346"/>
            <a:ext cx="6877050" cy="4154984"/>
          </a:xfrm>
          <a:prstGeom prst="rect">
            <a:avLst/>
          </a:prstGeom>
          <a:noFill/>
        </p:spPr>
        <p:txBody>
          <a:bodyPr wrap="square" rtlCol="0">
            <a:spAutoFit/>
          </a:bodyPr>
          <a:lstStyle/>
          <a:p>
            <a:pPr marL="285750" indent="-285750">
              <a:buFont typeface="Arial" panose="020B0604020202020204" pitchFamily="34" charset="0"/>
              <a:buChar char="•"/>
            </a:pPr>
            <a:r>
              <a:rPr lang="en-US" sz="2400" dirty="0">
                <a:solidFill>
                  <a:schemeClr val="bg1"/>
                </a:solidFill>
                <a:latin typeface="Abadi Extra Light" panose="020B0204020104020204" pitchFamily="34" charset="0"/>
              </a:rPr>
              <a:t>Random Forest showed superior accuracy and generalizability.</a:t>
            </a:r>
          </a:p>
          <a:p>
            <a:endParaRPr lang="en-US" sz="2400" dirty="0">
              <a:solidFill>
                <a:schemeClr val="bg1"/>
              </a:solidFill>
              <a:latin typeface="Abadi Extra Light" panose="020B0204020104020204" pitchFamily="34" charset="0"/>
            </a:endParaRPr>
          </a:p>
          <a:p>
            <a:pPr marL="285750" indent="-285750">
              <a:buFont typeface="Arial" panose="020B0604020202020204" pitchFamily="34" charset="0"/>
              <a:buChar char="•"/>
            </a:pPr>
            <a:r>
              <a:rPr lang="en-US" sz="2400" dirty="0">
                <a:solidFill>
                  <a:schemeClr val="bg1"/>
                </a:solidFill>
                <a:latin typeface="Abadi Extra Light" panose="020B0204020104020204" pitchFamily="34" charset="0"/>
              </a:rPr>
              <a:t>Logistic Regression offered valuable insights despite lower performance metrics.</a:t>
            </a:r>
          </a:p>
          <a:p>
            <a:endParaRPr lang="en-US" sz="2400" dirty="0">
              <a:solidFill>
                <a:schemeClr val="bg1"/>
              </a:solidFill>
              <a:latin typeface="Abadi Extra Light" panose="020B0204020104020204" pitchFamily="34" charset="0"/>
            </a:endParaRPr>
          </a:p>
          <a:p>
            <a:pPr marL="285750" indent="-285750">
              <a:buFont typeface="Arial" panose="020B0604020202020204" pitchFamily="34" charset="0"/>
              <a:buChar char="•"/>
            </a:pPr>
            <a:r>
              <a:rPr lang="en-US" sz="2400" dirty="0">
                <a:solidFill>
                  <a:schemeClr val="bg1"/>
                </a:solidFill>
                <a:latin typeface="Abadi Extra Light" panose="020B0204020104020204" pitchFamily="34" charset="0"/>
              </a:rPr>
              <a:t>Findings highlight the importance of model selection based on dataset complexity.</a:t>
            </a:r>
          </a:p>
          <a:p>
            <a:endParaRPr lang="en-US" sz="2400" dirty="0">
              <a:solidFill>
                <a:schemeClr val="bg1"/>
              </a:solidFill>
              <a:latin typeface="Abadi Extra Light" panose="020B0204020104020204" pitchFamily="34" charset="0"/>
            </a:endParaRPr>
          </a:p>
          <a:p>
            <a:pPr marL="285750" indent="-285750">
              <a:buFont typeface="Arial" panose="020B0604020202020204" pitchFamily="34" charset="0"/>
              <a:buChar char="•"/>
            </a:pPr>
            <a:r>
              <a:rPr lang="en-US" sz="2400" dirty="0">
                <a:solidFill>
                  <a:schemeClr val="bg1"/>
                </a:solidFill>
                <a:latin typeface="Abadi Extra Light" panose="020B0204020104020204" pitchFamily="34" charset="0"/>
              </a:rPr>
              <a:t>Results inform potential improvements in educational admission processes.</a:t>
            </a:r>
            <a:endParaRPr lang="en-ZA" sz="2400" dirty="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103464919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30" y="-604778"/>
            <a:ext cx="1321577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4" y="-409267"/>
            <a:ext cx="13553543"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9" y="-541397"/>
            <a:ext cx="14221637"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14354470"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1466850" y="-857250"/>
            <a:ext cx="19583400" cy="9296400"/>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5308524" y="76756"/>
            <a:ext cx="5957455" cy="705513"/>
          </a:xfrm>
        </p:spPr>
        <p:txBody>
          <a:bodyPr anchor="t">
            <a:normAutofit fontScale="90000"/>
          </a:bodyPr>
          <a:lstStyle/>
          <a:p>
            <a:pPr algn="r"/>
            <a:r>
              <a:rPr lang="en-US" spc="600" dirty="0">
                <a:solidFill>
                  <a:schemeClr val="bg1"/>
                </a:solidFill>
                <a:latin typeface="Abadi Extra Light" panose="020F0502020204030204" pitchFamily="34" charset="0"/>
              </a:rPr>
              <a:t>Scalability &amp;</a:t>
            </a:r>
            <a:br>
              <a:rPr lang="en-US" spc="600" dirty="0">
                <a:solidFill>
                  <a:schemeClr val="bg1"/>
                </a:solidFill>
                <a:latin typeface="Abadi Extra Light" panose="020F0502020204030204" pitchFamily="34" charset="0"/>
              </a:rPr>
            </a:br>
            <a:r>
              <a:rPr lang="en-US" spc="600" dirty="0">
                <a:solidFill>
                  <a:schemeClr val="bg1"/>
                </a:solidFill>
                <a:latin typeface="Abadi Extra Light" panose="020F0502020204030204" pitchFamily="34" charset="0"/>
              </a:rPr>
              <a:t>Real-World</a:t>
            </a:r>
            <a:br>
              <a:rPr lang="en-US" spc="600" dirty="0">
                <a:solidFill>
                  <a:schemeClr val="bg1"/>
                </a:solidFill>
                <a:latin typeface="Abadi Extra Light" panose="020F0502020204030204" pitchFamily="34" charset="0"/>
              </a:rPr>
            </a:br>
            <a:r>
              <a:rPr lang="en-US" spc="600" dirty="0">
                <a:solidFill>
                  <a:schemeClr val="bg1"/>
                </a:solidFill>
                <a:latin typeface="Abadi Extra Light" panose="020F0502020204030204" pitchFamily="34" charset="0"/>
              </a:rPr>
              <a:t>Application</a:t>
            </a:r>
            <a:endParaRPr lang="en-ZA" spc="600" dirty="0">
              <a:solidFill>
                <a:schemeClr val="bg1"/>
              </a:solidFill>
              <a:latin typeface="Abadi Extra Light" panose="020F0502020204030204" pitchFamily="34" charset="0"/>
            </a:endParaRPr>
          </a:p>
        </p:txBody>
      </p:sp>
      <p:sp>
        <p:nvSpPr>
          <p:cNvPr id="3" name="Freeform: Shape 2">
            <a:extLst>
              <a:ext uri="{FF2B5EF4-FFF2-40B4-BE49-F238E27FC236}">
                <a16:creationId xmlns:a16="http://schemas.microsoft.com/office/drawing/2014/main" id="{E0A00B71-25DE-492B-5E7A-17FE57AE6523}"/>
              </a:ext>
            </a:extLst>
          </p:cNvPr>
          <p:cNvSpPr/>
          <p:nvPr/>
        </p:nvSpPr>
        <p:spPr>
          <a:xfrm rot="233495">
            <a:off x="-72947" y="59415"/>
            <a:ext cx="10057703" cy="6706778"/>
          </a:xfrm>
          <a:custGeom>
            <a:avLst/>
            <a:gdLst>
              <a:gd name="connsiteX0" fmla="*/ 934021 w 10005558"/>
              <a:gd name="connsiteY0" fmla="*/ 2008749 h 6145723"/>
              <a:gd name="connsiteX1" fmla="*/ 3315271 w 10005558"/>
              <a:gd name="connsiteY1" fmla="*/ 122799 h 6145723"/>
              <a:gd name="connsiteX2" fmla="*/ 6401371 w 10005558"/>
              <a:gd name="connsiteY2" fmla="*/ 656199 h 6145723"/>
              <a:gd name="connsiteX3" fmla="*/ 9944671 w 10005558"/>
              <a:gd name="connsiteY3" fmla="*/ 4466199 h 6145723"/>
              <a:gd name="connsiteX4" fmla="*/ 3277171 w 10005558"/>
              <a:gd name="connsiteY4" fmla="*/ 6142599 h 6145723"/>
              <a:gd name="connsiteX5" fmla="*/ 114871 w 10005558"/>
              <a:gd name="connsiteY5" fmla="*/ 4104249 h 6145723"/>
              <a:gd name="connsiteX6" fmla="*/ 934021 w 10005558"/>
              <a:gd name="connsiteY6" fmla="*/ 2008749 h 614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5558" h="6145723">
                <a:moveTo>
                  <a:pt x="934021" y="2008749"/>
                </a:moveTo>
                <a:cubicBezTo>
                  <a:pt x="1467421" y="1345174"/>
                  <a:pt x="2404046" y="348224"/>
                  <a:pt x="3315271" y="122799"/>
                </a:cubicBezTo>
                <a:cubicBezTo>
                  <a:pt x="4226496" y="-102626"/>
                  <a:pt x="5296471" y="-67701"/>
                  <a:pt x="6401371" y="656199"/>
                </a:cubicBezTo>
                <a:cubicBezTo>
                  <a:pt x="7506271" y="1380099"/>
                  <a:pt x="10465371" y="3551799"/>
                  <a:pt x="9944671" y="4466199"/>
                </a:cubicBezTo>
                <a:cubicBezTo>
                  <a:pt x="9423971" y="5380599"/>
                  <a:pt x="4915471" y="6202924"/>
                  <a:pt x="3277171" y="6142599"/>
                </a:cubicBezTo>
                <a:cubicBezTo>
                  <a:pt x="1638871" y="6082274"/>
                  <a:pt x="502221" y="4793224"/>
                  <a:pt x="114871" y="4104249"/>
                </a:cubicBezTo>
                <a:cubicBezTo>
                  <a:pt x="-272479" y="3415274"/>
                  <a:pt x="400621" y="2672324"/>
                  <a:pt x="934021" y="2008749"/>
                </a:cubicBezTo>
                <a:close/>
              </a:path>
            </a:pathLst>
          </a:custGeom>
          <a:gradFill flip="none" rotWithShape="1">
            <a:gsLst>
              <a:gs pos="0">
                <a:srgbClr val="3E1B59">
                  <a:shade val="30000"/>
                  <a:satMod val="115000"/>
                </a:srgbClr>
              </a:gs>
              <a:gs pos="50000">
                <a:srgbClr val="3E1B59">
                  <a:shade val="67500"/>
                  <a:satMod val="115000"/>
                </a:srgbClr>
              </a:gs>
              <a:gs pos="100000">
                <a:srgbClr val="3E1B59">
                  <a:shade val="100000"/>
                  <a:satMod val="115000"/>
                </a:srgbClr>
              </a:gs>
            </a:gsLst>
            <a:lin ang="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Content Placeholder 2">
            <a:extLst>
              <a:ext uri="{FF2B5EF4-FFF2-40B4-BE49-F238E27FC236}">
                <a16:creationId xmlns:a16="http://schemas.microsoft.com/office/drawing/2014/main" id="{4BEA93AD-14C4-E6D1-C7EE-9E65D9ACA52D}"/>
              </a:ext>
            </a:extLst>
          </p:cNvPr>
          <p:cNvSpPr>
            <a:spLocks noGrp="1"/>
          </p:cNvSpPr>
          <p:nvPr>
            <p:ph idx="1"/>
          </p:nvPr>
        </p:nvSpPr>
        <p:spPr>
          <a:xfrm>
            <a:off x="1040852" y="1458298"/>
            <a:ext cx="6960148" cy="5056802"/>
          </a:xfrm>
        </p:spPr>
        <p:txBody>
          <a:bodyPr anchor="ctr">
            <a:normAutofit fontScale="92500" lnSpcReduction="10000"/>
          </a:bodyPr>
          <a:lstStyle/>
          <a:p>
            <a:pPr marL="0" indent="0" algn="ctr">
              <a:lnSpc>
                <a:spcPct val="150000"/>
              </a:lnSpc>
              <a:buNone/>
            </a:pPr>
            <a:r>
              <a:rPr lang="en-US" dirty="0">
                <a:solidFill>
                  <a:schemeClr val="bg1"/>
                </a:solidFill>
                <a:latin typeface="Abadi Extra Light" panose="020B0204020104020204" pitchFamily="34" charset="0"/>
              </a:rPr>
              <a:t>Our models allow for real-world adaptability by modifying labels to suit different datasets. However, deploying machine learning in practical scenarios comes with challenges such as data quality, adaptability, and bias mitigation. Scalability can be addressed through cloud-based hardware, software adaptability, and low-latency optimization, while user feedback integration ensures responsiveness and reliability.</a:t>
            </a:r>
            <a:endParaRPr lang="en-ZA" dirty="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83891632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xEl>
                                              <p:pRg st="0" end="0"/>
                                            </p:txEl>
                                          </p:spTgt>
                                        </p:tgtEl>
                                        <p:attrNameLst>
                                          <p:attrName>style.visibility</p:attrName>
                                        </p:attrNameLst>
                                      </p:cBhvr>
                                      <p:to>
                                        <p:strVal val="visible"/>
                                      </p:to>
                                    </p:set>
                                    <p:animEffect transition="in" filter="fade">
                                      <p:cBhvr>
                                        <p:cTn id="10" dur="500"/>
                                        <p:tgtEl>
                                          <p:spTgt spid="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30" y="-604778"/>
            <a:ext cx="1321577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4" y="-409267"/>
            <a:ext cx="13553543"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9" y="-541397"/>
            <a:ext cx="14221637"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14354470"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1466850" y="-857250"/>
            <a:ext cx="19583400" cy="9296400"/>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636552" y="101521"/>
            <a:ext cx="5957455" cy="705513"/>
          </a:xfrm>
        </p:spPr>
        <p:txBody>
          <a:bodyPr anchor="t"/>
          <a:lstStyle/>
          <a:p>
            <a:r>
              <a:rPr lang="en-US" spc="600" dirty="0">
                <a:solidFill>
                  <a:schemeClr val="bg1"/>
                </a:solidFill>
                <a:latin typeface="Abadi Extra Light" panose="020F0502020204030204" pitchFamily="34" charset="0"/>
              </a:rPr>
              <a:t>Conclusion</a:t>
            </a:r>
            <a:endParaRPr lang="en-ZA" spc="600" dirty="0">
              <a:solidFill>
                <a:schemeClr val="bg1"/>
              </a:solidFill>
              <a:latin typeface="Abadi Extra Light" panose="020F0502020204030204" pitchFamily="34" charset="0"/>
            </a:endParaRPr>
          </a:p>
        </p:txBody>
      </p:sp>
      <p:sp>
        <p:nvSpPr>
          <p:cNvPr id="3" name="Freeform: Shape 2">
            <a:extLst>
              <a:ext uri="{FF2B5EF4-FFF2-40B4-BE49-F238E27FC236}">
                <a16:creationId xmlns:a16="http://schemas.microsoft.com/office/drawing/2014/main" id="{E0A00B71-25DE-492B-5E7A-17FE57AE6523}"/>
              </a:ext>
            </a:extLst>
          </p:cNvPr>
          <p:cNvSpPr/>
          <p:nvPr/>
        </p:nvSpPr>
        <p:spPr>
          <a:xfrm rot="6589777">
            <a:off x="15349670" y="746625"/>
            <a:ext cx="4152231" cy="3363646"/>
          </a:xfrm>
          <a:custGeom>
            <a:avLst/>
            <a:gdLst>
              <a:gd name="connsiteX0" fmla="*/ 934021 w 10005558"/>
              <a:gd name="connsiteY0" fmla="*/ 2008749 h 6145723"/>
              <a:gd name="connsiteX1" fmla="*/ 3315271 w 10005558"/>
              <a:gd name="connsiteY1" fmla="*/ 122799 h 6145723"/>
              <a:gd name="connsiteX2" fmla="*/ 6401371 w 10005558"/>
              <a:gd name="connsiteY2" fmla="*/ 656199 h 6145723"/>
              <a:gd name="connsiteX3" fmla="*/ 9944671 w 10005558"/>
              <a:gd name="connsiteY3" fmla="*/ 4466199 h 6145723"/>
              <a:gd name="connsiteX4" fmla="*/ 3277171 w 10005558"/>
              <a:gd name="connsiteY4" fmla="*/ 6142599 h 6145723"/>
              <a:gd name="connsiteX5" fmla="*/ 114871 w 10005558"/>
              <a:gd name="connsiteY5" fmla="*/ 4104249 h 6145723"/>
              <a:gd name="connsiteX6" fmla="*/ 934021 w 10005558"/>
              <a:gd name="connsiteY6" fmla="*/ 2008749 h 614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5558" h="6145723">
                <a:moveTo>
                  <a:pt x="934021" y="2008749"/>
                </a:moveTo>
                <a:cubicBezTo>
                  <a:pt x="1467421" y="1345174"/>
                  <a:pt x="2404046" y="348224"/>
                  <a:pt x="3315271" y="122799"/>
                </a:cubicBezTo>
                <a:cubicBezTo>
                  <a:pt x="4226496" y="-102626"/>
                  <a:pt x="5296471" y="-67701"/>
                  <a:pt x="6401371" y="656199"/>
                </a:cubicBezTo>
                <a:cubicBezTo>
                  <a:pt x="7506271" y="1380099"/>
                  <a:pt x="10465371" y="3551799"/>
                  <a:pt x="9944671" y="4466199"/>
                </a:cubicBezTo>
                <a:cubicBezTo>
                  <a:pt x="9423971" y="5380599"/>
                  <a:pt x="4915471" y="6202924"/>
                  <a:pt x="3277171" y="6142599"/>
                </a:cubicBezTo>
                <a:cubicBezTo>
                  <a:pt x="1638871" y="6082274"/>
                  <a:pt x="502221" y="4793224"/>
                  <a:pt x="114871" y="4104249"/>
                </a:cubicBezTo>
                <a:cubicBezTo>
                  <a:pt x="-272479" y="3415274"/>
                  <a:pt x="400621" y="2672324"/>
                  <a:pt x="934021" y="2008749"/>
                </a:cubicBezTo>
                <a:close/>
              </a:path>
            </a:pathLst>
          </a:custGeom>
          <a:gradFill flip="none" rotWithShape="1">
            <a:gsLst>
              <a:gs pos="0">
                <a:srgbClr val="3E1B59">
                  <a:shade val="30000"/>
                  <a:satMod val="115000"/>
                </a:srgbClr>
              </a:gs>
              <a:gs pos="50000">
                <a:srgbClr val="3E1B59">
                  <a:shade val="67500"/>
                  <a:satMod val="115000"/>
                </a:srgbClr>
              </a:gs>
              <a:gs pos="100000">
                <a:srgbClr val="3E1B59">
                  <a:shade val="100000"/>
                  <a:satMod val="115000"/>
                </a:srgbClr>
              </a:gs>
            </a:gsLst>
            <a:lin ang="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TextBox 5">
            <a:extLst>
              <a:ext uri="{FF2B5EF4-FFF2-40B4-BE49-F238E27FC236}">
                <a16:creationId xmlns:a16="http://schemas.microsoft.com/office/drawing/2014/main" id="{0957DD26-AF09-A0D1-C777-2670B3F2784A}"/>
              </a:ext>
            </a:extLst>
          </p:cNvPr>
          <p:cNvSpPr txBox="1"/>
          <p:nvPr/>
        </p:nvSpPr>
        <p:spPr>
          <a:xfrm>
            <a:off x="636552" y="1191536"/>
            <a:ext cx="8820150" cy="4832092"/>
          </a:xfrm>
          <a:prstGeom prst="rect">
            <a:avLst/>
          </a:prstGeom>
          <a:noFill/>
        </p:spPr>
        <p:txBody>
          <a:bodyPr wrap="square" rtlCol="0">
            <a:spAutoFit/>
          </a:bodyPr>
          <a:lstStyle/>
          <a:p>
            <a:r>
              <a:rPr lang="en-US" sz="2800" dirty="0">
                <a:solidFill>
                  <a:schemeClr val="bg1"/>
                </a:solidFill>
                <a:latin typeface="Abadi Extra Light" panose="020B0204020104020204" pitchFamily="34" charset="0"/>
              </a:rPr>
              <a:t>•    Logistic Regression and Random Forest models thoroughly evaluated.</a:t>
            </a:r>
            <a:br>
              <a:rPr lang="en-US" sz="2800" dirty="0">
                <a:solidFill>
                  <a:schemeClr val="bg1"/>
                </a:solidFill>
                <a:latin typeface="Abadi Extra Light" panose="020B0204020104020204" pitchFamily="34" charset="0"/>
              </a:rPr>
            </a:br>
            <a:endParaRPr lang="en-US" sz="2800" dirty="0">
              <a:solidFill>
                <a:schemeClr val="bg1"/>
              </a:solidFill>
              <a:latin typeface="Abadi Extra Light" panose="020B0204020104020204" pitchFamily="34" charset="0"/>
            </a:endParaRPr>
          </a:p>
          <a:p>
            <a:r>
              <a:rPr lang="en-US" sz="2800" dirty="0">
                <a:solidFill>
                  <a:schemeClr val="bg1"/>
                </a:solidFill>
                <a:latin typeface="Abadi Extra Light" panose="020B0204020104020204" pitchFamily="34" charset="0"/>
              </a:rPr>
              <a:t>•    Random Forest outperformed with high accuracy and balance across metrics.</a:t>
            </a:r>
            <a:br>
              <a:rPr lang="en-US" sz="2800" dirty="0">
                <a:solidFill>
                  <a:schemeClr val="bg1"/>
                </a:solidFill>
                <a:latin typeface="Abadi Extra Light" panose="020B0204020104020204" pitchFamily="34" charset="0"/>
              </a:rPr>
            </a:br>
            <a:endParaRPr lang="en-US" sz="2800" dirty="0">
              <a:solidFill>
                <a:schemeClr val="bg1"/>
              </a:solidFill>
              <a:latin typeface="Abadi Extra Light" panose="020B0204020104020204" pitchFamily="34" charset="0"/>
            </a:endParaRPr>
          </a:p>
          <a:p>
            <a:r>
              <a:rPr lang="en-US" sz="2800" dirty="0">
                <a:solidFill>
                  <a:schemeClr val="bg1"/>
                </a:solidFill>
                <a:latin typeface="Abadi Extra Light" panose="020B0204020104020204" pitchFamily="34" charset="0"/>
              </a:rPr>
              <a:t>•    Study confirms the effectiveness of machine learning in educational assessments.</a:t>
            </a:r>
            <a:br>
              <a:rPr lang="en-US" sz="2800" dirty="0">
                <a:solidFill>
                  <a:schemeClr val="bg1"/>
                </a:solidFill>
                <a:latin typeface="Abadi Extra Light" panose="020B0204020104020204" pitchFamily="34" charset="0"/>
              </a:rPr>
            </a:br>
            <a:endParaRPr lang="en-US" sz="2800" dirty="0">
              <a:solidFill>
                <a:schemeClr val="bg1"/>
              </a:solidFill>
              <a:latin typeface="Abadi Extra Light" panose="020B0204020104020204" pitchFamily="34" charset="0"/>
            </a:endParaRPr>
          </a:p>
          <a:p>
            <a:r>
              <a:rPr lang="en-US" sz="2800" dirty="0">
                <a:solidFill>
                  <a:schemeClr val="bg1"/>
                </a:solidFill>
                <a:latin typeface="Abadi Extra Light" panose="020B0204020104020204" pitchFamily="34" charset="0"/>
              </a:rPr>
              <a:t>•    Future work to explore model enhancements and real-world applications.</a:t>
            </a:r>
            <a:endParaRPr lang="en-ZA" sz="2800" dirty="0">
              <a:solidFill>
                <a:schemeClr val="bg1"/>
              </a:solidFill>
              <a:latin typeface="Abadi Extra Light" panose="020B0204020104020204" pitchFamily="34" charset="0"/>
            </a:endParaRPr>
          </a:p>
        </p:txBody>
      </p:sp>
    </p:spTree>
    <p:extLst>
      <p:ext uri="{BB962C8B-B14F-4D97-AF65-F5344CB8AC3E}">
        <p14:creationId xmlns:p14="http://schemas.microsoft.com/office/powerpoint/2010/main" val="150223828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5920672" y="-755110"/>
            <a:ext cx="1546086"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15696052" y="-857250"/>
            <a:ext cx="266699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14875753" y="-458271"/>
            <a:ext cx="4343399"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5139416" y="-503026"/>
            <a:ext cx="2977134"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flipH="1">
            <a:off x="14167866" y="-543761"/>
            <a:ext cx="4558283"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16516350" y="-857250"/>
            <a:ext cx="1600200" cy="9296400"/>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 name="Freeform: Shape 2">
            <a:extLst>
              <a:ext uri="{FF2B5EF4-FFF2-40B4-BE49-F238E27FC236}">
                <a16:creationId xmlns:a16="http://schemas.microsoft.com/office/drawing/2014/main" id="{E0A00B71-25DE-492B-5E7A-17FE57AE6523}"/>
              </a:ext>
            </a:extLst>
          </p:cNvPr>
          <p:cNvSpPr/>
          <p:nvPr/>
        </p:nvSpPr>
        <p:spPr>
          <a:xfrm rot="6589777">
            <a:off x="15349670" y="746625"/>
            <a:ext cx="4152231" cy="3363646"/>
          </a:xfrm>
          <a:custGeom>
            <a:avLst/>
            <a:gdLst>
              <a:gd name="connsiteX0" fmla="*/ 934021 w 10005558"/>
              <a:gd name="connsiteY0" fmla="*/ 2008749 h 6145723"/>
              <a:gd name="connsiteX1" fmla="*/ 3315271 w 10005558"/>
              <a:gd name="connsiteY1" fmla="*/ 122799 h 6145723"/>
              <a:gd name="connsiteX2" fmla="*/ 6401371 w 10005558"/>
              <a:gd name="connsiteY2" fmla="*/ 656199 h 6145723"/>
              <a:gd name="connsiteX3" fmla="*/ 9944671 w 10005558"/>
              <a:gd name="connsiteY3" fmla="*/ 4466199 h 6145723"/>
              <a:gd name="connsiteX4" fmla="*/ 3277171 w 10005558"/>
              <a:gd name="connsiteY4" fmla="*/ 6142599 h 6145723"/>
              <a:gd name="connsiteX5" fmla="*/ 114871 w 10005558"/>
              <a:gd name="connsiteY5" fmla="*/ 4104249 h 6145723"/>
              <a:gd name="connsiteX6" fmla="*/ 934021 w 10005558"/>
              <a:gd name="connsiteY6" fmla="*/ 2008749 h 61457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005558" h="6145723">
                <a:moveTo>
                  <a:pt x="934021" y="2008749"/>
                </a:moveTo>
                <a:cubicBezTo>
                  <a:pt x="1467421" y="1345174"/>
                  <a:pt x="2404046" y="348224"/>
                  <a:pt x="3315271" y="122799"/>
                </a:cubicBezTo>
                <a:cubicBezTo>
                  <a:pt x="4226496" y="-102626"/>
                  <a:pt x="5296471" y="-67701"/>
                  <a:pt x="6401371" y="656199"/>
                </a:cubicBezTo>
                <a:cubicBezTo>
                  <a:pt x="7506271" y="1380099"/>
                  <a:pt x="10465371" y="3551799"/>
                  <a:pt x="9944671" y="4466199"/>
                </a:cubicBezTo>
                <a:cubicBezTo>
                  <a:pt x="9423971" y="5380599"/>
                  <a:pt x="4915471" y="6202924"/>
                  <a:pt x="3277171" y="6142599"/>
                </a:cubicBezTo>
                <a:cubicBezTo>
                  <a:pt x="1638871" y="6082274"/>
                  <a:pt x="502221" y="4793224"/>
                  <a:pt x="114871" y="4104249"/>
                </a:cubicBezTo>
                <a:cubicBezTo>
                  <a:pt x="-272479" y="3415274"/>
                  <a:pt x="400621" y="2672324"/>
                  <a:pt x="934021" y="2008749"/>
                </a:cubicBezTo>
                <a:close/>
              </a:path>
            </a:pathLst>
          </a:custGeom>
          <a:gradFill flip="none" rotWithShape="1">
            <a:gsLst>
              <a:gs pos="0">
                <a:srgbClr val="3E1B59">
                  <a:shade val="30000"/>
                  <a:satMod val="115000"/>
                </a:srgbClr>
              </a:gs>
              <a:gs pos="50000">
                <a:srgbClr val="3E1B59">
                  <a:shade val="67500"/>
                  <a:satMod val="115000"/>
                </a:srgbClr>
              </a:gs>
              <a:gs pos="100000">
                <a:srgbClr val="3E1B59">
                  <a:shade val="100000"/>
                  <a:satMod val="115000"/>
                </a:srgbClr>
              </a:gs>
            </a:gsLst>
            <a:lin ang="0" scaled="1"/>
            <a:tileRect/>
          </a:gradFill>
          <a:ln>
            <a:noFill/>
          </a:ln>
          <a:effectLst>
            <a:outerShdw blurRad="406400" dist="50800" dir="5400000" algn="ctr" rotWithShape="0">
              <a:srgbClr val="000000">
                <a:alpha val="68000"/>
              </a:srgb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Title 4">
            <a:extLst>
              <a:ext uri="{FF2B5EF4-FFF2-40B4-BE49-F238E27FC236}">
                <a16:creationId xmlns:a16="http://schemas.microsoft.com/office/drawing/2014/main" id="{D5C3ACA9-00AC-B1FD-B555-1CA714767AF9}"/>
              </a:ext>
            </a:extLst>
          </p:cNvPr>
          <p:cNvSpPr>
            <a:spLocks noGrp="1"/>
          </p:cNvSpPr>
          <p:nvPr>
            <p:ph type="title"/>
          </p:nvPr>
        </p:nvSpPr>
        <p:spPr>
          <a:xfrm>
            <a:off x="2548984" y="2481319"/>
            <a:ext cx="7094032" cy="1972102"/>
          </a:xfrm>
        </p:spPr>
        <p:txBody>
          <a:bodyPr>
            <a:normAutofit/>
          </a:bodyPr>
          <a:lstStyle/>
          <a:p>
            <a:r>
              <a:rPr lang="en-US" sz="5400" b="1" i="1" dirty="0">
                <a:solidFill>
                  <a:schemeClr val="bg1"/>
                </a:solidFill>
              </a:rPr>
              <a:t>Thank You For Your Time</a:t>
            </a:r>
            <a:endParaRPr lang="en-ZA" sz="5400" b="1" i="1" dirty="0">
              <a:solidFill>
                <a:schemeClr val="bg1"/>
              </a:solidFill>
            </a:endParaRPr>
          </a:p>
        </p:txBody>
      </p:sp>
    </p:spTree>
    <p:extLst>
      <p:ext uri="{BB962C8B-B14F-4D97-AF65-F5344CB8AC3E}">
        <p14:creationId xmlns:p14="http://schemas.microsoft.com/office/powerpoint/2010/main" val="11773752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61055" y="30019"/>
            <a:ext cx="4520188"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1" y="-668270"/>
            <a:ext cx="7107864"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736600" dist="38100" sx="101000" sy="101000" algn="l" rotWithShape="0">
              <a:prstClr val="black">
                <a:alpha val="5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29" y="-604778"/>
            <a:ext cx="5390706"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1003300" dist="38100" algn="l" rotWithShape="0">
              <a:prstClr val="black">
                <a:alpha val="6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3" y="-409267"/>
            <a:ext cx="4712639"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914400" dist="38100" algn="l" rotWithShape="0">
              <a:prstClr val="black">
                <a:alpha val="8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8" y="-541397"/>
            <a:ext cx="4194712"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431800" dist="38100" sx="106000" sy="106000" algn="l" rotWithShape="0">
              <a:prstClr val="black">
                <a:alpha val="4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2970302"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7874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355600" dist="38100" algn="l" rotWithShape="0">
              <a:prstClr val="black">
                <a:alpha val="8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6205830" y="96985"/>
            <a:ext cx="5957455" cy="705513"/>
          </a:xfrm>
        </p:spPr>
        <p:txBody>
          <a:bodyPr anchor="t"/>
          <a:lstStyle/>
          <a:p>
            <a:pPr algn="r"/>
            <a:r>
              <a:rPr lang="en-US" dirty="0">
                <a:ln w="0"/>
                <a:effectLst>
                  <a:outerShdw blurRad="38100" dist="19050" dir="2700000" algn="tl" rotWithShape="0">
                    <a:schemeClr val="dk1">
                      <a:alpha val="40000"/>
                    </a:schemeClr>
                  </a:outerShdw>
                </a:effectLst>
                <a:latin typeface="+mn-lt"/>
              </a:rPr>
              <a:t>Agenda</a:t>
            </a:r>
            <a:endParaRPr lang="en-ZA" spc="600" dirty="0">
              <a:effectLst>
                <a:outerShdw blurRad="50800" dist="38100" dir="2700000" algn="tl" rotWithShape="0">
                  <a:prstClr val="black">
                    <a:alpha val="40000"/>
                  </a:prstClr>
                </a:outerShdw>
              </a:effectLst>
              <a:latin typeface="+mn-lt"/>
            </a:endParaRPr>
          </a:p>
        </p:txBody>
      </p:sp>
      <p:sp>
        <p:nvSpPr>
          <p:cNvPr id="22" name="Content Placeholder 2">
            <a:extLst>
              <a:ext uri="{FF2B5EF4-FFF2-40B4-BE49-F238E27FC236}">
                <a16:creationId xmlns:a16="http://schemas.microsoft.com/office/drawing/2014/main" id="{A7590D1A-6FC3-0B01-7CD1-6D2802FEB838}"/>
              </a:ext>
            </a:extLst>
          </p:cNvPr>
          <p:cNvSpPr>
            <a:spLocks noGrp="1"/>
          </p:cNvSpPr>
          <p:nvPr>
            <p:ph idx="1"/>
          </p:nvPr>
        </p:nvSpPr>
        <p:spPr>
          <a:xfrm>
            <a:off x="5989020" y="671546"/>
            <a:ext cx="6391074" cy="5928498"/>
          </a:xfrm>
        </p:spPr>
        <p:txBody>
          <a:bodyPr numCol="1">
            <a:noAutofit/>
          </a:bodyPr>
          <a:lstStyle/>
          <a:p>
            <a:r>
              <a:rPr lang="en-US" dirty="0">
                <a:effectLst>
                  <a:outerShdw blurRad="50800" dist="38100" dir="2700000" algn="tl" rotWithShape="0">
                    <a:prstClr val="black">
                      <a:alpha val="40000"/>
                    </a:prstClr>
                  </a:outerShdw>
                </a:effectLst>
                <a:latin typeface="Abadi Extra Light" panose="020B0204020104020204" pitchFamily="34" charset="0"/>
              </a:rPr>
              <a:t>Introduction</a:t>
            </a:r>
          </a:p>
          <a:p>
            <a:r>
              <a:rPr lang="en-US" dirty="0">
                <a:effectLst>
                  <a:outerShdw blurRad="50800" dist="38100" dir="2700000" algn="tl" rotWithShape="0">
                    <a:prstClr val="black">
                      <a:alpha val="40000"/>
                    </a:prstClr>
                  </a:outerShdw>
                </a:effectLst>
                <a:latin typeface="Abadi Extra Light" panose="020B0204020104020204" pitchFamily="34" charset="0"/>
              </a:rPr>
              <a:t>Background</a:t>
            </a:r>
          </a:p>
          <a:p>
            <a:r>
              <a:rPr lang="en-US" dirty="0">
                <a:effectLst>
                  <a:outerShdw blurRad="50800" dist="38100" dir="2700000" algn="tl" rotWithShape="0">
                    <a:prstClr val="black">
                      <a:alpha val="40000"/>
                    </a:prstClr>
                  </a:outerShdw>
                </a:effectLst>
                <a:latin typeface="Abadi Extra Light" panose="020B0204020104020204" pitchFamily="34" charset="0"/>
              </a:rPr>
              <a:t>Dataset</a:t>
            </a:r>
          </a:p>
          <a:p>
            <a:r>
              <a:rPr lang="en-US" dirty="0">
                <a:effectLst>
                  <a:outerShdw blurRad="50800" dist="38100" dir="2700000" algn="tl" rotWithShape="0">
                    <a:prstClr val="black">
                      <a:alpha val="40000"/>
                    </a:prstClr>
                  </a:outerShdw>
                </a:effectLst>
                <a:latin typeface="Abadi Extra Light" panose="020B0204020104020204" pitchFamily="34" charset="0"/>
              </a:rPr>
              <a:t>Data Preprocessing</a:t>
            </a:r>
          </a:p>
          <a:p>
            <a:r>
              <a:rPr lang="en-US" dirty="0">
                <a:effectLst>
                  <a:outerShdw blurRad="50800" dist="38100" dir="2700000" algn="tl" rotWithShape="0">
                    <a:prstClr val="black">
                      <a:alpha val="40000"/>
                    </a:prstClr>
                  </a:outerShdw>
                </a:effectLst>
                <a:latin typeface="Abadi Extra Light" panose="020B0204020104020204" pitchFamily="34" charset="0"/>
              </a:rPr>
              <a:t>Logistic Regression model</a:t>
            </a:r>
          </a:p>
          <a:p>
            <a:r>
              <a:rPr lang="en-US" dirty="0">
                <a:effectLst>
                  <a:outerShdw blurRad="50800" dist="38100" dir="2700000" algn="tl" rotWithShape="0">
                    <a:prstClr val="black">
                      <a:alpha val="40000"/>
                    </a:prstClr>
                  </a:outerShdw>
                </a:effectLst>
                <a:latin typeface="Abadi Extra Light" panose="020B0204020104020204" pitchFamily="34" charset="0"/>
              </a:rPr>
              <a:t>Random Forest model</a:t>
            </a:r>
          </a:p>
          <a:p>
            <a:r>
              <a:rPr lang="en-US" dirty="0">
                <a:effectLst>
                  <a:outerShdw blurRad="50800" dist="38100" dir="2700000" algn="tl" rotWithShape="0">
                    <a:prstClr val="black">
                      <a:alpha val="40000"/>
                    </a:prstClr>
                  </a:outerShdw>
                </a:effectLst>
                <a:latin typeface="Abadi Extra Light" panose="020B0204020104020204" pitchFamily="34" charset="0"/>
              </a:rPr>
              <a:t>Hyperparameter Tuning</a:t>
            </a:r>
          </a:p>
          <a:p>
            <a:r>
              <a:rPr lang="en-US" dirty="0">
                <a:effectLst>
                  <a:outerShdw blurRad="50800" dist="38100" dir="2700000" algn="tl" rotWithShape="0">
                    <a:prstClr val="black">
                      <a:alpha val="40000"/>
                    </a:prstClr>
                  </a:outerShdw>
                </a:effectLst>
                <a:latin typeface="Abadi Extra Light" panose="020B0204020104020204" pitchFamily="34" charset="0"/>
              </a:rPr>
              <a:t>Results</a:t>
            </a:r>
          </a:p>
          <a:p>
            <a:r>
              <a:rPr lang="en-US" dirty="0">
                <a:effectLst>
                  <a:outerShdw blurRad="50800" dist="38100" dir="2700000" algn="tl" rotWithShape="0">
                    <a:prstClr val="black">
                      <a:alpha val="40000"/>
                    </a:prstClr>
                  </a:outerShdw>
                </a:effectLst>
                <a:latin typeface="Abadi Extra Light" panose="020B0204020104020204" pitchFamily="34" charset="0"/>
              </a:rPr>
              <a:t>Model Comparison</a:t>
            </a:r>
          </a:p>
          <a:p>
            <a:r>
              <a:rPr lang="en-US" dirty="0">
                <a:effectLst>
                  <a:outerShdw blurRad="50800" dist="38100" dir="2700000" algn="tl" rotWithShape="0">
                    <a:prstClr val="black">
                      <a:alpha val="40000"/>
                    </a:prstClr>
                  </a:outerShdw>
                </a:effectLst>
                <a:latin typeface="Abadi Extra Light" panose="020B0204020104020204" pitchFamily="34" charset="0"/>
              </a:rPr>
              <a:t>Discussion</a:t>
            </a:r>
          </a:p>
          <a:p>
            <a:r>
              <a:rPr lang="en-US" dirty="0">
                <a:effectLst>
                  <a:outerShdw blurRad="50800" dist="38100" dir="2700000" algn="tl" rotWithShape="0">
                    <a:prstClr val="black">
                      <a:alpha val="40000"/>
                    </a:prstClr>
                  </a:outerShdw>
                </a:effectLst>
                <a:latin typeface="Abadi Extra Light" panose="020B0204020104020204" pitchFamily="34" charset="0"/>
              </a:rPr>
              <a:t>Scalability and Real-World Application</a:t>
            </a:r>
          </a:p>
          <a:p>
            <a:r>
              <a:rPr lang="en-US" dirty="0">
                <a:effectLst>
                  <a:outerShdw blurRad="50800" dist="38100" dir="2700000" algn="tl" rotWithShape="0">
                    <a:prstClr val="black">
                      <a:alpha val="40000"/>
                    </a:prstClr>
                  </a:outerShdw>
                </a:effectLst>
                <a:latin typeface="Abadi Extra Light" panose="020B0204020104020204" pitchFamily="34" charset="0"/>
              </a:rPr>
              <a:t>Conclusion</a:t>
            </a:r>
          </a:p>
          <a:p>
            <a:endParaRPr lang="en-US" dirty="0">
              <a:effectLst>
                <a:outerShdw blurRad="50800" dist="38100" dir="2700000" algn="tl" rotWithShape="0">
                  <a:prstClr val="black">
                    <a:alpha val="40000"/>
                  </a:prstClr>
                </a:outerShdw>
              </a:effectLst>
              <a:latin typeface="Abadi Extra Light" panose="020B0204020104020204" pitchFamily="34" charset="0"/>
            </a:endParaRPr>
          </a:p>
        </p:txBody>
      </p:sp>
      <p:sp>
        <p:nvSpPr>
          <p:cNvPr id="31" name="Oval 30">
            <a:extLst>
              <a:ext uri="{FF2B5EF4-FFF2-40B4-BE49-F238E27FC236}">
                <a16:creationId xmlns:a16="http://schemas.microsoft.com/office/drawing/2014/main" id="{17C446F2-6A01-16F6-CA08-053D8F4E4A50}"/>
              </a:ext>
            </a:extLst>
          </p:cNvPr>
          <p:cNvSpPr/>
          <p:nvPr/>
        </p:nvSpPr>
        <p:spPr>
          <a:xfrm>
            <a:off x="8723874" y="-1376245"/>
            <a:ext cx="743599" cy="694026"/>
          </a:xfrm>
          <a:prstGeom prst="ellipse">
            <a:avLst/>
          </a:pr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27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2" name="Oval 31">
            <a:extLst>
              <a:ext uri="{FF2B5EF4-FFF2-40B4-BE49-F238E27FC236}">
                <a16:creationId xmlns:a16="http://schemas.microsoft.com/office/drawing/2014/main" id="{D8A1447D-E37D-C909-9B12-476696E88265}"/>
              </a:ext>
            </a:extLst>
          </p:cNvPr>
          <p:cNvSpPr/>
          <p:nvPr/>
        </p:nvSpPr>
        <p:spPr>
          <a:xfrm>
            <a:off x="6375739" y="-1416053"/>
            <a:ext cx="743599" cy="694026"/>
          </a:xfrm>
          <a:prstGeom prst="ellipse">
            <a:avLst/>
          </a:prstGeom>
          <a:gradFill flip="none" rotWithShape="1">
            <a:gsLst>
              <a:gs pos="0">
                <a:srgbClr val="00EEB0">
                  <a:shade val="30000"/>
                  <a:satMod val="115000"/>
                </a:srgbClr>
              </a:gs>
              <a:gs pos="85000">
                <a:srgbClr val="00EEB0">
                  <a:shade val="67500"/>
                  <a:satMod val="115000"/>
                </a:srgbClr>
              </a:gs>
              <a:gs pos="89000">
                <a:srgbClr val="00D99C"/>
              </a:gs>
              <a:gs pos="100000">
                <a:srgbClr val="00DA9C"/>
              </a:gs>
            </a:gsLst>
            <a:lin ang="162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3" name="Oval 32">
            <a:extLst>
              <a:ext uri="{FF2B5EF4-FFF2-40B4-BE49-F238E27FC236}">
                <a16:creationId xmlns:a16="http://schemas.microsoft.com/office/drawing/2014/main" id="{1394F296-F52F-76C6-F570-C0A77FFBCED6}"/>
              </a:ext>
            </a:extLst>
          </p:cNvPr>
          <p:cNvSpPr/>
          <p:nvPr/>
        </p:nvSpPr>
        <p:spPr>
          <a:xfrm>
            <a:off x="3096327" y="-1411299"/>
            <a:ext cx="743599" cy="694026"/>
          </a:xfrm>
          <a:prstGeom prst="ellipse">
            <a:avLst/>
          </a:prstGeom>
          <a:solidFill>
            <a:srgbClr val="3399FF"/>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145786484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xEl>
                                              <p:pRg st="0" end="0"/>
                                            </p:txEl>
                                          </p:spTgt>
                                        </p:tgtEl>
                                        <p:attrNameLst>
                                          <p:attrName>style.visibility</p:attrName>
                                        </p:attrNameLst>
                                      </p:cBhvr>
                                      <p:to>
                                        <p:strVal val="visible"/>
                                      </p:to>
                                    </p:set>
                                    <p:animEffect transition="in" filter="fade">
                                      <p:cBhvr>
                                        <p:cTn id="10" dur="500"/>
                                        <p:tgtEl>
                                          <p:spTgt spid="22">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2">
                                            <p:txEl>
                                              <p:pRg st="1" end="1"/>
                                            </p:txEl>
                                          </p:spTgt>
                                        </p:tgtEl>
                                        <p:attrNameLst>
                                          <p:attrName>style.visibility</p:attrName>
                                        </p:attrNameLst>
                                      </p:cBhvr>
                                      <p:to>
                                        <p:strVal val="visible"/>
                                      </p:to>
                                    </p:set>
                                    <p:animEffect transition="in" filter="fade">
                                      <p:cBhvr>
                                        <p:cTn id="13" dur="500"/>
                                        <p:tgtEl>
                                          <p:spTgt spid="22">
                                            <p:txEl>
                                              <p:pRg st="1" end="1"/>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2">
                                            <p:txEl>
                                              <p:pRg st="2" end="2"/>
                                            </p:txEl>
                                          </p:spTgt>
                                        </p:tgtEl>
                                        <p:attrNameLst>
                                          <p:attrName>style.visibility</p:attrName>
                                        </p:attrNameLst>
                                      </p:cBhvr>
                                      <p:to>
                                        <p:strVal val="visible"/>
                                      </p:to>
                                    </p:set>
                                    <p:animEffect transition="in" filter="fade">
                                      <p:cBhvr>
                                        <p:cTn id="16" dur="500"/>
                                        <p:tgtEl>
                                          <p:spTgt spid="22">
                                            <p:txEl>
                                              <p:pRg st="2" end="2"/>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2">
                                            <p:txEl>
                                              <p:pRg st="3" end="3"/>
                                            </p:txEl>
                                          </p:spTgt>
                                        </p:tgtEl>
                                        <p:attrNameLst>
                                          <p:attrName>style.visibility</p:attrName>
                                        </p:attrNameLst>
                                      </p:cBhvr>
                                      <p:to>
                                        <p:strVal val="visible"/>
                                      </p:to>
                                    </p:set>
                                    <p:animEffect transition="in" filter="fade">
                                      <p:cBhvr>
                                        <p:cTn id="19" dur="500"/>
                                        <p:tgtEl>
                                          <p:spTgt spid="22">
                                            <p:txEl>
                                              <p:pRg st="3" end="3"/>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2">
                                            <p:txEl>
                                              <p:pRg st="4" end="4"/>
                                            </p:txEl>
                                          </p:spTgt>
                                        </p:tgtEl>
                                        <p:attrNameLst>
                                          <p:attrName>style.visibility</p:attrName>
                                        </p:attrNameLst>
                                      </p:cBhvr>
                                      <p:to>
                                        <p:strVal val="visible"/>
                                      </p:to>
                                    </p:set>
                                    <p:animEffect transition="in" filter="fade">
                                      <p:cBhvr>
                                        <p:cTn id="22" dur="500"/>
                                        <p:tgtEl>
                                          <p:spTgt spid="22">
                                            <p:txEl>
                                              <p:pRg st="4" end="4"/>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2">
                                            <p:txEl>
                                              <p:pRg st="5" end="5"/>
                                            </p:txEl>
                                          </p:spTgt>
                                        </p:tgtEl>
                                        <p:attrNameLst>
                                          <p:attrName>style.visibility</p:attrName>
                                        </p:attrNameLst>
                                      </p:cBhvr>
                                      <p:to>
                                        <p:strVal val="visible"/>
                                      </p:to>
                                    </p:set>
                                    <p:animEffect transition="in" filter="fade">
                                      <p:cBhvr>
                                        <p:cTn id="25" dur="500"/>
                                        <p:tgtEl>
                                          <p:spTgt spid="22">
                                            <p:txEl>
                                              <p:pRg st="5" end="5"/>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2">
                                            <p:txEl>
                                              <p:pRg st="6" end="6"/>
                                            </p:txEl>
                                          </p:spTgt>
                                        </p:tgtEl>
                                        <p:attrNameLst>
                                          <p:attrName>style.visibility</p:attrName>
                                        </p:attrNameLst>
                                      </p:cBhvr>
                                      <p:to>
                                        <p:strVal val="visible"/>
                                      </p:to>
                                    </p:set>
                                    <p:animEffect transition="in" filter="fade">
                                      <p:cBhvr>
                                        <p:cTn id="28" dur="500"/>
                                        <p:tgtEl>
                                          <p:spTgt spid="22">
                                            <p:txEl>
                                              <p:pRg st="6" end="6"/>
                                            </p:tx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2">
                                            <p:txEl>
                                              <p:pRg st="7" end="7"/>
                                            </p:txEl>
                                          </p:spTgt>
                                        </p:tgtEl>
                                        <p:attrNameLst>
                                          <p:attrName>style.visibility</p:attrName>
                                        </p:attrNameLst>
                                      </p:cBhvr>
                                      <p:to>
                                        <p:strVal val="visible"/>
                                      </p:to>
                                    </p:set>
                                    <p:animEffect transition="in" filter="fade">
                                      <p:cBhvr>
                                        <p:cTn id="31" dur="500"/>
                                        <p:tgtEl>
                                          <p:spTgt spid="22">
                                            <p:txEl>
                                              <p:pRg st="7" end="7"/>
                                            </p:txEl>
                                          </p:spTgt>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xEl>
                                              <p:pRg st="8" end="8"/>
                                            </p:txEl>
                                          </p:spTgt>
                                        </p:tgtEl>
                                        <p:attrNameLst>
                                          <p:attrName>style.visibility</p:attrName>
                                        </p:attrNameLst>
                                      </p:cBhvr>
                                      <p:to>
                                        <p:strVal val="visible"/>
                                      </p:to>
                                    </p:set>
                                    <p:animEffect transition="in" filter="fade">
                                      <p:cBhvr>
                                        <p:cTn id="34" dur="500"/>
                                        <p:tgtEl>
                                          <p:spTgt spid="22">
                                            <p:txEl>
                                              <p:pRg st="8" end="8"/>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22">
                                            <p:txEl>
                                              <p:pRg st="9" end="9"/>
                                            </p:txEl>
                                          </p:spTgt>
                                        </p:tgtEl>
                                        <p:attrNameLst>
                                          <p:attrName>style.visibility</p:attrName>
                                        </p:attrNameLst>
                                      </p:cBhvr>
                                      <p:to>
                                        <p:strVal val="visible"/>
                                      </p:to>
                                    </p:set>
                                    <p:animEffect transition="in" filter="fade">
                                      <p:cBhvr>
                                        <p:cTn id="39" dur="500"/>
                                        <p:tgtEl>
                                          <p:spTgt spid="22">
                                            <p:txEl>
                                              <p:pRg st="9" end="9"/>
                                            </p:txEl>
                                          </p:spTgt>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22">
                                            <p:txEl>
                                              <p:pRg st="10" end="10"/>
                                            </p:txEl>
                                          </p:spTgt>
                                        </p:tgtEl>
                                        <p:attrNameLst>
                                          <p:attrName>style.visibility</p:attrName>
                                        </p:attrNameLst>
                                      </p:cBhvr>
                                      <p:to>
                                        <p:strVal val="visible"/>
                                      </p:to>
                                    </p:set>
                                    <p:animEffect transition="in" filter="fade">
                                      <p:cBhvr>
                                        <p:cTn id="42" dur="500"/>
                                        <p:tgtEl>
                                          <p:spTgt spid="22">
                                            <p:txEl>
                                              <p:pRg st="10" end="10"/>
                                            </p:txEl>
                                          </p:spTgt>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22">
                                            <p:txEl>
                                              <p:pRg st="11" end="11"/>
                                            </p:txEl>
                                          </p:spTgt>
                                        </p:tgtEl>
                                        <p:attrNameLst>
                                          <p:attrName>style.visibility</p:attrName>
                                        </p:attrNameLst>
                                      </p:cBhvr>
                                      <p:to>
                                        <p:strVal val="visible"/>
                                      </p:to>
                                    </p:set>
                                    <p:animEffect transition="in" filter="fade">
                                      <p:cBhvr>
                                        <p:cTn id="45" dur="500"/>
                                        <p:tgtEl>
                                          <p:spTgt spid="22">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28715"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1" y="-668270"/>
            <a:ext cx="7107864"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736600" dist="38100" sx="101000" sy="101000" algn="l" rotWithShape="0">
              <a:prstClr val="black">
                <a:alpha val="5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29" y="-604778"/>
            <a:ext cx="5390706"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1003300" dist="38100" algn="l" rotWithShape="0">
              <a:prstClr val="black">
                <a:alpha val="6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3" y="-409267"/>
            <a:ext cx="4712639"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914400" dist="38100" algn="l" rotWithShape="0">
              <a:prstClr val="black">
                <a:alpha val="8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8" y="-541397"/>
            <a:ext cx="4194712"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431800" dist="38100" sx="106000" sy="106000" algn="l" rotWithShape="0">
              <a:prstClr val="black">
                <a:alpha val="4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2970302"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7874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355600" dist="38100" algn="l" rotWithShape="0">
              <a:prstClr val="black">
                <a:alpha val="8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6205830" y="96985"/>
            <a:ext cx="5957455" cy="705513"/>
          </a:xfrm>
        </p:spPr>
        <p:txBody>
          <a:bodyPr anchor="t"/>
          <a:lstStyle/>
          <a:p>
            <a:pPr algn="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Introduction</a:t>
            </a:r>
            <a:endParaRPr lang="en-ZA"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endParaRPr>
          </a:p>
        </p:txBody>
      </p:sp>
      <p:sp>
        <p:nvSpPr>
          <p:cNvPr id="22" name="Content Placeholder 2">
            <a:extLst>
              <a:ext uri="{FF2B5EF4-FFF2-40B4-BE49-F238E27FC236}">
                <a16:creationId xmlns:a16="http://schemas.microsoft.com/office/drawing/2014/main" id="{A7590D1A-6FC3-0B01-7CD1-6D2802FEB838}"/>
              </a:ext>
            </a:extLst>
          </p:cNvPr>
          <p:cNvSpPr>
            <a:spLocks noGrp="1"/>
          </p:cNvSpPr>
          <p:nvPr>
            <p:ph idx="1"/>
          </p:nvPr>
        </p:nvSpPr>
        <p:spPr>
          <a:xfrm>
            <a:off x="5791369" y="899483"/>
            <a:ext cx="6391074" cy="5928498"/>
          </a:xfrm>
        </p:spPr>
        <p:txBody>
          <a:bodyPr numCol="1">
            <a:noAutofit/>
          </a:bodyPr>
          <a:lstStyle/>
          <a:p>
            <a:pPr marL="0" indent="0" algn="r">
              <a:buNone/>
            </a:pPr>
            <a:r>
              <a:rPr lang="en-US"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a:t>
            </a:r>
          </a:p>
        </p:txBody>
      </p:sp>
      <p:sp>
        <p:nvSpPr>
          <p:cNvPr id="31" name="Oval 30">
            <a:extLst>
              <a:ext uri="{FF2B5EF4-FFF2-40B4-BE49-F238E27FC236}">
                <a16:creationId xmlns:a16="http://schemas.microsoft.com/office/drawing/2014/main" id="{17C446F2-6A01-16F6-CA08-053D8F4E4A50}"/>
              </a:ext>
            </a:extLst>
          </p:cNvPr>
          <p:cNvSpPr/>
          <p:nvPr/>
        </p:nvSpPr>
        <p:spPr>
          <a:xfrm>
            <a:off x="8723874" y="-1376245"/>
            <a:ext cx="743599" cy="694026"/>
          </a:xfrm>
          <a:prstGeom prst="ellipse">
            <a:avLst/>
          </a:pr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27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2" name="Oval 31">
            <a:extLst>
              <a:ext uri="{FF2B5EF4-FFF2-40B4-BE49-F238E27FC236}">
                <a16:creationId xmlns:a16="http://schemas.microsoft.com/office/drawing/2014/main" id="{D8A1447D-E37D-C909-9B12-476696E88265}"/>
              </a:ext>
            </a:extLst>
          </p:cNvPr>
          <p:cNvSpPr/>
          <p:nvPr/>
        </p:nvSpPr>
        <p:spPr>
          <a:xfrm>
            <a:off x="6375739" y="-1416053"/>
            <a:ext cx="743599" cy="694026"/>
          </a:xfrm>
          <a:prstGeom prst="ellipse">
            <a:avLst/>
          </a:prstGeom>
          <a:gradFill flip="none" rotWithShape="1">
            <a:gsLst>
              <a:gs pos="0">
                <a:srgbClr val="00EEB0">
                  <a:shade val="30000"/>
                  <a:satMod val="115000"/>
                </a:srgbClr>
              </a:gs>
              <a:gs pos="85000">
                <a:srgbClr val="00EEB0">
                  <a:shade val="67500"/>
                  <a:satMod val="115000"/>
                </a:srgbClr>
              </a:gs>
              <a:gs pos="89000">
                <a:srgbClr val="00D99C"/>
              </a:gs>
              <a:gs pos="100000">
                <a:srgbClr val="00DA9C"/>
              </a:gs>
            </a:gsLst>
            <a:lin ang="162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3" name="Oval 32">
            <a:extLst>
              <a:ext uri="{FF2B5EF4-FFF2-40B4-BE49-F238E27FC236}">
                <a16:creationId xmlns:a16="http://schemas.microsoft.com/office/drawing/2014/main" id="{1394F296-F52F-76C6-F570-C0A77FFBCED6}"/>
              </a:ext>
            </a:extLst>
          </p:cNvPr>
          <p:cNvSpPr/>
          <p:nvPr/>
        </p:nvSpPr>
        <p:spPr>
          <a:xfrm>
            <a:off x="3096327" y="-1411299"/>
            <a:ext cx="743599" cy="694026"/>
          </a:xfrm>
          <a:prstGeom prst="ellipse">
            <a:avLst/>
          </a:prstGeom>
          <a:solidFill>
            <a:srgbClr val="3399FF"/>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 name="TextBox 1">
            <a:extLst>
              <a:ext uri="{FF2B5EF4-FFF2-40B4-BE49-F238E27FC236}">
                <a16:creationId xmlns:a16="http://schemas.microsoft.com/office/drawing/2014/main" id="{3D2AE17B-7E1A-B7C2-873C-FD5FEB361C23}"/>
              </a:ext>
            </a:extLst>
          </p:cNvPr>
          <p:cNvSpPr txBox="1"/>
          <p:nvPr/>
        </p:nvSpPr>
        <p:spPr>
          <a:xfrm>
            <a:off x="6096000" y="1409700"/>
            <a:ext cx="5676900" cy="3816429"/>
          </a:xfrm>
          <a:prstGeom prst="rect">
            <a:avLst/>
          </a:prstGeom>
          <a:noFill/>
        </p:spPr>
        <p:txBody>
          <a:bodyPr wrap="square" rtlCol="0">
            <a:spAutoFit/>
          </a:bodyPr>
          <a:lstStyle/>
          <a:p>
            <a:pPr marL="285750" indent="-285750">
              <a:buFont typeface="Arial" panose="020B0604020202020204" pitchFamily="34" charset="0"/>
              <a:buChar char="•"/>
            </a:pPr>
            <a:r>
              <a:rPr lang="en-US" sz="2800" dirty="0">
                <a:solidFill>
                  <a:schemeClr val="bg1"/>
                </a:solidFill>
                <a:latin typeface="Abadi Extra Light" panose="020B0204020104020204" pitchFamily="34" charset="0"/>
              </a:rPr>
              <a:t>Project explores machine learning in nursery admissions.</a:t>
            </a:r>
          </a:p>
          <a:p>
            <a:pPr marL="285750" indent="-285750">
              <a:buFont typeface="Arial" panose="020B0604020202020204" pitchFamily="34" charset="0"/>
              <a:buChar char="•"/>
            </a:pPr>
            <a:endParaRPr lang="en-US" sz="2800" dirty="0">
              <a:solidFill>
                <a:schemeClr val="bg1"/>
              </a:solidFill>
              <a:latin typeface="Abadi Extra Light" panose="020B0204020104020204" pitchFamily="34" charset="0"/>
            </a:endParaRPr>
          </a:p>
          <a:p>
            <a:pPr marL="285750" indent="-285750">
              <a:buFont typeface="Arial" panose="020B0604020202020204" pitchFamily="34" charset="0"/>
              <a:buChar char="•"/>
            </a:pPr>
            <a:r>
              <a:rPr lang="en-US" sz="2800" dirty="0">
                <a:solidFill>
                  <a:schemeClr val="bg1"/>
                </a:solidFill>
                <a:latin typeface="Abadi Extra Light" panose="020B0204020104020204" pitchFamily="34" charset="0"/>
              </a:rPr>
              <a:t>Focus on Logistic Regression and Random Forest models.</a:t>
            </a:r>
          </a:p>
          <a:p>
            <a:pPr marL="285750" indent="-285750">
              <a:buFont typeface="Arial" panose="020B0604020202020204" pitchFamily="34" charset="0"/>
              <a:buChar char="•"/>
            </a:pPr>
            <a:endParaRPr lang="en-US" sz="2800" dirty="0">
              <a:solidFill>
                <a:schemeClr val="bg1"/>
              </a:solidFill>
              <a:latin typeface="Abadi Extra Light" panose="020B0204020104020204" pitchFamily="34" charset="0"/>
            </a:endParaRPr>
          </a:p>
          <a:p>
            <a:pPr marL="285750" indent="-285750">
              <a:buFont typeface="Arial" panose="020B0604020202020204" pitchFamily="34" charset="0"/>
              <a:buChar char="•"/>
            </a:pPr>
            <a:r>
              <a:rPr lang="en-US" sz="2800" dirty="0">
                <a:solidFill>
                  <a:schemeClr val="bg1"/>
                </a:solidFill>
                <a:latin typeface="Abadi Extra Light" panose="020B0204020104020204" pitchFamily="34" charset="0"/>
              </a:rPr>
              <a:t>Results of the models are compared using evaluation metrics</a:t>
            </a:r>
          </a:p>
          <a:p>
            <a:endParaRPr lang="en-ZA" dirty="0">
              <a:solidFill>
                <a:schemeClr val="bg1"/>
              </a:solidFill>
            </a:endParaRPr>
          </a:p>
        </p:txBody>
      </p:sp>
    </p:spTree>
    <p:extLst>
      <p:ext uri="{BB962C8B-B14F-4D97-AF65-F5344CB8AC3E}">
        <p14:creationId xmlns:p14="http://schemas.microsoft.com/office/powerpoint/2010/main" val="59271850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xEl>
                                              <p:pRg st="0" end="0"/>
                                            </p:txEl>
                                          </p:spTgt>
                                        </p:tgtEl>
                                        <p:attrNameLst>
                                          <p:attrName>style.visibility</p:attrName>
                                        </p:attrNameLst>
                                      </p:cBhvr>
                                      <p:to>
                                        <p:strVal val="visible"/>
                                      </p:to>
                                    </p:set>
                                    <p:animEffect transition="in" filter="fade">
                                      <p:cBhvr>
                                        <p:cTn id="10" dur="500"/>
                                        <p:tgtEl>
                                          <p:spTgt spid="2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28715"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1" y="-668270"/>
            <a:ext cx="7107864"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736600" dist="38100" sx="101000" sy="101000" algn="l" rotWithShape="0">
              <a:prstClr val="black">
                <a:alpha val="56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29" y="-604778"/>
            <a:ext cx="5390706"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1003300" dist="38100" algn="l" rotWithShape="0">
              <a:prstClr val="black">
                <a:alpha val="6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3" y="-409267"/>
            <a:ext cx="4712639"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914400" dist="38100" algn="l" rotWithShape="0">
              <a:prstClr val="black">
                <a:alpha val="8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8" y="-541397"/>
            <a:ext cx="4194712"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431800" dist="38100" sx="106000" sy="106000" algn="l" rotWithShape="0">
              <a:prstClr val="black">
                <a:alpha val="4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2970302"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7874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355600" dist="38100" algn="l" rotWithShape="0">
              <a:prstClr val="black">
                <a:alpha val="8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6205830" y="96985"/>
            <a:ext cx="5957455" cy="705513"/>
          </a:xfrm>
        </p:spPr>
        <p:txBody>
          <a:bodyPr anchor="t"/>
          <a:lstStyle/>
          <a:p>
            <a:pPr algn="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Background</a:t>
            </a:r>
            <a:endParaRPr lang="en-ZA"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endParaRPr>
          </a:p>
        </p:txBody>
      </p:sp>
      <p:sp>
        <p:nvSpPr>
          <p:cNvPr id="22" name="Content Placeholder 2">
            <a:extLst>
              <a:ext uri="{FF2B5EF4-FFF2-40B4-BE49-F238E27FC236}">
                <a16:creationId xmlns:a16="http://schemas.microsoft.com/office/drawing/2014/main" id="{A7590D1A-6FC3-0B01-7CD1-6D2802FEB838}"/>
              </a:ext>
            </a:extLst>
          </p:cNvPr>
          <p:cNvSpPr>
            <a:spLocks noGrp="1"/>
          </p:cNvSpPr>
          <p:nvPr>
            <p:ph idx="1"/>
          </p:nvPr>
        </p:nvSpPr>
        <p:spPr>
          <a:xfrm>
            <a:off x="5791369" y="899483"/>
            <a:ext cx="6391074" cy="5928498"/>
          </a:xfrm>
        </p:spPr>
        <p:txBody>
          <a:bodyPr numCol="1">
            <a:noAutofit/>
          </a:bodyPr>
          <a:lstStyle/>
          <a:p>
            <a:pPr marL="0" indent="0" algn="r">
              <a:buNone/>
            </a:pPr>
            <a:r>
              <a:rPr lang="en-US"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Logistic Regression and Random Forest models were reviewed for their applicability on the categorical Nursery dataset from the UCI Machine Learning Repository.</a:t>
            </a:r>
          </a:p>
          <a:p>
            <a:pPr marL="0" indent="0" algn="r">
              <a:buNone/>
            </a:pPr>
            <a:endParaRPr lang="en-US" dirty="0">
              <a:solidFill>
                <a:schemeClr val="bg1"/>
              </a:solidFill>
              <a:effectLst>
                <a:outerShdw blurRad="50800" dist="38100" dir="2700000" algn="tl" rotWithShape="0">
                  <a:prstClr val="black">
                    <a:alpha val="40000"/>
                  </a:prstClr>
                </a:outerShdw>
              </a:effectLst>
              <a:latin typeface="Abadi Extra Light" panose="020B0204020104020204" pitchFamily="34" charset="0"/>
            </a:endParaRPr>
          </a:p>
          <a:p>
            <a:pPr marL="0" indent="0" algn="r">
              <a:buNone/>
            </a:pPr>
            <a:r>
              <a:rPr lang="en-US"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A</a:t>
            </a:r>
            <a:r>
              <a:rPr lang="en-US">
                <a:solidFill>
                  <a:schemeClr val="bg1"/>
                </a:solidFill>
                <a:effectLst>
                  <a:outerShdw blurRad="50800" dist="38100" dir="2700000" algn="tl" rotWithShape="0">
                    <a:prstClr val="black">
                      <a:alpha val="40000"/>
                    </a:prstClr>
                  </a:outerShdw>
                </a:effectLst>
                <a:latin typeface="Abadi Extra Light" panose="020B0204020104020204" pitchFamily="34" charset="0"/>
              </a:rPr>
              <a:t> </a:t>
            </a:r>
            <a:r>
              <a:rPr lang="en-US"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Python script utilizing the scikit-learn library was used to train and test the models.</a:t>
            </a:r>
          </a:p>
          <a:p>
            <a:pPr marL="0" indent="0" algn="r">
              <a:buNone/>
            </a:pPr>
            <a:endParaRPr lang="en-US" dirty="0">
              <a:solidFill>
                <a:schemeClr val="bg1"/>
              </a:solidFill>
              <a:effectLst>
                <a:outerShdw blurRad="50800" dist="38100" dir="2700000" algn="tl" rotWithShape="0">
                  <a:prstClr val="black">
                    <a:alpha val="40000"/>
                  </a:prstClr>
                </a:outerShdw>
              </a:effectLst>
              <a:latin typeface="Abadi Extra Light" panose="020B0204020104020204" pitchFamily="34" charset="0"/>
            </a:endParaRPr>
          </a:p>
          <a:p>
            <a:pPr marL="0" indent="0" algn="r">
              <a:buNone/>
            </a:pPr>
            <a:r>
              <a:rPr lang="en-US"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The assessment stage included a demonstration of the training procedures, methods used, and outcomes from both models.</a:t>
            </a:r>
          </a:p>
        </p:txBody>
      </p:sp>
      <p:sp>
        <p:nvSpPr>
          <p:cNvPr id="31" name="Oval 30">
            <a:extLst>
              <a:ext uri="{FF2B5EF4-FFF2-40B4-BE49-F238E27FC236}">
                <a16:creationId xmlns:a16="http://schemas.microsoft.com/office/drawing/2014/main" id="{17C446F2-6A01-16F6-CA08-053D8F4E4A50}"/>
              </a:ext>
            </a:extLst>
          </p:cNvPr>
          <p:cNvSpPr/>
          <p:nvPr/>
        </p:nvSpPr>
        <p:spPr>
          <a:xfrm>
            <a:off x="8723874" y="-1376245"/>
            <a:ext cx="743599" cy="694026"/>
          </a:xfrm>
          <a:prstGeom prst="ellipse">
            <a:avLst/>
          </a:pr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27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2" name="Oval 31">
            <a:extLst>
              <a:ext uri="{FF2B5EF4-FFF2-40B4-BE49-F238E27FC236}">
                <a16:creationId xmlns:a16="http://schemas.microsoft.com/office/drawing/2014/main" id="{D8A1447D-E37D-C909-9B12-476696E88265}"/>
              </a:ext>
            </a:extLst>
          </p:cNvPr>
          <p:cNvSpPr/>
          <p:nvPr/>
        </p:nvSpPr>
        <p:spPr>
          <a:xfrm>
            <a:off x="6375739" y="-1416053"/>
            <a:ext cx="743599" cy="694026"/>
          </a:xfrm>
          <a:prstGeom prst="ellipse">
            <a:avLst/>
          </a:prstGeom>
          <a:gradFill flip="none" rotWithShape="1">
            <a:gsLst>
              <a:gs pos="0">
                <a:srgbClr val="00EEB0">
                  <a:shade val="30000"/>
                  <a:satMod val="115000"/>
                </a:srgbClr>
              </a:gs>
              <a:gs pos="85000">
                <a:srgbClr val="00EEB0">
                  <a:shade val="67500"/>
                  <a:satMod val="115000"/>
                </a:srgbClr>
              </a:gs>
              <a:gs pos="89000">
                <a:srgbClr val="00D99C"/>
              </a:gs>
              <a:gs pos="100000">
                <a:srgbClr val="00DA9C"/>
              </a:gs>
            </a:gsLst>
            <a:lin ang="16200000" scaled="1"/>
            <a:tileRect/>
          </a:gra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3" name="Oval 32">
            <a:extLst>
              <a:ext uri="{FF2B5EF4-FFF2-40B4-BE49-F238E27FC236}">
                <a16:creationId xmlns:a16="http://schemas.microsoft.com/office/drawing/2014/main" id="{1394F296-F52F-76C6-F570-C0A77FFBCED6}"/>
              </a:ext>
            </a:extLst>
          </p:cNvPr>
          <p:cNvSpPr/>
          <p:nvPr/>
        </p:nvSpPr>
        <p:spPr>
          <a:xfrm>
            <a:off x="3096327" y="-1411299"/>
            <a:ext cx="743599" cy="694026"/>
          </a:xfrm>
          <a:prstGeom prst="ellipse">
            <a:avLst/>
          </a:prstGeom>
          <a:solidFill>
            <a:srgbClr val="3399FF"/>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Tree>
    <p:extLst>
      <p:ext uri="{BB962C8B-B14F-4D97-AF65-F5344CB8AC3E}">
        <p14:creationId xmlns:p14="http://schemas.microsoft.com/office/powerpoint/2010/main" val="627839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xEl>
                                              <p:pRg st="0" end="0"/>
                                            </p:txEl>
                                          </p:spTgt>
                                        </p:tgtEl>
                                        <p:attrNameLst>
                                          <p:attrName>style.visibility</p:attrName>
                                        </p:attrNameLst>
                                      </p:cBhvr>
                                      <p:to>
                                        <p:strVal val="visible"/>
                                      </p:to>
                                    </p:set>
                                    <p:animEffect transition="in" filter="fade">
                                      <p:cBhvr>
                                        <p:cTn id="10" dur="500"/>
                                        <p:tgtEl>
                                          <p:spTgt spid="22">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2">
                                            <p:txEl>
                                              <p:pRg st="2" end="2"/>
                                            </p:txEl>
                                          </p:spTgt>
                                        </p:tgtEl>
                                        <p:attrNameLst>
                                          <p:attrName>style.visibility</p:attrName>
                                        </p:attrNameLst>
                                      </p:cBhvr>
                                      <p:to>
                                        <p:strVal val="visible"/>
                                      </p:to>
                                    </p:set>
                                    <p:animEffect transition="in" filter="fade">
                                      <p:cBhvr>
                                        <p:cTn id="15" dur="500"/>
                                        <p:tgtEl>
                                          <p:spTgt spid="22">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2">
                                            <p:txEl>
                                              <p:pRg st="4" end="4"/>
                                            </p:txEl>
                                          </p:spTgt>
                                        </p:tgtEl>
                                        <p:attrNameLst>
                                          <p:attrName>style.visibility</p:attrName>
                                        </p:attrNameLst>
                                      </p:cBhvr>
                                      <p:to>
                                        <p:strVal val="visible"/>
                                      </p:to>
                                    </p:set>
                                    <p:animEffect transition="in" filter="fade">
                                      <p:cBhvr>
                                        <p:cTn id="20" dur="500"/>
                                        <p:tgtEl>
                                          <p:spTgt spid="2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22"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292100" dist="38100" algn="l" rotWithShape="0">
              <a:prstClr val="black">
                <a:alpha val="5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1" name="Freeform: Shape 10">
            <a:extLst>
              <a:ext uri="{FF2B5EF4-FFF2-40B4-BE49-F238E27FC236}">
                <a16:creationId xmlns:a16="http://schemas.microsoft.com/office/drawing/2014/main" id="{ED9BDEDD-409D-D77D-F726-C26F1526C456}"/>
              </a:ext>
            </a:extLst>
          </p:cNvPr>
          <p:cNvSpPr/>
          <p:nvPr/>
        </p:nvSpPr>
        <p:spPr>
          <a:xfrm>
            <a:off x="-395129" y="-604778"/>
            <a:ext cx="5390706"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533400" dist="38100" algn="l" rotWithShape="0">
              <a:prstClr val="black">
                <a:alpha val="6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3" y="-409267"/>
            <a:ext cx="4712639"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457200" dist="38100" algn="l" rotWithShape="0">
              <a:prstClr val="black">
                <a:alpha val="72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8" y="-541397"/>
            <a:ext cx="4194712"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381000" dist="38100" algn="l" rotWithShape="0">
              <a:prstClr val="black">
                <a:alpha val="65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2970302"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482600" dist="38100" algn="l" rotWithShape="0">
              <a:prstClr val="black">
                <a:alpha val="6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558800" dist="38100" algn="l" rotWithShape="0">
              <a:prstClr val="black">
                <a:alpha val="62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5986313" y="56661"/>
            <a:ext cx="5957455" cy="705513"/>
          </a:xfrm>
        </p:spPr>
        <p:txBody>
          <a:bodyPr anchor="t"/>
          <a:lstStyle/>
          <a:p>
            <a:pPr algn="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 Nursery Dataset</a:t>
            </a:r>
            <a:endParaRPr lang="en-ZA"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endParaRPr>
          </a:p>
        </p:txBody>
      </p:sp>
      <p:sp>
        <p:nvSpPr>
          <p:cNvPr id="30" name="Oval 29">
            <a:extLst>
              <a:ext uri="{FF2B5EF4-FFF2-40B4-BE49-F238E27FC236}">
                <a16:creationId xmlns:a16="http://schemas.microsoft.com/office/drawing/2014/main" id="{9DA46491-7C44-4908-F29F-7440819B951B}"/>
              </a:ext>
            </a:extLst>
          </p:cNvPr>
          <p:cNvSpPr/>
          <p:nvPr/>
        </p:nvSpPr>
        <p:spPr>
          <a:xfrm>
            <a:off x="5060182" y="623169"/>
            <a:ext cx="3143250" cy="2933700"/>
          </a:xfrm>
          <a:prstGeom prst="ellipse">
            <a:avLst/>
          </a:pr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2700000" scaled="1"/>
            <a:tileRect/>
          </a:gradFill>
          <a:ln>
            <a:noFill/>
          </a:ln>
          <a:effectLst>
            <a:outerShdw blurRad="254000" dist="38100" dir="2700000" algn="tl" rotWithShape="0">
              <a:prstClr val="black">
                <a:alpha val="5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1" name="Oval 30">
            <a:extLst>
              <a:ext uri="{FF2B5EF4-FFF2-40B4-BE49-F238E27FC236}">
                <a16:creationId xmlns:a16="http://schemas.microsoft.com/office/drawing/2014/main" id="{2D12C88C-8058-F2A4-7078-1891BC105575}"/>
              </a:ext>
            </a:extLst>
          </p:cNvPr>
          <p:cNvSpPr/>
          <p:nvPr/>
        </p:nvSpPr>
        <p:spPr>
          <a:xfrm>
            <a:off x="4966039" y="3744595"/>
            <a:ext cx="3143250" cy="2933700"/>
          </a:xfrm>
          <a:prstGeom prst="ellipse">
            <a:avLst/>
          </a:prstGeom>
          <a:gradFill flip="none" rotWithShape="1">
            <a:gsLst>
              <a:gs pos="0">
                <a:srgbClr val="00EEB0">
                  <a:shade val="30000"/>
                  <a:satMod val="115000"/>
                </a:srgbClr>
              </a:gs>
              <a:gs pos="85000">
                <a:srgbClr val="00EEB0">
                  <a:shade val="67500"/>
                  <a:satMod val="115000"/>
                </a:srgbClr>
              </a:gs>
              <a:gs pos="89000">
                <a:srgbClr val="00D99C"/>
              </a:gs>
              <a:gs pos="100000">
                <a:srgbClr val="00DA9C"/>
              </a:gs>
            </a:gsLst>
            <a:lin ang="16200000" scaled="1"/>
            <a:tileRect/>
          </a:gradFill>
          <a:ln>
            <a:noFill/>
          </a:ln>
          <a:effectLst>
            <a:outerShdw blurRad="457200" dist="38100" dir="2700000" algn="tl" rotWithShape="0">
              <a:prstClr val="black">
                <a:alpha val="6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32" name="Oval 31">
            <a:extLst>
              <a:ext uri="{FF2B5EF4-FFF2-40B4-BE49-F238E27FC236}">
                <a16:creationId xmlns:a16="http://schemas.microsoft.com/office/drawing/2014/main" id="{871C8AE0-C82A-22F0-53A0-4BA9F19FE09E}"/>
              </a:ext>
            </a:extLst>
          </p:cNvPr>
          <p:cNvSpPr/>
          <p:nvPr/>
        </p:nvSpPr>
        <p:spPr>
          <a:xfrm>
            <a:off x="8268037" y="2298385"/>
            <a:ext cx="3143250" cy="2933700"/>
          </a:xfrm>
          <a:prstGeom prst="ellipse">
            <a:avLst/>
          </a:prstGeom>
          <a:solidFill>
            <a:srgbClr val="3399FF"/>
          </a:solidFill>
          <a:ln>
            <a:noFill/>
          </a:ln>
          <a:effectLst>
            <a:outerShdw blurRad="406400" dist="38100" dir="2700000" algn="tl" rotWithShape="0">
              <a:prstClr val="black">
                <a:alpha val="6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33" name="Content Placeholder 2">
            <a:extLst>
              <a:ext uri="{FF2B5EF4-FFF2-40B4-BE49-F238E27FC236}">
                <a16:creationId xmlns:a16="http://schemas.microsoft.com/office/drawing/2014/main" id="{25C62D56-9725-F128-356C-8456B7121746}"/>
              </a:ext>
            </a:extLst>
          </p:cNvPr>
          <p:cNvSpPr>
            <a:spLocks noGrp="1"/>
          </p:cNvSpPr>
          <p:nvPr>
            <p:ph idx="1"/>
          </p:nvPr>
        </p:nvSpPr>
        <p:spPr>
          <a:xfrm>
            <a:off x="5215173" y="1031881"/>
            <a:ext cx="2833268" cy="2533009"/>
          </a:xfrm>
        </p:spPr>
        <p:txBody>
          <a:bodyPr numCol="1">
            <a:noAutofit/>
          </a:bodyPr>
          <a:lstStyle/>
          <a:p>
            <a:pPr marL="0" indent="0" algn="ctr">
              <a:buNone/>
            </a:pPr>
            <a:r>
              <a:rPr lang="en-GB"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The dataset contains information about children in a nursery school</a:t>
            </a:r>
          </a:p>
        </p:txBody>
      </p:sp>
      <p:sp>
        <p:nvSpPr>
          <p:cNvPr id="34" name="Content Placeholder 2">
            <a:extLst>
              <a:ext uri="{FF2B5EF4-FFF2-40B4-BE49-F238E27FC236}">
                <a16:creationId xmlns:a16="http://schemas.microsoft.com/office/drawing/2014/main" id="{3A0CFE1A-9501-BDE5-5A96-D0986A9C450C}"/>
              </a:ext>
            </a:extLst>
          </p:cNvPr>
          <p:cNvSpPr txBox="1">
            <a:spLocks/>
          </p:cNvSpPr>
          <p:nvPr/>
        </p:nvSpPr>
        <p:spPr>
          <a:xfrm>
            <a:off x="5142841" y="4169668"/>
            <a:ext cx="2711112" cy="1914074"/>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The target variable is the class of the child, which can be one of 5 categories.</a:t>
            </a:r>
            <a:endParaRPr lang="en-GB" sz="2400" dirty="0">
              <a:solidFill>
                <a:schemeClr val="bg1"/>
              </a:solidFill>
              <a:effectLst>
                <a:outerShdw blurRad="50800" dist="38100" dir="2700000" algn="tl" rotWithShape="0">
                  <a:prstClr val="black">
                    <a:alpha val="40000"/>
                  </a:prstClr>
                </a:outerShdw>
              </a:effectLst>
              <a:latin typeface="Abadi Extra Light" panose="020B0204020104020204" pitchFamily="34" charset="0"/>
            </a:endParaRPr>
          </a:p>
        </p:txBody>
      </p:sp>
      <p:sp>
        <p:nvSpPr>
          <p:cNvPr id="35" name="Content Placeholder 2">
            <a:extLst>
              <a:ext uri="{FF2B5EF4-FFF2-40B4-BE49-F238E27FC236}">
                <a16:creationId xmlns:a16="http://schemas.microsoft.com/office/drawing/2014/main" id="{62357036-0655-E666-DCDA-4FD71C13AA33}"/>
              </a:ext>
            </a:extLst>
          </p:cNvPr>
          <p:cNvSpPr txBox="1">
            <a:spLocks/>
          </p:cNvSpPr>
          <p:nvPr/>
        </p:nvSpPr>
        <p:spPr>
          <a:xfrm>
            <a:off x="8443570" y="2955157"/>
            <a:ext cx="2833269" cy="1578875"/>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Contains 8 attributes as well as 12960 instances</a:t>
            </a:r>
          </a:p>
        </p:txBody>
      </p:sp>
    </p:spTree>
    <p:extLst>
      <p:ext uri="{BB962C8B-B14F-4D97-AF65-F5344CB8AC3E}">
        <p14:creationId xmlns:p14="http://schemas.microsoft.com/office/powerpoint/2010/main" val="2677096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3">
                                            <p:txEl>
                                              <p:pRg st="0" end="0"/>
                                            </p:txEl>
                                          </p:spTgt>
                                        </p:tgtEl>
                                        <p:attrNameLst>
                                          <p:attrName>style.visibility</p:attrName>
                                        </p:attrNameLst>
                                      </p:cBhvr>
                                      <p:to>
                                        <p:strVal val="visible"/>
                                      </p:to>
                                    </p:set>
                                    <p:animEffect transition="in" filter="fade">
                                      <p:cBhvr>
                                        <p:cTn id="10" dur="500"/>
                                        <p:tgtEl>
                                          <p:spTgt spid="33">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4">
                                            <p:txEl>
                                              <p:pRg st="0" end="0"/>
                                            </p:txEl>
                                          </p:spTgt>
                                        </p:tgtEl>
                                        <p:attrNameLst>
                                          <p:attrName>style.visibility</p:attrName>
                                        </p:attrNameLst>
                                      </p:cBhvr>
                                      <p:to>
                                        <p:strVal val="visible"/>
                                      </p:to>
                                    </p:set>
                                    <p:animEffect transition="in" filter="fade">
                                      <p:cBhvr>
                                        <p:cTn id="13" dur="500"/>
                                        <p:tgtEl>
                                          <p:spTgt spid="34">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5">
                                            <p:txEl>
                                              <p:pRg st="0" end="0"/>
                                            </p:txEl>
                                          </p:spTgt>
                                        </p:tgtEl>
                                        <p:attrNameLst>
                                          <p:attrName>style.visibility</p:attrName>
                                        </p:attrNameLst>
                                      </p:cBhvr>
                                      <p:to>
                                        <p:strVal val="visible"/>
                                      </p:to>
                                    </p:set>
                                    <p:animEffect transition="in" filter="fade">
                                      <p:cBhvr>
                                        <p:cTn id="16" dur="500"/>
                                        <p:tgtEl>
                                          <p:spTgt spid="3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33" grpId="0" uiExpand="1" build="p"/>
      <p:bldP spid="34" grpId="0" uiExpand="1" build="p"/>
      <p:bldP spid="35"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457200" dist="38100" algn="l" rotWithShape="0">
              <a:prstClr val="black">
                <a:alpha val="62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30" y="-604778"/>
            <a:ext cx="1321577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457200" dist="38100" algn="l" rotWithShape="0">
              <a:prstClr val="black">
                <a:alpha val="62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5792945" y="63054"/>
            <a:ext cx="5957455" cy="705513"/>
          </a:xfrm>
        </p:spPr>
        <p:txBody>
          <a:bodyPr anchor="t">
            <a:normAutofit fontScale="90000"/>
          </a:bodyPr>
          <a:lstStyle/>
          <a:p>
            <a:pPr algn="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Data</a:t>
            </a:r>
            <a:b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b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Preprocessing</a:t>
            </a:r>
            <a:endParaRPr lang="en-ZA"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endParaRPr>
          </a:p>
        </p:txBody>
      </p:sp>
      <p:sp>
        <p:nvSpPr>
          <p:cNvPr id="10" name="Freeform: Shape 9">
            <a:extLst>
              <a:ext uri="{FF2B5EF4-FFF2-40B4-BE49-F238E27FC236}">
                <a16:creationId xmlns:a16="http://schemas.microsoft.com/office/drawing/2014/main" id="{1E2C0B21-8254-9F4A-3D24-3AA2DB607945}"/>
              </a:ext>
            </a:extLst>
          </p:cNvPr>
          <p:cNvSpPr/>
          <p:nvPr/>
        </p:nvSpPr>
        <p:spPr>
          <a:xfrm>
            <a:off x="-542393" y="-409267"/>
            <a:ext cx="4712639"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406400" dist="38100" algn="l" rotWithShape="0">
              <a:prstClr val="black">
                <a:alpha val="82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8" y="-541397"/>
            <a:ext cx="4194712"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508000" dist="38100" algn="l" rotWithShape="0">
              <a:prstClr val="black">
                <a:alpha val="7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2970302"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5334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482600" dist="38100" algn="l" rotWithShape="0">
              <a:prstClr val="black">
                <a:alpha val="6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5" name="Oval 4">
            <a:extLst>
              <a:ext uri="{FF2B5EF4-FFF2-40B4-BE49-F238E27FC236}">
                <a16:creationId xmlns:a16="http://schemas.microsoft.com/office/drawing/2014/main" id="{233ACCFD-7343-3717-9AF7-F38811F8A78F}"/>
              </a:ext>
            </a:extLst>
          </p:cNvPr>
          <p:cNvSpPr/>
          <p:nvPr/>
        </p:nvSpPr>
        <p:spPr>
          <a:xfrm>
            <a:off x="4262068" y="3525922"/>
            <a:ext cx="3143250" cy="2933700"/>
          </a:xfrm>
          <a:prstGeom prst="ellipse">
            <a:avLst/>
          </a:pr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2700000" scaled="1"/>
            <a:tileRect/>
          </a:gradFill>
          <a:ln>
            <a:noFill/>
          </a:ln>
          <a:effectLst>
            <a:outerShdw blurRad="355600" dist="38100" dir="2700000" algn="tl" rotWithShape="0">
              <a:prstClr val="black">
                <a:alpha val="62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6" name="Oval 5">
            <a:extLst>
              <a:ext uri="{FF2B5EF4-FFF2-40B4-BE49-F238E27FC236}">
                <a16:creationId xmlns:a16="http://schemas.microsoft.com/office/drawing/2014/main" id="{9BDCFBB5-95DD-7B93-D9EF-9CDCCC66BAA4}"/>
              </a:ext>
            </a:extLst>
          </p:cNvPr>
          <p:cNvSpPr/>
          <p:nvPr/>
        </p:nvSpPr>
        <p:spPr>
          <a:xfrm>
            <a:off x="7538276" y="1789854"/>
            <a:ext cx="3143250" cy="2933700"/>
          </a:xfrm>
          <a:prstGeom prst="ellipse">
            <a:avLst/>
          </a:prstGeom>
          <a:gradFill flip="none" rotWithShape="1">
            <a:gsLst>
              <a:gs pos="0">
                <a:srgbClr val="00EEB0">
                  <a:shade val="30000"/>
                  <a:satMod val="115000"/>
                </a:srgbClr>
              </a:gs>
              <a:gs pos="85000">
                <a:srgbClr val="00EEB0">
                  <a:shade val="67500"/>
                  <a:satMod val="115000"/>
                </a:srgbClr>
              </a:gs>
              <a:gs pos="89000">
                <a:srgbClr val="00D99C"/>
              </a:gs>
              <a:gs pos="100000">
                <a:srgbClr val="00DA9C"/>
              </a:gs>
            </a:gsLst>
            <a:lin ang="16200000" scaled="1"/>
            <a:tileRect/>
          </a:gradFill>
          <a:ln>
            <a:noFill/>
          </a:ln>
          <a:effectLst>
            <a:outerShdw blurRad="228600" dist="38100" dir="2700000" algn="t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Oval 12">
            <a:extLst>
              <a:ext uri="{FF2B5EF4-FFF2-40B4-BE49-F238E27FC236}">
                <a16:creationId xmlns:a16="http://schemas.microsoft.com/office/drawing/2014/main" id="{C3A79C05-76A7-0B5C-971F-C594B3E8B925}"/>
              </a:ext>
            </a:extLst>
          </p:cNvPr>
          <p:cNvSpPr/>
          <p:nvPr/>
        </p:nvSpPr>
        <p:spPr>
          <a:xfrm>
            <a:off x="4422316" y="118371"/>
            <a:ext cx="3143250" cy="2933700"/>
          </a:xfrm>
          <a:prstGeom prst="ellipse">
            <a:avLst/>
          </a:prstGeom>
          <a:solidFill>
            <a:srgbClr val="3399FF"/>
          </a:solidFill>
          <a:ln>
            <a:noFill/>
          </a:ln>
          <a:effectLst>
            <a:outerShdw blurRad="444500" dist="38100" dir="2700000" algn="t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4" name="Content Placeholder 2">
            <a:extLst>
              <a:ext uri="{FF2B5EF4-FFF2-40B4-BE49-F238E27FC236}">
                <a16:creationId xmlns:a16="http://schemas.microsoft.com/office/drawing/2014/main" id="{0C17CAD5-CB74-2A7A-D374-FF68A5EAB715}"/>
              </a:ext>
            </a:extLst>
          </p:cNvPr>
          <p:cNvSpPr>
            <a:spLocks noGrp="1"/>
          </p:cNvSpPr>
          <p:nvPr>
            <p:ph idx="1"/>
          </p:nvPr>
        </p:nvSpPr>
        <p:spPr>
          <a:xfrm>
            <a:off x="4459132" y="643815"/>
            <a:ext cx="3143251" cy="2533009"/>
          </a:xfrm>
        </p:spPr>
        <p:txBody>
          <a:bodyPr numCol="1">
            <a:noAutofit/>
          </a:bodyPr>
          <a:lstStyle/>
          <a:p>
            <a:pPr marL="0" indent="0" algn="ctr">
              <a:buNone/>
            </a:pPr>
            <a:r>
              <a:rPr lang="en-US"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 preprocessed by converting categorical variables to numerical variables</a:t>
            </a:r>
            <a:endParaRPr lang="en-GB" sz="2400" dirty="0">
              <a:solidFill>
                <a:schemeClr val="bg1"/>
              </a:solidFill>
              <a:effectLst>
                <a:outerShdw blurRad="50800" dist="38100" dir="2700000" algn="tl" rotWithShape="0">
                  <a:prstClr val="black">
                    <a:alpha val="40000"/>
                  </a:prstClr>
                </a:outerShdw>
              </a:effectLst>
              <a:latin typeface="Abadi Extra Light" panose="020B0204020104020204" pitchFamily="34" charset="0"/>
            </a:endParaRPr>
          </a:p>
        </p:txBody>
      </p:sp>
      <p:sp>
        <p:nvSpPr>
          <p:cNvPr id="15" name="Content Placeholder 2">
            <a:extLst>
              <a:ext uri="{FF2B5EF4-FFF2-40B4-BE49-F238E27FC236}">
                <a16:creationId xmlns:a16="http://schemas.microsoft.com/office/drawing/2014/main" id="{89C88106-64FD-E9E8-6481-5627724CDC96}"/>
              </a:ext>
            </a:extLst>
          </p:cNvPr>
          <p:cNvSpPr txBox="1">
            <a:spLocks/>
          </p:cNvSpPr>
          <p:nvPr/>
        </p:nvSpPr>
        <p:spPr>
          <a:xfrm>
            <a:off x="4247762" y="4220906"/>
            <a:ext cx="3143251" cy="1914074"/>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Training set was used to train the data and the testing set for evaluation</a:t>
            </a:r>
          </a:p>
        </p:txBody>
      </p:sp>
      <p:sp>
        <p:nvSpPr>
          <p:cNvPr id="17" name="Content Placeholder 2">
            <a:extLst>
              <a:ext uri="{FF2B5EF4-FFF2-40B4-BE49-F238E27FC236}">
                <a16:creationId xmlns:a16="http://schemas.microsoft.com/office/drawing/2014/main" id="{801D2BA6-697B-B7E8-D52E-89B0F249C84C}"/>
              </a:ext>
            </a:extLst>
          </p:cNvPr>
          <p:cNvSpPr txBox="1">
            <a:spLocks/>
          </p:cNvSpPr>
          <p:nvPr/>
        </p:nvSpPr>
        <p:spPr>
          <a:xfrm>
            <a:off x="7602382" y="2467266"/>
            <a:ext cx="2914578" cy="1578875"/>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The dataset was split into training and testing sets with a 80:20 ratio</a:t>
            </a:r>
            <a:endParaRPr lang="en-GB" sz="2400" dirty="0">
              <a:solidFill>
                <a:schemeClr val="bg1"/>
              </a:solidFill>
              <a:effectLst>
                <a:outerShdw blurRad="50800" dist="38100" dir="2700000" algn="tl" rotWithShape="0">
                  <a:prstClr val="black">
                    <a:alpha val="40000"/>
                  </a:prstClr>
                </a:outerShdw>
              </a:effectLst>
              <a:latin typeface="Abadi Extra Light" panose="020B0204020104020204" pitchFamily="34" charset="0"/>
            </a:endParaRPr>
          </a:p>
        </p:txBody>
      </p:sp>
    </p:spTree>
    <p:extLst>
      <p:ext uri="{BB962C8B-B14F-4D97-AF65-F5344CB8AC3E}">
        <p14:creationId xmlns:p14="http://schemas.microsoft.com/office/powerpoint/2010/main" val="14650929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xEl>
                                              <p:pRg st="0" end="0"/>
                                            </p:txEl>
                                          </p:spTgt>
                                        </p:tgtEl>
                                        <p:attrNameLst>
                                          <p:attrName>style.visibility</p:attrName>
                                        </p:attrNameLst>
                                      </p:cBhvr>
                                      <p:to>
                                        <p:strVal val="visible"/>
                                      </p:to>
                                    </p:set>
                                    <p:animEffect transition="in" filter="fade">
                                      <p:cBhvr>
                                        <p:cTn id="10" dur="500"/>
                                        <p:tgtEl>
                                          <p:spTgt spid="1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7">
                                            <p:txEl>
                                              <p:pRg st="0" end="0"/>
                                            </p:txEl>
                                          </p:spTgt>
                                        </p:tgtEl>
                                        <p:attrNameLst>
                                          <p:attrName>style.visibility</p:attrName>
                                        </p:attrNameLst>
                                      </p:cBhvr>
                                      <p:to>
                                        <p:strVal val="visible"/>
                                      </p:to>
                                    </p:set>
                                    <p:animEffect transition="in" filter="fade">
                                      <p:cBhvr>
                                        <p:cTn id="13" dur="500"/>
                                        <p:tgtEl>
                                          <p:spTgt spid="17">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xEl>
                                              <p:pRg st="0" end="0"/>
                                            </p:txEl>
                                          </p:spTgt>
                                        </p:tgtEl>
                                        <p:attrNameLst>
                                          <p:attrName>style.visibility</p:attrName>
                                        </p:attrNameLst>
                                      </p:cBhvr>
                                      <p:to>
                                        <p:strVal val="visible"/>
                                      </p:to>
                                    </p:set>
                                    <p:animEffect transition="in" filter="fade">
                                      <p:cBhvr>
                                        <p:cTn id="16" dur="500"/>
                                        <p:tgtEl>
                                          <p:spTgt spid="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4" grpId="0" uiExpand="1" build="p"/>
      <p:bldP spid="15" grpId="0" uiExpand="1" build="p"/>
      <p:bldP spid="17"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482600" dist="38100" algn="l" rotWithShape="0">
              <a:prstClr val="black">
                <a:alpha val="6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30" y="-604778"/>
            <a:ext cx="1321577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4" y="-409267"/>
            <a:ext cx="13553543"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8" y="-541397"/>
            <a:ext cx="4194712"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2970302"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5308524" y="76756"/>
            <a:ext cx="5957455" cy="705513"/>
          </a:xfrm>
        </p:spPr>
        <p:txBody>
          <a:bodyPr anchor="t"/>
          <a:lstStyle/>
          <a:p>
            <a:pPr algn="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LR Model</a:t>
            </a:r>
            <a:endParaRPr lang="en-ZA"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endParaRPr>
          </a:p>
        </p:txBody>
      </p:sp>
      <p:sp>
        <p:nvSpPr>
          <p:cNvPr id="14" name="Oval 13">
            <a:extLst>
              <a:ext uri="{FF2B5EF4-FFF2-40B4-BE49-F238E27FC236}">
                <a16:creationId xmlns:a16="http://schemas.microsoft.com/office/drawing/2014/main" id="{0893E248-0176-62E5-72BE-C2303D14B475}"/>
              </a:ext>
            </a:extLst>
          </p:cNvPr>
          <p:cNvSpPr/>
          <p:nvPr/>
        </p:nvSpPr>
        <p:spPr>
          <a:xfrm>
            <a:off x="6709609" y="1962150"/>
            <a:ext cx="3143250" cy="2933700"/>
          </a:xfrm>
          <a:prstGeom prst="ellipse">
            <a:avLst/>
          </a:pr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2700000" scaled="1"/>
            <a:tileRect/>
          </a:gradFill>
          <a:ln>
            <a:noFill/>
          </a:ln>
          <a:effectLst>
            <a:outerShdw blurRad="393700" dist="38100" dir="2700000" algn="tl" rotWithShape="0">
              <a:prstClr val="black">
                <a:alpha val="7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Oval 14">
            <a:extLst>
              <a:ext uri="{FF2B5EF4-FFF2-40B4-BE49-F238E27FC236}">
                <a16:creationId xmlns:a16="http://schemas.microsoft.com/office/drawing/2014/main" id="{0027DA36-2E20-90AF-ADDF-20F4C19D6016}"/>
              </a:ext>
            </a:extLst>
          </p:cNvPr>
          <p:cNvSpPr/>
          <p:nvPr/>
        </p:nvSpPr>
        <p:spPr>
          <a:xfrm>
            <a:off x="3639991" y="291628"/>
            <a:ext cx="3143250" cy="2933700"/>
          </a:xfrm>
          <a:prstGeom prst="ellipse">
            <a:avLst/>
          </a:prstGeom>
          <a:gradFill flip="none" rotWithShape="1">
            <a:gsLst>
              <a:gs pos="0">
                <a:srgbClr val="00EEB0">
                  <a:shade val="30000"/>
                  <a:satMod val="115000"/>
                </a:srgbClr>
              </a:gs>
              <a:gs pos="85000">
                <a:srgbClr val="00EEB0">
                  <a:shade val="67500"/>
                  <a:satMod val="115000"/>
                </a:srgbClr>
              </a:gs>
              <a:gs pos="89000">
                <a:srgbClr val="00D99C"/>
              </a:gs>
              <a:gs pos="100000">
                <a:srgbClr val="00DA9C"/>
              </a:gs>
            </a:gsLst>
            <a:lin ang="16200000" scaled="1"/>
            <a:tileRect/>
          </a:gradFill>
          <a:ln>
            <a:noFill/>
          </a:ln>
          <a:effectLst>
            <a:outerShdw blurRad="393700" dist="38100" dir="2700000" algn="tl" rotWithShape="0">
              <a:prstClr val="black">
                <a:alpha val="7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Oval 16">
            <a:extLst>
              <a:ext uri="{FF2B5EF4-FFF2-40B4-BE49-F238E27FC236}">
                <a16:creationId xmlns:a16="http://schemas.microsoft.com/office/drawing/2014/main" id="{EFCE7D63-4165-D467-A542-9CA1C50FA66D}"/>
              </a:ext>
            </a:extLst>
          </p:cNvPr>
          <p:cNvSpPr/>
          <p:nvPr/>
        </p:nvSpPr>
        <p:spPr>
          <a:xfrm>
            <a:off x="3492727" y="3712804"/>
            <a:ext cx="3143250" cy="2933700"/>
          </a:xfrm>
          <a:prstGeom prst="ellipse">
            <a:avLst/>
          </a:prstGeom>
          <a:solidFill>
            <a:srgbClr val="3399FF"/>
          </a:solidFill>
          <a:ln>
            <a:noFill/>
          </a:ln>
          <a:effectLst>
            <a:outerShdw blurRad="393700" dist="38100" dir="2700000" algn="tl" rotWithShape="0">
              <a:prstClr val="black">
                <a:alpha val="7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9" name="Content Placeholder 2">
            <a:extLst>
              <a:ext uri="{FF2B5EF4-FFF2-40B4-BE49-F238E27FC236}">
                <a16:creationId xmlns:a16="http://schemas.microsoft.com/office/drawing/2014/main" id="{016CB601-DE16-A39C-D9E9-47D535FD4CE6}"/>
              </a:ext>
            </a:extLst>
          </p:cNvPr>
          <p:cNvSpPr>
            <a:spLocks noGrp="1"/>
          </p:cNvSpPr>
          <p:nvPr>
            <p:ph idx="1"/>
          </p:nvPr>
        </p:nvSpPr>
        <p:spPr>
          <a:xfrm>
            <a:off x="3790197" y="1052397"/>
            <a:ext cx="2842838" cy="2533009"/>
          </a:xfrm>
        </p:spPr>
        <p:txBody>
          <a:bodyPr numCol="1">
            <a:noAutofit/>
          </a:bodyPr>
          <a:lstStyle/>
          <a:p>
            <a:pPr marL="0" indent="0" algn="ctr">
              <a:buNone/>
            </a:pPr>
            <a:r>
              <a:rPr lang="en-US" sz="3200"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a Linear model used for binary classification</a:t>
            </a:r>
            <a:endParaRPr lang="en-GB" dirty="0">
              <a:solidFill>
                <a:schemeClr val="bg1"/>
              </a:solidFill>
              <a:effectLst>
                <a:outerShdw blurRad="50800" dist="38100" dir="2700000" algn="tl" rotWithShape="0">
                  <a:prstClr val="black">
                    <a:alpha val="40000"/>
                  </a:prstClr>
                </a:outerShdw>
              </a:effectLst>
              <a:latin typeface="Abadi Extra Light" panose="020B0204020104020204" pitchFamily="34" charset="0"/>
            </a:endParaRPr>
          </a:p>
        </p:txBody>
      </p:sp>
      <p:sp>
        <p:nvSpPr>
          <p:cNvPr id="20" name="Content Placeholder 2">
            <a:extLst>
              <a:ext uri="{FF2B5EF4-FFF2-40B4-BE49-F238E27FC236}">
                <a16:creationId xmlns:a16="http://schemas.microsoft.com/office/drawing/2014/main" id="{51634B97-8348-DDEA-B71F-B5AD671BB868}"/>
              </a:ext>
            </a:extLst>
          </p:cNvPr>
          <p:cNvSpPr txBox="1">
            <a:spLocks/>
          </p:cNvSpPr>
          <p:nvPr/>
        </p:nvSpPr>
        <p:spPr>
          <a:xfrm>
            <a:off x="3528071" y="4218436"/>
            <a:ext cx="3143251" cy="1914074"/>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Provides interpretable results based on statistical probability</a:t>
            </a:r>
            <a:endParaRPr lang="en-GB" sz="2400" dirty="0">
              <a:solidFill>
                <a:schemeClr val="bg1"/>
              </a:solidFill>
              <a:effectLst>
                <a:outerShdw blurRad="50800" dist="38100" dir="2700000" algn="tl" rotWithShape="0">
                  <a:prstClr val="black">
                    <a:alpha val="40000"/>
                  </a:prstClr>
                </a:outerShdw>
              </a:effectLst>
              <a:latin typeface="Abadi Extra Light" panose="020B0204020104020204" pitchFamily="34" charset="0"/>
            </a:endParaRPr>
          </a:p>
        </p:txBody>
      </p:sp>
      <p:sp>
        <p:nvSpPr>
          <p:cNvPr id="21" name="Content Placeholder 2">
            <a:extLst>
              <a:ext uri="{FF2B5EF4-FFF2-40B4-BE49-F238E27FC236}">
                <a16:creationId xmlns:a16="http://schemas.microsoft.com/office/drawing/2014/main" id="{1A480395-F8DB-F99D-5A1D-3B66EFB379CA}"/>
              </a:ext>
            </a:extLst>
          </p:cNvPr>
          <p:cNvSpPr txBox="1">
            <a:spLocks/>
          </p:cNvSpPr>
          <p:nvPr/>
        </p:nvSpPr>
        <p:spPr>
          <a:xfrm>
            <a:off x="6745891" y="2639561"/>
            <a:ext cx="3143251" cy="1578875"/>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Trained on the Nursery dataset using the scikit-learn library.</a:t>
            </a:r>
            <a:endParaRPr lang="en-GB" sz="2400" dirty="0">
              <a:solidFill>
                <a:schemeClr val="bg1"/>
              </a:solidFill>
              <a:effectLst>
                <a:outerShdw blurRad="50800" dist="38100" dir="2700000" algn="tl" rotWithShape="0">
                  <a:prstClr val="black">
                    <a:alpha val="40000"/>
                  </a:prstClr>
                </a:outerShdw>
              </a:effectLst>
              <a:latin typeface="Abadi Extra Light" panose="020B0204020104020204" pitchFamily="34" charset="0"/>
            </a:endParaRPr>
          </a:p>
        </p:txBody>
      </p:sp>
      <p:sp>
        <p:nvSpPr>
          <p:cNvPr id="22" name="Rectangle: Rounded Corners 21">
            <a:extLst>
              <a:ext uri="{FF2B5EF4-FFF2-40B4-BE49-F238E27FC236}">
                <a16:creationId xmlns:a16="http://schemas.microsoft.com/office/drawing/2014/main" id="{BCB41714-A419-12C1-8EFB-4745C8B0788F}"/>
              </a:ext>
            </a:extLst>
          </p:cNvPr>
          <p:cNvSpPr/>
          <p:nvPr/>
        </p:nvSpPr>
        <p:spPr>
          <a:xfrm>
            <a:off x="13199830" y="740743"/>
            <a:ext cx="1030412" cy="5660057"/>
          </a:xfrm>
          <a:prstGeom prst="roundRect">
            <a:avLst/>
          </a:prstGeom>
          <a:solidFill>
            <a:schemeClr val="accent1">
              <a:alpha val="44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6786929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xEl>
                                              <p:pRg st="0" end="0"/>
                                            </p:txEl>
                                          </p:spTgt>
                                        </p:tgtEl>
                                        <p:attrNameLst>
                                          <p:attrName>style.visibility</p:attrName>
                                        </p:attrNameLst>
                                      </p:cBhvr>
                                      <p:to>
                                        <p:strVal val="visible"/>
                                      </p:to>
                                    </p:set>
                                    <p:animEffect transition="in" filter="fade">
                                      <p:cBhvr>
                                        <p:cTn id="10" dur="500"/>
                                        <p:tgtEl>
                                          <p:spTgt spid="1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xEl>
                                              <p:pRg st="0" end="0"/>
                                            </p:txEl>
                                          </p:spTgt>
                                        </p:tgtEl>
                                        <p:attrNameLst>
                                          <p:attrName>style.visibility</p:attrName>
                                        </p:attrNameLst>
                                      </p:cBhvr>
                                      <p:to>
                                        <p:strVal val="visible"/>
                                      </p:to>
                                    </p:set>
                                    <p:animEffect transition="in" filter="fade">
                                      <p:cBhvr>
                                        <p:cTn id="16"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uiExpand="1" build="p"/>
      <p:bldP spid="20" grpId="0" uiExpand="1" build="p"/>
      <p:bldP spid="21"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482600" dist="38100" algn="l" rotWithShape="0">
              <a:prstClr val="black">
                <a:alpha val="6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30" y="-604778"/>
            <a:ext cx="1321577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4" y="-409267"/>
            <a:ext cx="13553543"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8" y="-541397"/>
            <a:ext cx="4194712"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2970302"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5308524" y="76756"/>
            <a:ext cx="5957455" cy="705513"/>
          </a:xfrm>
        </p:spPr>
        <p:txBody>
          <a:bodyPr anchor="t"/>
          <a:lstStyle/>
          <a:p>
            <a:pPr algn="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RF Model</a:t>
            </a:r>
            <a:endParaRPr lang="en-ZA"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endParaRPr>
          </a:p>
        </p:txBody>
      </p:sp>
      <p:sp>
        <p:nvSpPr>
          <p:cNvPr id="14" name="Oval 13">
            <a:extLst>
              <a:ext uri="{FF2B5EF4-FFF2-40B4-BE49-F238E27FC236}">
                <a16:creationId xmlns:a16="http://schemas.microsoft.com/office/drawing/2014/main" id="{0893E248-0176-62E5-72BE-C2303D14B475}"/>
              </a:ext>
            </a:extLst>
          </p:cNvPr>
          <p:cNvSpPr/>
          <p:nvPr/>
        </p:nvSpPr>
        <p:spPr>
          <a:xfrm>
            <a:off x="3663267" y="322114"/>
            <a:ext cx="3143250" cy="2933700"/>
          </a:xfrm>
          <a:prstGeom prst="ellipse">
            <a:avLst/>
          </a:pr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2700000" scaled="1"/>
            <a:tileRect/>
          </a:gradFill>
          <a:ln>
            <a:noFill/>
          </a:ln>
          <a:effectLst>
            <a:outerShdw blurRad="393700" dist="38100" dir="2700000" algn="tl" rotWithShape="0">
              <a:prstClr val="black">
                <a:alpha val="7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Oval 14">
            <a:extLst>
              <a:ext uri="{FF2B5EF4-FFF2-40B4-BE49-F238E27FC236}">
                <a16:creationId xmlns:a16="http://schemas.microsoft.com/office/drawing/2014/main" id="{0027DA36-2E20-90AF-ADDF-20F4C19D6016}"/>
              </a:ext>
            </a:extLst>
          </p:cNvPr>
          <p:cNvSpPr/>
          <p:nvPr/>
        </p:nvSpPr>
        <p:spPr>
          <a:xfrm>
            <a:off x="3485641" y="3711989"/>
            <a:ext cx="3143250" cy="2933700"/>
          </a:xfrm>
          <a:prstGeom prst="ellipse">
            <a:avLst/>
          </a:prstGeom>
          <a:gradFill flip="none" rotWithShape="1">
            <a:gsLst>
              <a:gs pos="0">
                <a:srgbClr val="00EEB0">
                  <a:shade val="30000"/>
                  <a:satMod val="115000"/>
                </a:srgbClr>
              </a:gs>
              <a:gs pos="85000">
                <a:srgbClr val="00EEB0">
                  <a:shade val="67500"/>
                  <a:satMod val="115000"/>
                </a:srgbClr>
              </a:gs>
              <a:gs pos="89000">
                <a:srgbClr val="00D99C"/>
              </a:gs>
              <a:gs pos="100000">
                <a:srgbClr val="00DA9C"/>
              </a:gs>
            </a:gsLst>
            <a:lin ang="16200000" scaled="1"/>
            <a:tileRect/>
          </a:gradFill>
          <a:ln>
            <a:noFill/>
          </a:ln>
          <a:effectLst>
            <a:outerShdw blurRad="393700" dist="38100" dir="2700000" algn="tl" rotWithShape="0">
              <a:prstClr val="black">
                <a:alpha val="7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Oval 16">
            <a:extLst>
              <a:ext uri="{FF2B5EF4-FFF2-40B4-BE49-F238E27FC236}">
                <a16:creationId xmlns:a16="http://schemas.microsoft.com/office/drawing/2014/main" id="{EFCE7D63-4165-D467-A542-9CA1C50FA66D}"/>
              </a:ext>
            </a:extLst>
          </p:cNvPr>
          <p:cNvSpPr/>
          <p:nvPr/>
        </p:nvSpPr>
        <p:spPr>
          <a:xfrm>
            <a:off x="6715626" y="1958917"/>
            <a:ext cx="3143250" cy="2933700"/>
          </a:xfrm>
          <a:prstGeom prst="ellipse">
            <a:avLst/>
          </a:prstGeom>
          <a:solidFill>
            <a:srgbClr val="3399FF"/>
          </a:solidFill>
          <a:ln>
            <a:noFill/>
          </a:ln>
          <a:effectLst>
            <a:outerShdw blurRad="393700" dist="38100" dir="2700000" algn="tl" rotWithShape="0">
              <a:prstClr val="black">
                <a:alpha val="7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19" name="Content Placeholder 2">
            <a:extLst>
              <a:ext uri="{FF2B5EF4-FFF2-40B4-BE49-F238E27FC236}">
                <a16:creationId xmlns:a16="http://schemas.microsoft.com/office/drawing/2014/main" id="{016CB601-DE16-A39C-D9E9-47D535FD4CE6}"/>
              </a:ext>
            </a:extLst>
          </p:cNvPr>
          <p:cNvSpPr>
            <a:spLocks noGrp="1"/>
          </p:cNvSpPr>
          <p:nvPr>
            <p:ph idx="1"/>
          </p:nvPr>
        </p:nvSpPr>
        <p:spPr>
          <a:xfrm>
            <a:off x="3829421" y="790326"/>
            <a:ext cx="2842838" cy="2533009"/>
          </a:xfrm>
        </p:spPr>
        <p:txBody>
          <a:bodyPr numCol="1">
            <a:noAutofit/>
          </a:bodyPr>
          <a:lstStyle/>
          <a:p>
            <a:pPr marL="0" indent="0" algn="ctr">
              <a:buNone/>
            </a:pPr>
            <a:r>
              <a:rPr lang="en-US" sz="3200"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An ensemble model used for classification and regression.</a:t>
            </a:r>
            <a:endParaRPr lang="en-GB" dirty="0">
              <a:solidFill>
                <a:schemeClr val="bg1"/>
              </a:solidFill>
              <a:effectLst>
                <a:outerShdw blurRad="50800" dist="38100" dir="2700000" algn="tl" rotWithShape="0">
                  <a:prstClr val="black">
                    <a:alpha val="40000"/>
                  </a:prstClr>
                </a:outerShdw>
              </a:effectLst>
              <a:latin typeface="Abadi Extra Light" panose="020B0204020104020204" pitchFamily="34" charset="0"/>
            </a:endParaRPr>
          </a:p>
        </p:txBody>
      </p:sp>
      <p:sp>
        <p:nvSpPr>
          <p:cNvPr id="20" name="Content Placeholder 2">
            <a:extLst>
              <a:ext uri="{FF2B5EF4-FFF2-40B4-BE49-F238E27FC236}">
                <a16:creationId xmlns:a16="http://schemas.microsoft.com/office/drawing/2014/main" id="{51634B97-8348-DDEA-B71F-B5AD671BB868}"/>
              </a:ext>
            </a:extLst>
          </p:cNvPr>
          <p:cNvSpPr txBox="1">
            <a:spLocks/>
          </p:cNvSpPr>
          <p:nvPr/>
        </p:nvSpPr>
        <p:spPr>
          <a:xfrm>
            <a:off x="3529007" y="4181216"/>
            <a:ext cx="3143251" cy="1914074"/>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Provides robust, interpretable results by handling categorical data effectively</a:t>
            </a:r>
          </a:p>
        </p:txBody>
      </p:sp>
      <p:sp>
        <p:nvSpPr>
          <p:cNvPr id="21" name="Content Placeholder 2">
            <a:extLst>
              <a:ext uri="{FF2B5EF4-FFF2-40B4-BE49-F238E27FC236}">
                <a16:creationId xmlns:a16="http://schemas.microsoft.com/office/drawing/2014/main" id="{1A480395-F8DB-F99D-5A1D-3B66EFB379CA}"/>
              </a:ext>
            </a:extLst>
          </p:cNvPr>
          <p:cNvSpPr txBox="1">
            <a:spLocks/>
          </p:cNvSpPr>
          <p:nvPr/>
        </p:nvSpPr>
        <p:spPr>
          <a:xfrm>
            <a:off x="6745891" y="2639561"/>
            <a:ext cx="3143251" cy="1578875"/>
          </a:xfrm>
          <a:prstGeom prst="rect">
            <a:avLst/>
          </a:prstGeom>
        </p:spPr>
        <p:txBody>
          <a:bodyPr vert="horz" lIns="91440" tIns="45720" rIns="91440" bIns="45720" numCol="1"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en-US" dirty="0">
                <a:solidFill>
                  <a:schemeClr val="bg1"/>
                </a:solidFill>
                <a:effectLst>
                  <a:outerShdw blurRad="50800" dist="38100" dir="2700000" algn="tl" rotWithShape="0">
                    <a:prstClr val="black">
                      <a:alpha val="40000"/>
                    </a:prstClr>
                  </a:outerShdw>
                </a:effectLst>
                <a:latin typeface="Abadi Extra Light" panose="020B0204020104020204" pitchFamily="34" charset="0"/>
              </a:rPr>
              <a:t>Trained on the Nursery dataset using the scikit-learn library.</a:t>
            </a:r>
            <a:endParaRPr lang="en-GB" sz="2400" dirty="0">
              <a:solidFill>
                <a:schemeClr val="bg1"/>
              </a:solidFill>
              <a:effectLst>
                <a:outerShdw blurRad="50800" dist="38100" dir="2700000" algn="tl" rotWithShape="0">
                  <a:prstClr val="black">
                    <a:alpha val="40000"/>
                  </a:prstClr>
                </a:outerShdw>
              </a:effectLst>
              <a:latin typeface="Abadi Extra Light" panose="020B0204020104020204" pitchFamily="34" charset="0"/>
            </a:endParaRPr>
          </a:p>
        </p:txBody>
      </p:sp>
      <p:sp>
        <p:nvSpPr>
          <p:cNvPr id="22" name="Rectangle: Rounded Corners 21">
            <a:extLst>
              <a:ext uri="{FF2B5EF4-FFF2-40B4-BE49-F238E27FC236}">
                <a16:creationId xmlns:a16="http://schemas.microsoft.com/office/drawing/2014/main" id="{BCB41714-A419-12C1-8EFB-4745C8B0788F}"/>
              </a:ext>
            </a:extLst>
          </p:cNvPr>
          <p:cNvSpPr/>
          <p:nvPr/>
        </p:nvSpPr>
        <p:spPr>
          <a:xfrm>
            <a:off x="13199830" y="740743"/>
            <a:ext cx="1030412" cy="5660057"/>
          </a:xfrm>
          <a:prstGeom prst="roundRect">
            <a:avLst/>
          </a:prstGeom>
          <a:solidFill>
            <a:schemeClr val="accent1">
              <a:alpha val="44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Tree>
    <p:extLst>
      <p:ext uri="{BB962C8B-B14F-4D97-AF65-F5344CB8AC3E}">
        <p14:creationId xmlns:p14="http://schemas.microsoft.com/office/powerpoint/2010/main" val="36400687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xEl>
                                              <p:pRg st="0" end="0"/>
                                            </p:txEl>
                                          </p:spTgt>
                                        </p:tgtEl>
                                        <p:attrNameLst>
                                          <p:attrName>style.visibility</p:attrName>
                                        </p:attrNameLst>
                                      </p:cBhvr>
                                      <p:to>
                                        <p:strVal val="visible"/>
                                      </p:to>
                                    </p:set>
                                    <p:animEffect transition="in" filter="fade">
                                      <p:cBhvr>
                                        <p:cTn id="10" dur="500"/>
                                        <p:tgtEl>
                                          <p:spTgt spid="19">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1">
                                            <p:txEl>
                                              <p:pRg st="0" end="0"/>
                                            </p:txEl>
                                          </p:spTgt>
                                        </p:tgtEl>
                                        <p:attrNameLst>
                                          <p:attrName>style.visibility</p:attrName>
                                        </p:attrNameLst>
                                      </p:cBhvr>
                                      <p:to>
                                        <p:strVal val="visible"/>
                                      </p:to>
                                    </p:set>
                                    <p:animEffect transition="in" filter="fade">
                                      <p:cBhvr>
                                        <p:cTn id="13" dur="500"/>
                                        <p:tgtEl>
                                          <p:spTgt spid="21">
                                            <p:txEl>
                                              <p:pRg st="0" end="0"/>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0">
                                            <p:txEl>
                                              <p:pRg st="0" end="0"/>
                                            </p:txEl>
                                          </p:spTgt>
                                        </p:tgtEl>
                                        <p:attrNameLst>
                                          <p:attrName>style.visibility</p:attrName>
                                        </p:attrNameLst>
                                      </p:cBhvr>
                                      <p:to>
                                        <p:strVal val="visible"/>
                                      </p:to>
                                    </p:set>
                                    <p:animEffect transition="in" filter="fade">
                                      <p:cBhvr>
                                        <p:cTn id="16" dur="500"/>
                                        <p:tgtEl>
                                          <p:spTgt spid="20">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9" grpId="0" uiExpand="1" build="p"/>
      <p:bldP spid="20" grpId="0" uiExpand="1" build="p"/>
      <p:bldP spid="21"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2EB07C73-3533-7614-EB9F-D290A410FDED}"/>
              </a:ext>
            </a:extLst>
          </p:cNvPr>
          <p:cNvSpPr/>
          <p:nvPr/>
        </p:nvSpPr>
        <p:spPr>
          <a:xfrm>
            <a:off x="0" y="0"/>
            <a:ext cx="12192000" cy="6858000"/>
          </a:xfrm>
          <a:prstGeom prst="rect">
            <a:avLst/>
          </a:prstGeom>
          <a:gradFill flip="none" rotWithShape="1">
            <a:gsLst>
              <a:gs pos="0">
                <a:srgbClr val="3E1B59"/>
              </a:gs>
              <a:gs pos="74000">
                <a:srgbClr val="002060"/>
              </a:gs>
              <a:gs pos="83000">
                <a:srgbClr val="002060"/>
              </a:gs>
              <a:gs pos="100000">
                <a:srgbClr val="002060"/>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2" name="Freeform: Shape 11">
            <a:extLst>
              <a:ext uri="{FF2B5EF4-FFF2-40B4-BE49-F238E27FC236}">
                <a16:creationId xmlns:a16="http://schemas.microsoft.com/office/drawing/2014/main" id="{61BCAE8F-8264-D5AB-581D-C8E73E5DAB6E}"/>
              </a:ext>
            </a:extLst>
          </p:cNvPr>
          <p:cNvSpPr/>
          <p:nvPr/>
        </p:nvSpPr>
        <p:spPr>
          <a:xfrm>
            <a:off x="-1190922" y="-668270"/>
            <a:ext cx="14354471" cy="8162148"/>
          </a:xfrm>
          <a:custGeom>
            <a:avLst/>
            <a:gdLst>
              <a:gd name="connsiteX0" fmla="*/ 6760448 w 7107864"/>
              <a:gd name="connsiteY0" fmla="*/ 654415 h 8162148"/>
              <a:gd name="connsiteX1" fmla="*/ 6441794 w 7107864"/>
              <a:gd name="connsiteY1" fmla="*/ 3369906 h 8162148"/>
              <a:gd name="connsiteX2" fmla="*/ 6802012 w 7107864"/>
              <a:gd name="connsiteY2" fmla="*/ 5295688 h 8162148"/>
              <a:gd name="connsiteX3" fmla="*/ 5984594 w 7107864"/>
              <a:gd name="connsiteY3" fmla="*/ 6057688 h 8162148"/>
              <a:gd name="connsiteX4" fmla="*/ 6926703 w 7107864"/>
              <a:gd name="connsiteY4" fmla="*/ 6736561 h 8162148"/>
              <a:gd name="connsiteX5" fmla="*/ 6441794 w 7107864"/>
              <a:gd name="connsiteY5" fmla="*/ 7553979 h 8162148"/>
              <a:gd name="connsiteX6" fmla="*/ 664448 w 7107864"/>
              <a:gd name="connsiteY6" fmla="*/ 7637106 h 8162148"/>
              <a:gd name="connsiteX7" fmla="*/ 802994 w 7107864"/>
              <a:gd name="connsiteY7" fmla="*/ 626706 h 8162148"/>
              <a:gd name="connsiteX8" fmla="*/ 6760448 w 7107864"/>
              <a:gd name="connsiteY8" fmla="*/ 654415 h 81621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107864" h="8162148">
                <a:moveTo>
                  <a:pt x="6760448" y="654415"/>
                </a:moveTo>
                <a:cubicBezTo>
                  <a:pt x="7700248" y="1111615"/>
                  <a:pt x="6434867" y="2596361"/>
                  <a:pt x="6441794" y="3369906"/>
                </a:cubicBezTo>
                <a:cubicBezTo>
                  <a:pt x="6448721" y="4143451"/>
                  <a:pt x="6878212" y="4847724"/>
                  <a:pt x="6802012" y="5295688"/>
                </a:cubicBezTo>
                <a:cubicBezTo>
                  <a:pt x="6725812" y="5743652"/>
                  <a:pt x="5963812" y="5817543"/>
                  <a:pt x="5984594" y="6057688"/>
                </a:cubicBezTo>
                <a:cubicBezTo>
                  <a:pt x="6005376" y="6297833"/>
                  <a:pt x="6850503" y="6487179"/>
                  <a:pt x="6926703" y="6736561"/>
                </a:cubicBezTo>
                <a:cubicBezTo>
                  <a:pt x="7002903" y="6985943"/>
                  <a:pt x="7485503" y="7403888"/>
                  <a:pt x="6441794" y="7553979"/>
                </a:cubicBezTo>
                <a:cubicBezTo>
                  <a:pt x="5398085" y="7704070"/>
                  <a:pt x="1604248" y="8791651"/>
                  <a:pt x="664448" y="7637106"/>
                </a:cubicBezTo>
                <a:cubicBezTo>
                  <a:pt x="-275352" y="6482561"/>
                  <a:pt x="-208388" y="1795106"/>
                  <a:pt x="802994" y="626706"/>
                </a:cubicBezTo>
                <a:cubicBezTo>
                  <a:pt x="1814376" y="-541694"/>
                  <a:pt x="5820648" y="197215"/>
                  <a:pt x="6760448" y="654415"/>
                </a:cubicBezTo>
                <a:close/>
              </a:path>
            </a:pathLst>
          </a:custGeom>
          <a:gradFill flip="none" rotWithShape="1">
            <a:gsLst>
              <a:gs pos="0">
                <a:srgbClr val="800080">
                  <a:shade val="30000"/>
                  <a:satMod val="115000"/>
                </a:srgbClr>
              </a:gs>
              <a:gs pos="50000">
                <a:srgbClr val="800080">
                  <a:shade val="67500"/>
                  <a:satMod val="115000"/>
                </a:srgbClr>
              </a:gs>
              <a:gs pos="100000">
                <a:srgbClr val="800080">
                  <a:shade val="100000"/>
                  <a:satMod val="115000"/>
                </a:srgbClr>
              </a:gs>
            </a:gsLst>
            <a:lin ang="5400000" scaled="1"/>
            <a:tileRect/>
          </a:gradFill>
          <a:ln>
            <a:noFill/>
          </a:ln>
          <a:effectLst>
            <a:outerShdw blurRad="482600" dist="38100" algn="l" rotWithShape="0">
              <a:prstClr val="black">
                <a:alpha val="68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1" name="Freeform: Shape 10">
            <a:extLst>
              <a:ext uri="{FF2B5EF4-FFF2-40B4-BE49-F238E27FC236}">
                <a16:creationId xmlns:a16="http://schemas.microsoft.com/office/drawing/2014/main" id="{ED9BDEDD-409D-D77D-F726-C26F1526C456}"/>
              </a:ext>
            </a:extLst>
          </p:cNvPr>
          <p:cNvSpPr/>
          <p:nvPr/>
        </p:nvSpPr>
        <p:spPr>
          <a:xfrm>
            <a:off x="-395130" y="-604778"/>
            <a:ext cx="13215779" cy="8055000"/>
          </a:xfrm>
          <a:custGeom>
            <a:avLst/>
            <a:gdLst>
              <a:gd name="connsiteX0" fmla="*/ 4773165 w 5390706"/>
              <a:gd name="connsiteY0" fmla="*/ 604778 h 8055000"/>
              <a:gd name="connsiteX1" fmla="*/ 5355056 w 5390706"/>
              <a:gd name="connsiteY1" fmla="*/ 1948669 h 8055000"/>
              <a:gd name="connsiteX2" fmla="*/ 4662329 w 5390706"/>
              <a:gd name="connsiteY2" fmla="*/ 3666633 h 8055000"/>
              <a:gd name="connsiteX3" fmla="*/ 4953274 w 5390706"/>
              <a:gd name="connsiteY3" fmla="*/ 4719578 h 8055000"/>
              <a:gd name="connsiteX4" fmla="*/ 4315965 w 5390706"/>
              <a:gd name="connsiteY4" fmla="*/ 5467723 h 8055000"/>
              <a:gd name="connsiteX5" fmla="*/ 4967129 w 5390706"/>
              <a:gd name="connsiteY5" fmla="*/ 6839323 h 8055000"/>
              <a:gd name="connsiteX6" fmla="*/ 4842438 w 5390706"/>
              <a:gd name="connsiteY6" fmla="*/ 7532051 h 8055000"/>
              <a:gd name="connsiteX7" fmla="*/ 519820 w 5390706"/>
              <a:gd name="connsiteY7" fmla="*/ 7504342 h 8055000"/>
              <a:gd name="connsiteX8" fmla="*/ 547529 w 5390706"/>
              <a:gd name="connsiteY8" fmla="*/ 549360 h 8055000"/>
              <a:gd name="connsiteX9" fmla="*/ 4773165 w 5390706"/>
              <a:gd name="connsiteY9" fmla="*/ 604778 h 8055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90706" h="8055000">
                <a:moveTo>
                  <a:pt x="4773165" y="604778"/>
                </a:moveTo>
                <a:cubicBezTo>
                  <a:pt x="5574420" y="837996"/>
                  <a:pt x="5373529" y="1438360"/>
                  <a:pt x="5355056" y="1948669"/>
                </a:cubicBezTo>
                <a:cubicBezTo>
                  <a:pt x="5336583" y="2458978"/>
                  <a:pt x="4729293" y="3204815"/>
                  <a:pt x="4662329" y="3666633"/>
                </a:cubicBezTo>
                <a:cubicBezTo>
                  <a:pt x="4595365" y="4128451"/>
                  <a:pt x="5011001" y="4419396"/>
                  <a:pt x="4953274" y="4719578"/>
                </a:cubicBezTo>
                <a:cubicBezTo>
                  <a:pt x="4895547" y="5019760"/>
                  <a:pt x="4313656" y="5114432"/>
                  <a:pt x="4315965" y="5467723"/>
                </a:cubicBezTo>
                <a:cubicBezTo>
                  <a:pt x="4318274" y="5821014"/>
                  <a:pt x="4879384" y="6495268"/>
                  <a:pt x="4967129" y="6839323"/>
                </a:cubicBezTo>
                <a:cubicBezTo>
                  <a:pt x="5054874" y="7183378"/>
                  <a:pt x="5583656" y="7421215"/>
                  <a:pt x="4842438" y="7532051"/>
                </a:cubicBezTo>
                <a:cubicBezTo>
                  <a:pt x="4101220" y="7642887"/>
                  <a:pt x="1235638" y="8668124"/>
                  <a:pt x="519820" y="7504342"/>
                </a:cubicBezTo>
                <a:cubicBezTo>
                  <a:pt x="-195998" y="6340560"/>
                  <a:pt x="-159053" y="1696978"/>
                  <a:pt x="547529" y="549360"/>
                </a:cubicBezTo>
                <a:cubicBezTo>
                  <a:pt x="1254111" y="-598258"/>
                  <a:pt x="3971910" y="371560"/>
                  <a:pt x="4773165" y="604778"/>
                </a:cubicBezTo>
                <a:close/>
              </a:path>
            </a:pathLst>
          </a:custGeom>
          <a:gradFill flip="none" rotWithShape="1">
            <a:gsLst>
              <a:gs pos="0">
                <a:srgbClr val="33CCCC">
                  <a:shade val="30000"/>
                  <a:satMod val="115000"/>
                </a:srgbClr>
              </a:gs>
              <a:gs pos="50000">
                <a:srgbClr val="33CCCC">
                  <a:shade val="67500"/>
                  <a:satMod val="115000"/>
                </a:srgbClr>
              </a:gs>
              <a:gs pos="100000">
                <a:srgbClr val="33CCCC">
                  <a:shade val="100000"/>
                  <a:satMod val="115000"/>
                </a:srgbClr>
              </a:gs>
            </a:gsLst>
            <a:lin ang="16200000" scaled="1"/>
            <a:tileRect/>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0" name="Freeform: Shape 9">
            <a:extLst>
              <a:ext uri="{FF2B5EF4-FFF2-40B4-BE49-F238E27FC236}">
                <a16:creationId xmlns:a16="http://schemas.microsoft.com/office/drawing/2014/main" id="{1E2C0B21-8254-9F4A-3D24-3AA2DB607945}"/>
              </a:ext>
            </a:extLst>
          </p:cNvPr>
          <p:cNvSpPr/>
          <p:nvPr/>
        </p:nvSpPr>
        <p:spPr>
          <a:xfrm>
            <a:off x="-542394" y="-409267"/>
            <a:ext cx="13553543" cy="7834579"/>
          </a:xfrm>
          <a:custGeom>
            <a:avLst/>
            <a:gdLst>
              <a:gd name="connsiteX0" fmla="*/ 4338539 w 4712639"/>
              <a:gd name="connsiteY0" fmla="*/ 549457 h 7834579"/>
              <a:gd name="connsiteX1" fmla="*/ 4033739 w 4712639"/>
              <a:gd name="connsiteY1" fmla="*/ 1477712 h 7834579"/>
              <a:gd name="connsiteX2" fmla="*/ 4712611 w 4712639"/>
              <a:gd name="connsiteY2" fmla="*/ 2558367 h 7834579"/>
              <a:gd name="connsiteX3" fmla="*/ 4061448 w 4712639"/>
              <a:gd name="connsiteY3" fmla="*/ 3874548 h 7834579"/>
              <a:gd name="connsiteX4" fmla="*/ 4103011 w 4712639"/>
              <a:gd name="connsiteY4" fmla="*/ 5149167 h 7834579"/>
              <a:gd name="connsiteX5" fmla="*/ 3895193 w 4712639"/>
              <a:gd name="connsiteY5" fmla="*/ 5938876 h 7834579"/>
              <a:gd name="connsiteX6" fmla="*/ 4283121 w 4712639"/>
              <a:gd name="connsiteY6" fmla="*/ 7033385 h 7834579"/>
              <a:gd name="connsiteX7" fmla="*/ 3978321 w 4712639"/>
              <a:gd name="connsiteY7" fmla="*/ 7421312 h 7834579"/>
              <a:gd name="connsiteX8" fmla="*/ 1927848 w 4712639"/>
              <a:gd name="connsiteY8" fmla="*/ 7255057 h 7834579"/>
              <a:gd name="connsiteX9" fmla="*/ 376139 w 4712639"/>
              <a:gd name="connsiteY9" fmla="*/ 7365894 h 7834579"/>
              <a:gd name="connsiteX10" fmla="*/ 348430 w 4712639"/>
              <a:gd name="connsiteY10" fmla="*/ 535603 h 7834579"/>
              <a:gd name="connsiteX11" fmla="*/ 4338539 w 4712639"/>
              <a:gd name="connsiteY11" fmla="*/ 549457 h 78345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712639" h="7834579">
                <a:moveTo>
                  <a:pt x="4338539" y="549457"/>
                </a:moveTo>
                <a:cubicBezTo>
                  <a:pt x="4952757" y="706475"/>
                  <a:pt x="3971394" y="1142894"/>
                  <a:pt x="4033739" y="1477712"/>
                </a:cubicBezTo>
                <a:cubicBezTo>
                  <a:pt x="4096084" y="1812530"/>
                  <a:pt x="4707993" y="2158894"/>
                  <a:pt x="4712611" y="2558367"/>
                </a:cubicBezTo>
                <a:cubicBezTo>
                  <a:pt x="4717229" y="2957840"/>
                  <a:pt x="4163048" y="3442748"/>
                  <a:pt x="4061448" y="3874548"/>
                </a:cubicBezTo>
                <a:cubicBezTo>
                  <a:pt x="3959848" y="4306348"/>
                  <a:pt x="4130720" y="4805112"/>
                  <a:pt x="4103011" y="5149167"/>
                </a:cubicBezTo>
                <a:cubicBezTo>
                  <a:pt x="4075302" y="5493222"/>
                  <a:pt x="3865175" y="5624840"/>
                  <a:pt x="3895193" y="5938876"/>
                </a:cubicBezTo>
                <a:cubicBezTo>
                  <a:pt x="3925211" y="6252912"/>
                  <a:pt x="4269266" y="6786312"/>
                  <a:pt x="4283121" y="7033385"/>
                </a:cubicBezTo>
                <a:cubicBezTo>
                  <a:pt x="4296976" y="7280458"/>
                  <a:pt x="4370866" y="7384367"/>
                  <a:pt x="3978321" y="7421312"/>
                </a:cubicBezTo>
                <a:cubicBezTo>
                  <a:pt x="3585776" y="7458257"/>
                  <a:pt x="2528212" y="7264293"/>
                  <a:pt x="1927848" y="7255057"/>
                </a:cubicBezTo>
                <a:cubicBezTo>
                  <a:pt x="1327484" y="7245821"/>
                  <a:pt x="639375" y="8485803"/>
                  <a:pt x="376139" y="7365894"/>
                </a:cubicBezTo>
                <a:cubicBezTo>
                  <a:pt x="112903" y="6245985"/>
                  <a:pt x="-305043" y="1667057"/>
                  <a:pt x="348430" y="535603"/>
                </a:cubicBezTo>
                <a:cubicBezTo>
                  <a:pt x="1001903" y="-595851"/>
                  <a:pt x="3724321" y="392439"/>
                  <a:pt x="4338539" y="549457"/>
                </a:cubicBezTo>
                <a:close/>
              </a:path>
            </a:pathLst>
          </a:custGeom>
          <a:gradFill flip="none" rotWithShape="1">
            <a:gsLst>
              <a:gs pos="0">
                <a:srgbClr val="3399FF">
                  <a:shade val="30000"/>
                  <a:satMod val="115000"/>
                </a:srgbClr>
              </a:gs>
              <a:gs pos="50000">
                <a:srgbClr val="3399FF">
                  <a:shade val="67500"/>
                  <a:satMod val="115000"/>
                </a:srgbClr>
              </a:gs>
              <a:gs pos="100000">
                <a:srgbClr val="3399FF">
                  <a:shade val="100000"/>
                  <a:satMod val="115000"/>
                </a:srgbClr>
              </a:gs>
            </a:gsLst>
            <a:path path="circle">
              <a:fillToRect l="100000" b="100000"/>
            </a:path>
            <a:tileRect t="-100000" r="-100000"/>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9" name="Freeform: Shape 8">
            <a:extLst>
              <a:ext uri="{FF2B5EF4-FFF2-40B4-BE49-F238E27FC236}">
                <a16:creationId xmlns:a16="http://schemas.microsoft.com/office/drawing/2014/main" id="{DD4D5873-B5D5-2B8B-BFE7-B1437F6D18BA}"/>
              </a:ext>
            </a:extLst>
          </p:cNvPr>
          <p:cNvSpPr/>
          <p:nvPr/>
        </p:nvSpPr>
        <p:spPr>
          <a:xfrm>
            <a:off x="-1058088" y="-541397"/>
            <a:ext cx="4194712" cy="7940793"/>
          </a:xfrm>
          <a:custGeom>
            <a:avLst/>
            <a:gdLst>
              <a:gd name="connsiteX0" fmla="*/ 3787435 w 4194712"/>
              <a:gd name="connsiteY0" fmla="*/ 583716 h 7940793"/>
              <a:gd name="connsiteX1" fmla="*/ 4092235 w 4194712"/>
              <a:gd name="connsiteY1" fmla="*/ 1816771 h 7940793"/>
              <a:gd name="connsiteX2" fmla="*/ 3441071 w 4194712"/>
              <a:gd name="connsiteY2" fmla="*/ 4338298 h 7940793"/>
              <a:gd name="connsiteX3" fmla="*/ 3884417 w 4194712"/>
              <a:gd name="connsiteY3" fmla="*/ 5349680 h 7940793"/>
              <a:gd name="connsiteX4" fmla="*/ 3510344 w 4194712"/>
              <a:gd name="connsiteY4" fmla="*/ 5973134 h 7940793"/>
              <a:gd name="connsiteX5" fmla="*/ 3662744 w 4194712"/>
              <a:gd name="connsiteY5" fmla="*/ 6929098 h 7940793"/>
              <a:gd name="connsiteX6" fmla="*/ 3094708 w 4194712"/>
              <a:gd name="connsiteY6" fmla="*/ 7441716 h 7940793"/>
              <a:gd name="connsiteX7" fmla="*/ 406926 w 4194712"/>
              <a:gd name="connsiteY7" fmla="*/ 7400152 h 7940793"/>
              <a:gd name="connsiteX8" fmla="*/ 365362 w 4194712"/>
              <a:gd name="connsiteY8" fmla="*/ 542152 h 7940793"/>
              <a:gd name="connsiteX9" fmla="*/ 3787435 w 4194712"/>
              <a:gd name="connsiteY9" fmla="*/ 583716 h 79407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194712" h="7940793">
                <a:moveTo>
                  <a:pt x="3787435" y="583716"/>
                </a:moveTo>
                <a:cubicBezTo>
                  <a:pt x="4408580" y="796152"/>
                  <a:pt x="4149962" y="1191007"/>
                  <a:pt x="4092235" y="1816771"/>
                </a:cubicBezTo>
                <a:cubicBezTo>
                  <a:pt x="4034508" y="2442535"/>
                  <a:pt x="3475707" y="3749480"/>
                  <a:pt x="3441071" y="4338298"/>
                </a:cubicBezTo>
                <a:cubicBezTo>
                  <a:pt x="3406435" y="4927116"/>
                  <a:pt x="3872872" y="5077207"/>
                  <a:pt x="3884417" y="5349680"/>
                </a:cubicBezTo>
                <a:cubicBezTo>
                  <a:pt x="3895962" y="5622153"/>
                  <a:pt x="3547290" y="5709898"/>
                  <a:pt x="3510344" y="5973134"/>
                </a:cubicBezTo>
                <a:cubicBezTo>
                  <a:pt x="3473398" y="6236370"/>
                  <a:pt x="3732017" y="6684334"/>
                  <a:pt x="3662744" y="6929098"/>
                </a:cubicBezTo>
                <a:cubicBezTo>
                  <a:pt x="3593471" y="7173862"/>
                  <a:pt x="3637344" y="7363207"/>
                  <a:pt x="3094708" y="7441716"/>
                </a:cubicBezTo>
                <a:cubicBezTo>
                  <a:pt x="2552072" y="7520225"/>
                  <a:pt x="861817" y="8550079"/>
                  <a:pt x="406926" y="7400152"/>
                </a:cubicBezTo>
                <a:cubicBezTo>
                  <a:pt x="-47965" y="6250225"/>
                  <a:pt x="-200365" y="1675915"/>
                  <a:pt x="365362" y="542152"/>
                </a:cubicBezTo>
                <a:cubicBezTo>
                  <a:pt x="931089" y="-591611"/>
                  <a:pt x="3166290" y="371280"/>
                  <a:pt x="3787435" y="583716"/>
                </a:cubicBezTo>
                <a:close/>
              </a:path>
            </a:pathLst>
          </a:custGeom>
          <a:solidFill>
            <a:srgbClr val="002060"/>
          </a:soli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8" name="Freeform: Shape 7">
            <a:extLst>
              <a:ext uri="{FF2B5EF4-FFF2-40B4-BE49-F238E27FC236}">
                <a16:creationId xmlns:a16="http://schemas.microsoft.com/office/drawing/2014/main" id="{4514FFC5-8618-45B2-DFC3-CB1777B6F651}"/>
              </a:ext>
            </a:extLst>
          </p:cNvPr>
          <p:cNvSpPr/>
          <p:nvPr/>
        </p:nvSpPr>
        <p:spPr>
          <a:xfrm>
            <a:off x="-802018" y="-543761"/>
            <a:ext cx="2970302" cy="8005560"/>
          </a:xfrm>
          <a:custGeom>
            <a:avLst/>
            <a:gdLst>
              <a:gd name="connsiteX0" fmla="*/ 2774419 w 2970302"/>
              <a:gd name="connsiteY0" fmla="*/ 598776 h 8005560"/>
              <a:gd name="connsiteX1" fmla="*/ 2358782 w 2970302"/>
              <a:gd name="connsiteY1" fmla="*/ 2358304 h 8005560"/>
              <a:gd name="connsiteX2" fmla="*/ 2968382 w 2970302"/>
              <a:gd name="connsiteY2" fmla="*/ 3605213 h 8005560"/>
              <a:gd name="connsiteX3" fmla="*/ 2552746 w 2970302"/>
              <a:gd name="connsiteY3" fmla="*/ 4824413 h 8005560"/>
              <a:gd name="connsiteX4" fmla="*/ 2594309 w 2970302"/>
              <a:gd name="connsiteY4" fmla="*/ 6154449 h 8005560"/>
              <a:gd name="connsiteX5" fmla="*/ 1929291 w 2970302"/>
              <a:gd name="connsiteY5" fmla="*/ 6971867 h 8005560"/>
              <a:gd name="connsiteX6" fmla="*/ 2261800 w 2970302"/>
              <a:gd name="connsiteY6" fmla="*/ 7484486 h 8005560"/>
              <a:gd name="connsiteX7" fmla="*/ 280600 w 2970302"/>
              <a:gd name="connsiteY7" fmla="*/ 7470631 h 8005560"/>
              <a:gd name="connsiteX8" fmla="*/ 280600 w 2970302"/>
              <a:gd name="connsiteY8" fmla="*/ 571067 h 8005560"/>
              <a:gd name="connsiteX9" fmla="*/ 2774419 w 2970302"/>
              <a:gd name="connsiteY9" fmla="*/ 598776 h 8005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70302" h="8005560">
                <a:moveTo>
                  <a:pt x="2774419" y="598776"/>
                </a:moveTo>
                <a:cubicBezTo>
                  <a:pt x="3120783" y="896649"/>
                  <a:pt x="2326455" y="1857231"/>
                  <a:pt x="2358782" y="2358304"/>
                </a:cubicBezTo>
                <a:cubicBezTo>
                  <a:pt x="2391109" y="2859377"/>
                  <a:pt x="2936055" y="3194195"/>
                  <a:pt x="2968382" y="3605213"/>
                </a:cubicBezTo>
                <a:cubicBezTo>
                  <a:pt x="3000709" y="4016231"/>
                  <a:pt x="2615091" y="4399540"/>
                  <a:pt x="2552746" y="4824413"/>
                </a:cubicBezTo>
                <a:cubicBezTo>
                  <a:pt x="2490401" y="5249286"/>
                  <a:pt x="2698218" y="5796540"/>
                  <a:pt x="2594309" y="6154449"/>
                </a:cubicBezTo>
                <a:cubicBezTo>
                  <a:pt x="2490400" y="6512358"/>
                  <a:pt x="1984709" y="6750194"/>
                  <a:pt x="1929291" y="6971867"/>
                </a:cubicBezTo>
                <a:cubicBezTo>
                  <a:pt x="1873873" y="7193540"/>
                  <a:pt x="2536582" y="7401359"/>
                  <a:pt x="2261800" y="7484486"/>
                </a:cubicBezTo>
                <a:cubicBezTo>
                  <a:pt x="1987018" y="7567613"/>
                  <a:pt x="610800" y="8622867"/>
                  <a:pt x="280600" y="7470631"/>
                </a:cubicBezTo>
                <a:cubicBezTo>
                  <a:pt x="-49600" y="6318395"/>
                  <a:pt x="-135036" y="1711758"/>
                  <a:pt x="280600" y="571067"/>
                </a:cubicBezTo>
                <a:cubicBezTo>
                  <a:pt x="696236" y="-569624"/>
                  <a:pt x="2428055" y="300903"/>
                  <a:pt x="2774419" y="598776"/>
                </a:cubicBezTo>
                <a:close/>
              </a:path>
            </a:pathLst>
          </a:custGeom>
          <a:gradFill flip="none" rotWithShape="1">
            <a:gsLst>
              <a:gs pos="0">
                <a:srgbClr val="00EEB0">
                  <a:shade val="30000"/>
                  <a:satMod val="115000"/>
                </a:srgbClr>
              </a:gs>
              <a:gs pos="50000">
                <a:srgbClr val="00EEB0">
                  <a:shade val="67500"/>
                  <a:satMod val="115000"/>
                </a:srgbClr>
              </a:gs>
              <a:gs pos="100000">
                <a:srgbClr val="00EEB0">
                  <a:shade val="100000"/>
                  <a:satMod val="115000"/>
                </a:srgbClr>
              </a:gs>
            </a:gsLst>
            <a:lin ang="0" scaled="1"/>
            <a:tileRect/>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7" name="Freeform: Shape 6">
            <a:extLst>
              <a:ext uri="{FF2B5EF4-FFF2-40B4-BE49-F238E27FC236}">
                <a16:creationId xmlns:a16="http://schemas.microsoft.com/office/drawing/2014/main" id="{C36922A3-4816-6486-EEF4-2909CAAB2D3D}"/>
              </a:ext>
            </a:extLst>
          </p:cNvPr>
          <p:cNvSpPr/>
          <p:nvPr/>
        </p:nvSpPr>
        <p:spPr>
          <a:xfrm>
            <a:off x="-684016" y="-507274"/>
            <a:ext cx="2044264" cy="7932586"/>
          </a:xfrm>
          <a:custGeom>
            <a:avLst/>
            <a:gdLst>
              <a:gd name="connsiteX0" fmla="*/ 1457301 w 2044264"/>
              <a:gd name="connsiteY0" fmla="*/ 503027 h 7932586"/>
              <a:gd name="connsiteX1" fmla="*/ 2039192 w 2044264"/>
              <a:gd name="connsiteY1" fmla="*/ 1708372 h 7932586"/>
              <a:gd name="connsiteX2" fmla="*/ 1166355 w 2044264"/>
              <a:gd name="connsiteY2" fmla="*/ 3523317 h 7932586"/>
              <a:gd name="connsiteX3" fmla="*/ 1914501 w 2044264"/>
              <a:gd name="connsiteY3" fmla="*/ 5199717 h 7932586"/>
              <a:gd name="connsiteX4" fmla="*/ 404355 w 2044264"/>
              <a:gd name="connsiteY4" fmla="*/ 7347172 h 7932586"/>
              <a:gd name="connsiteX5" fmla="*/ 127265 w 2044264"/>
              <a:gd name="connsiteY5" fmla="*/ 7333317 h 7932586"/>
              <a:gd name="connsiteX6" fmla="*/ 99555 w 2044264"/>
              <a:gd name="connsiteY6" fmla="*/ 516881 h 7932586"/>
              <a:gd name="connsiteX7" fmla="*/ 99555 w 2044264"/>
              <a:gd name="connsiteY7" fmla="*/ 475317 h 7932586"/>
              <a:gd name="connsiteX8" fmla="*/ 1457301 w 2044264"/>
              <a:gd name="connsiteY8" fmla="*/ 503027 h 7932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044264" h="7932586">
                <a:moveTo>
                  <a:pt x="1457301" y="503027"/>
                </a:moveTo>
                <a:cubicBezTo>
                  <a:pt x="1780574" y="708536"/>
                  <a:pt x="2087683" y="1204990"/>
                  <a:pt x="2039192" y="1708372"/>
                </a:cubicBezTo>
                <a:cubicBezTo>
                  <a:pt x="1990701" y="2211754"/>
                  <a:pt x="1187137" y="2941426"/>
                  <a:pt x="1166355" y="3523317"/>
                </a:cubicBezTo>
                <a:cubicBezTo>
                  <a:pt x="1145573" y="4105208"/>
                  <a:pt x="2041501" y="4562408"/>
                  <a:pt x="1914501" y="5199717"/>
                </a:cubicBezTo>
                <a:cubicBezTo>
                  <a:pt x="1787501" y="5837026"/>
                  <a:pt x="702228" y="6991572"/>
                  <a:pt x="404355" y="7347172"/>
                </a:cubicBezTo>
                <a:cubicBezTo>
                  <a:pt x="106482" y="7702772"/>
                  <a:pt x="178065" y="8471699"/>
                  <a:pt x="127265" y="7333317"/>
                </a:cubicBezTo>
                <a:cubicBezTo>
                  <a:pt x="76465" y="6194935"/>
                  <a:pt x="104173" y="1659881"/>
                  <a:pt x="99555" y="516881"/>
                </a:cubicBezTo>
                <a:cubicBezTo>
                  <a:pt x="94937" y="-626119"/>
                  <a:pt x="-122118" y="484553"/>
                  <a:pt x="99555" y="475317"/>
                </a:cubicBezTo>
                <a:cubicBezTo>
                  <a:pt x="321228" y="466081"/>
                  <a:pt x="1134028" y="297518"/>
                  <a:pt x="1457301" y="503027"/>
                </a:cubicBezTo>
                <a:close/>
              </a:path>
            </a:pathLst>
          </a:cu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16200000" scaled="1"/>
            <a:tileRect/>
          </a:gradFill>
          <a:ln>
            <a:noFill/>
          </a:ln>
          <a:effectLst>
            <a:outerShdw blurRad="381000" dist="38100" algn="l" rotWithShape="0">
              <a:prstClr val="black">
                <a:alpha val="64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6" name="Title 1">
            <a:extLst>
              <a:ext uri="{FF2B5EF4-FFF2-40B4-BE49-F238E27FC236}">
                <a16:creationId xmlns:a16="http://schemas.microsoft.com/office/drawing/2014/main" id="{7FBBA5B5-02DE-ECD3-2A89-8D3F28929F4A}"/>
              </a:ext>
            </a:extLst>
          </p:cNvPr>
          <p:cNvSpPr>
            <a:spLocks noGrp="1"/>
          </p:cNvSpPr>
          <p:nvPr>
            <p:ph type="title"/>
          </p:nvPr>
        </p:nvSpPr>
        <p:spPr>
          <a:xfrm>
            <a:off x="4629150" y="76756"/>
            <a:ext cx="6636829" cy="705513"/>
          </a:xfrm>
        </p:spPr>
        <p:txBody>
          <a:bodyPr anchor="t">
            <a:normAutofit fontScale="90000"/>
          </a:bodyPr>
          <a:lstStyle/>
          <a:p>
            <a:pPr algn="r"/>
            <a:r>
              <a:rPr lang="en-US"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rPr>
              <a:t>Hyperparameter Tuning</a:t>
            </a:r>
            <a:endParaRPr lang="en-ZA" spc="600" dirty="0">
              <a:solidFill>
                <a:schemeClr val="bg1"/>
              </a:solidFill>
              <a:effectLst>
                <a:outerShdw blurRad="50800" dist="38100" dir="2700000" algn="tl" rotWithShape="0">
                  <a:prstClr val="black">
                    <a:alpha val="40000"/>
                  </a:prstClr>
                </a:outerShdw>
              </a:effectLst>
              <a:latin typeface="Abadi Extra Light" panose="020F0502020204030204" pitchFamily="34" charset="0"/>
            </a:endParaRPr>
          </a:p>
        </p:txBody>
      </p:sp>
      <p:sp>
        <p:nvSpPr>
          <p:cNvPr id="14" name="Oval 13">
            <a:extLst>
              <a:ext uri="{FF2B5EF4-FFF2-40B4-BE49-F238E27FC236}">
                <a16:creationId xmlns:a16="http://schemas.microsoft.com/office/drawing/2014/main" id="{0893E248-0176-62E5-72BE-C2303D14B475}"/>
              </a:ext>
            </a:extLst>
          </p:cNvPr>
          <p:cNvSpPr/>
          <p:nvPr/>
        </p:nvSpPr>
        <p:spPr>
          <a:xfrm>
            <a:off x="1564999" y="-1447801"/>
            <a:ext cx="603285" cy="608409"/>
          </a:xfrm>
          <a:prstGeom prst="ellipse">
            <a:avLst/>
          </a:prstGeom>
          <a:gradFill flip="none" rotWithShape="1">
            <a:gsLst>
              <a:gs pos="0">
                <a:srgbClr val="CC66FF">
                  <a:shade val="30000"/>
                  <a:satMod val="115000"/>
                </a:srgbClr>
              </a:gs>
              <a:gs pos="50000">
                <a:srgbClr val="CC66FF">
                  <a:shade val="67500"/>
                  <a:satMod val="115000"/>
                </a:srgbClr>
              </a:gs>
              <a:gs pos="100000">
                <a:srgbClr val="CC66FF">
                  <a:shade val="100000"/>
                  <a:satMod val="115000"/>
                </a:srgbClr>
              </a:gs>
            </a:gsLst>
            <a:lin ang="2700000" scaled="1"/>
            <a:tileRect/>
          </a:gradFill>
          <a:ln>
            <a:noFill/>
          </a:ln>
          <a:effectLst>
            <a:outerShdw blurRad="393700" dist="38100" dir="2700000" algn="tl" rotWithShape="0">
              <a:prstClr val="black">
                <a:alpha val="7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5" name="Oval 14">
            <a:extLst>
              <a:ext uri="{FF2B5EF4-FFF2-40B4-BE49-F238E27FC236}">
                <a16:creationId xmlns:a16="http://schemas.microsoft.com/office/drawing/2014/main" id="{0027DA36-2E20-90AF-ADDF-20F4C19D6016}"/>
              </a:ext>
            </a:extLst>
          </p:cNvPr>
          <p:cNvSpPr/>
          <p:nvPr/>
        </p:nvSpPr>
        <p:spPr>
          <a:xfrm>
            <a:off x="3082232" y="-1666847"/>
            <a:ext cx="446775" cy="520673"/>
          </a:xfrm>
          <a:prstGeom prst="ellipse">
            <a:avLst/>
          </a:prstGeom>
          <a:gradFill flip="none" rotWithShape="1">
            <a:gsLst>
              <a:gs pos="0">
                <a:srgbClr val="00EEB0">
                  <a:shade val="30000"/>
                  <a:satMod val="115000"/>
                </a:srgbClr>
              </a:gs>
              <a:gs pos="85000">
                <a:srgbClr val="00EEB0">
                  <a:shade val="67500"/>
                  <a:satMod val="115000"/>
                </a:srgbClr>
              </a:gs>
              <a:gs pos="89000">
                <a:srgbClr val="00D99C"/>
              </a:gs>
              <a:gs pos="100000">
                <a:srgbClr val="00DA9C"/>
              </a:gs>
            </a:gsLst>
            <a:lin ang="16200000" scaled="1"/>
            <a:tileRect/>
          </a:gradFill>
          <a:ln>
            <a:noFill/>
          </a:ln>
          <a:effectLst>
            <a:outerShdw blurRad="393700" dist="38100" dir="2700000" algn="tl" rotWithShape="0">
              <a:prstClr val="black">
                <a:alpha val="7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7" name="Oval 16">
            <a:extLst>
              <a:ext uri="{FF2B5EF4-FFF2-40B4-BE49-F238E27FC236}">
                <a16:creationId xmlns:a16="http://schemas.microsoft.com/office/drawing/2014/main" id="{EFCE7D63-4165-D467-A542-9CA1C50FA66D}"/>
              </a:ext>
            </a:extLst>
          </p:cNvPr>
          <p:cNvSpPr/>
          <p:nvPr/>
        </p:nvSpPr>
        <p:spPr>
          <a:xfrm>
            <a:off x="2320684" y="-1571103"/>
            <a:ext cx="603285" cy="520673"/>
          </a:xfrm>
          <a:prstGeom prst="ellipse">
            <a:avLst/>
          </a:prstGeom>
          <a:solidFill>
            <a:srgbClr val="3399FF"/>
          </a:solidFill>
          <a:ln>
            <a:noFill/>
          </a:ln>
          <a:effectLst>
            <a:outerShdw blurRad="393700" dist="38100" dir="2700000" algn="tl" rotWithShape="0">
              <a:prstClr val="black">
                <a:alpha val="71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dirty="0"/>
          </a:p>
        </p:txBody>
      </p:sp>
      <p:sp>
        <p:nvSpPr>
          <p:cNvPr id="22" name="Rectangle: Rounded Corners 21">
            <a:extLst>
              <a:ext uri="{FF2B5EF4-FFF2-40B4-BE49-F238E27FC236}">
                <a16:creationId xmlns:a16="http://schemas.microsoft.com/office/drawing/2014/main" id="{BCB41714-A419-12C1-8EFB-4745C8B0788F}"/>
              </a:ext>
            </a:extLst>
          </p:cNvPr>
          <p:cNvSpPr/>
          <p:nvPr/>
        </p:nvSpPr>
        <p:spPr>
          <a:xfrm>
            <a:off x="13199830" y="740743"/>
            <a:ext cx="1030412" cy="5660057"/>
          </a:xfrm>
          <a:prstGeom prst="roundRect">
            <a:avLst/>
          </a:prstGeom>
          <a:solidFill>
            <a:schemeClr val="accent1">
              <a:alpha val="44000"/>
            </a:schemeClr>
          </a:solidFill>
          <a:ln>
            <a:noFill/>
          </a:ln>
          <a:effectLst>
            <a:outerShdw blurRad="63500" sx="102000" sy="102000" algn="ctr"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ZA"/>
          </a:p>
        </p:txBody>
      </p:sp>
      <p:sp>
        <p:nvSpPr>
          <p:cNvPr id="13" name="TextBox 12">
            <a:extLst>
              <a:ext uri="{FF2B5EF4-FFF2-40B4-BE49-F238E27FC236}">
                <a16:creationId xmlns:a16="http://schemas.microsoft.com/office/drawing/2014/main" id="{08B30819-3E2D-961E-4530-7693EE9D2FDF}"/>
              </a:ext>
            </a:extLst>
          </p:cNvPr>
          <p:cNvSpPr txBox="1"/>
          <p:nvPr/>
        </p:nvSpPr>
        <p:spPr>
          <a:xfrm>
            <a:off x="3082233" y="909142"/>
            <a:ext cx="9146048" cy="2369880"/>
          </a:xfrm>
          <a:prstGeom prst="rect">
            <a:avLst/>
          </a:prstGeom>
          <a:noFill/>
        </p:spPr>
        <p:txBody>
          <a:bodyPr wrap="square" rtlCol="0">
            <a:spAutoFit/>
          </a:bodyPr>
          <a:lstStyle/>
          <a:p>
            <a:r>
              <a:rPr lang="en-US" sz="2800" b="1" dirty="0">
                <a:solidFill>
                  <a:schemeClr val="bg1"/>
                </a:solidFill>
                <a:latin typeface="Abadi Extra Light" panose="020B0204020104020204" pitchFamily="34" charset="0"/>
              </a:rPr>
              <a:t>LR Model</a:t>
            </a:r>
          </a:p>
          <a:p>
            <a:pPr marL="457200" indent="-457200">
              <a:buFont typeface="Arial" panose="020B0604020202020204" pitchFamily="34" charset="0"/>
              <a:buChar char="•"/>
            </a:pPr>
            <a:r>
              <a:rPr lang="en-US" sz="2400" dirty="0">
                <a:solidFill>
                  <a:schemeClr val="bg1"/>
                </a:solidFill>
                <a:latin typeface="Abadi Extra Light" panose="020B0204020104020204" pitchFamily="34" charset="0"/>
              </a:rPr>
              <a:t>Searched optimal 'C' value, inverse of regularization strength:</a:t>
            </a:r>
          </a:p>
          <a:p>
            <a:pPr marL="457200" indent="-457200">
              <a:buFont typeface="Arial" panose="020B0604020202020204" pitchFamily="34" charset="0"/>
              <a:buChar char="•"/>
            </a:pPr>
            <a:r>
              <a:rPr lang="en-US" sz="2400" dirty="0">
                <a:solidFill>
                  <a:schemeClr val="bg1"/>
                </a:solidFill>
                <a:latin typeface="Abadi Extra Light" panose="020B0204020104020204" pitchFamily="34" charset="0"/>
              </a:rPr>
              <a:t>Lower 'C' = stronger regularization to prevent overfitting.</a:t>
            </a:r>
          </a:p>
          <a:p>
            <a:pPr marL="457200" indent="-457200">
              <a:buFont typeface="Arial" panose="020B0604020202020204" pitchFamily="34" charset="0"/>
              <a:buChar char="•"/>
            </a:pPr>
            <a:r>
              <a:rPr lang="en-US" sz="2400" dirty="0">
                <a:solidFill>
                  <a:schemeClr val="bg1"/>
                </a:solidFill>
                <a:latin typeface="Abadi Extra Light" panose="020B0204020104020204" pitchFamily="34" charset="0"/>
              </a:rPr>
              <a:t>Higher 'C' = more freedom for the model, can increase variance.</a:t>
            </a:r>
          </a:p>
          <a:p>
            <a:pPr marL="457200" indent="-457200">
              <a:buFont typeface="Arial" panose="020B0604020202020204" pitchFamily="34" charset="0"/>
              <a:buChar char="•"/>
            </a:pPr>
            <a:r>
              <a:rPr lang="en-US" sz="2400" dirty="0">
                <a:solidFill>
                  <a:schemeClr val="bg1"/>
                </a:solidFill>
                <a:latin typeface="Abadi Extra Light" panose="020B0204020104020204" pitchFamily="34" charset="0"/>
              </a:rPr>
              <a:t>Utilized scikit-</a:t>
            </a:r>
            <a:r>
              <a:rPr lang="en-US" sz="2400" dirty="0" err="1">
                <a:solidFill>
                  <a:schemeClr val="bg1"/>
                </a:solidFill>
                <a:latin typeface="Abadi Extra Light" panose="020B0204020104020204" pitchFamily="34" charset="0"/>
              </a:rPr>
              <a:t>learn's</a:t>
            </a:r>
            <a:r>
              <a:rPr lang="en-US" sz="2400" dirty="0">
                <a:solidFill>
                  <a:schemeClr val="bg1"/>
                </a:solidFill>
                <a:latin typeface="Abadi Extra Light" panose="020B0204020104020204" pitchFamily="34" charset="0"/>
              </a:rPr>
              <a:t> </a:t>
            </a:r>
            <a:r>
              <a:rPr lang="en-US" sz="2400" dirty="0" err="1">
                <a:solidFill>
                  <a:schemeClr val="bg1"/>
                </a:solidFill>
                <a:latin typeface="Abadi Extra Light" panose="020B0204020104020204" pitchFamily="34" charset="0"/>
              </a:rPr>
              <a:t>LogisticRegressionCV</a:t>
            </a:r>
            <a:r>
              <a:rPr lang="en-US" sz="2400" dirty="0">
                <a:solidFill>
                  <a:schemeClr val="bg1"/>
                </a:solidFill>
                <a:latin typeface="Abadi Extra Light" panose="020B0204020104020204" pitchFamily="34" charset="0"/>
              </a:rPr>
              <a:t> for efficient cross-validated tuning.</a:t>
            </a:r>
          </a:p>
        </p:txBody>
      </p:sp>
      <p:sp>
        <p:nvSpPr>
          <p:cNvPr id="18" name="TextBox 17">
            <a:extLst>
              <a:ext uri="{FF2B5EF4-FFF2-40B4-BE49-F238E27FC236}">
                <a16:creationId xmlns:a16="http://schemas.microsoft.com/office/drawing/2014/main" id="{30A9A5CF-5D1C-7FBD-0836-951CF74C9F78}"/>
              </a:ext>
            </a:extLst>
          </p:cNvPr>
          <p:cNvSpPr txBox="1"/>
          <p:nvPr/>
        </p:nvSpPr>
        <p:spPr>
          <a:xfrm>
            <a:off x="2923969" y="3405895"/>
            <a:ext cx="8675925" cy="3108543"/>
          </a:xfrm>
          <a:prstGeom prst="rect">
            <a:avLst/>
          </a:prstGeom>
          <a:noFill/>
        </p:spPr>
        <p:txBody>
          <a:bodyPr wrap="square" rtlCol="0">
            <a:spAutoFit/>
          </a:bodyPr>
          <a:lstStyle/>
          <a:p>
            <a:r>
              <a:rPr lang="en-US" sz="2800" b="1" dirty="0">
                <a:solidFill>
                  <a:schemeClr val="bg1"/>
                </a:solidFill>
                <a:latin typeface="Abadi Extra Light" panose="020B0204020104020204" pitchFamily="34" charset="0"/>
              </a:rPr>
              <a:t>RF Model</a:t>
            </a:r>
          </a:p>
          <a:p>
            <a:pPr marL="457200" indent="-457200">
              <a:buFont typeface="Arial" panose="020B0604020202020204" pitchFamily="34" charset="0"/>
              <a:buChar char="•"/>
            </a:pPr>
            <a:r>
              <a:rPr lang="en-ZA" sz="2400" dirty="0">
                <a:solidFill>
                  <a:schemeClr val="bg1"/>
                </a:solidFill>
                <a:latin typeface="Abadi Extra Light" panose="020B0204020104020204" pitchFamily="34" charset="0"/>
              </a:rPr>
              <a:t>Executed exhaustive </a:t>
            </a:r>
            <a:r>
              <a:rPr lang="en-ZA" sz="2400" dirty="0" err="1">
                <a:solidFill>
                  <a:schemeClr val="bg1"/>
                </a:solidFill>
                <a:latin typeface="Abadi Extra Light" panose="020B0204020104020204" pitchFamily="34" charset="0"/>
              </a:rPr>
              <a:t>GridSearchCV</a:t>
            </a:r>
            <a:r>
              <a:rPr lang="en-ZA" sz="2400" dirty="0">
                <a:solidFill>
                  <a:schemeClr val="bg1"/>
                </a:solidFill>
                <a:latin typeface="Abadi Extra Light" panose="020B0204020104020204" pitchFamily="34" charset="0"/>
              </a:rPr>
              <a:t> to fine-tune:</a:t>
            </a:r>
          </a:p>
          <a:p>
            <a:pPr marL="457200" indent="-457200">
              <a:buFont typeface="Arial" panose="020B0604020202020204" pitchFamily="34" charset="0"/>
              <a:buChar char="•"/>
            </a:pPr>
            <a:r>
              <a:rPr lang="en-ZA" sz="2400" dirty="0" err="1">
                <a:solidFill>
                  <a:schemeClr val="bg1"/>
                </a:solidFill>
                <a:latin typeface="Abadi Extra Light" panose="020B0204020104020204" pitchFamily="34" charset="0"/>
              </a:rPr>
              <a:t>n_estimators</a:t>
            </a:r>
            <a:r>
              <a:rPr lang="en-ZA" sz="2400" dirty="0">
                <a:solidFill>
                  <a:schemeClr val="bg1"/>
                </a:solidFill>
                <a:latin typeface="Abadi Extra Light" panose="020B0204020104020204" pitchFamily="34" charset="0"/>
              </a:rPr>
              <a:t>: Number of trees in the forest.</a:t>
            </a:r>
          </a:p>
          <a:p>
            <a:pPr marL="457200" indent="-457200">
              <a:buFont typeface="Arial" panose="020B0604020202020204" pitchFamily="34" charset="0"/>
              <a:buChar char="•"/>
            </a:pPr>
            <a:r>
              <a:rPr lang="en-ZA" sz="2400" dirty="0" err="1">
                <a:solidFill>
                  <a:schemeClr val="bg1"/>
                </a:solidFill>
                <a:latin typeface="Abadi Extra Light" panose="020B0204020104020204" pitchFamily="34" charset="0"/>
              </a:rPr>
              <a:t>max_depth</a:t>
            </a:r>
            <a:r>
              <a:rPr lang="en-ZA" sz="2400" dirty="0">
                <a:solidFill>
                  <a:schemeClr val="bg1"/>
                </a:solidFill>
                <a:latin typeface="Abadi Extra Light" panose="020B0204020104020204" pitchFamily="34" charset="0"/>
              </a:rPr>
              <a:t>: Maximum depth of each tree.</a:t>
            </a:r>
          </a:p>
          <a:p>
            <a:pPr marL="457200" indent="-457200">
              <a:buFont typeface="Arial" panose="020B0604020202020204" pitchFamily="34" charset="0"/>
              <a:buChar char="•"/>
            </a:pPr>
            <a:r>
              <a:rPr lang="en-ZA" sz="2400" dirty="0" err="1">
                <a:solidFill>
                  <a:schemeClr val="bg1"/>
                </a:solidFill>
                <a:latin typeface="Abadi Extra Light" panose="020B0204020104020204" pitchFamily="34" charset="0"/>
              </a:rPr>
              <a:t>min_samples_split</a:t>
            </a:r>
            <a:r>
              <a:rPr lang="en-ZA" sz="2400" dirty="0">
                <a:solidFill>
                  <a:schemeClr val="bg1"/>
                </a:solidFill>
                <a:latin typeface="Abadi Extra Light" panose="020B0204020104020204" pitchFamily="34" charset="0"/>
              </a:rPr>
              <a:t> &amp; </a:t>
            </a:r>
            <a:r>
              <a:rPr lang="en-ZA" sz="2400" dirty="0" err="1">
                <a:solidFill>
                  <a:schemeClr val="bg1"/>
                </a:solidFill>
                <a:latin typeface="Abadi Extra Light" panose="020B0204020104020204" pitchFamily="34" charset="0"/>
              </a:rPr>
              <a:t>min_samples_leaf</a:t>
            </a:r>
            <a:r>
              <a:rPr lang="en-ZA" sz="2400" dirty="0">
                <a:solidFill>
                  <a:schemeClr val="bg1"/>
                </a:solidFill>
                <a:latin typeface="Abadi Extra Light" panose="020B0204020104020204" pitchFamily="34" charset="0"/>
              </a:rPr>
              <a:t>: Minimum samples</a:t>
            </a:r>
            <a:br>
              <a:rPr lang="en-ZA" sz="2400" dirty="0">
                <a:solidFill>
                  <a:schemeClr val="bg1"/>
                </a:solidFill>
                <a:latin typeface="Abadi Extra Light" panose="020B0204020104020204" pitchFamily="34" charset="0"/>
              </a:rPr>
            </a:br>
            <a:r>
              <a:rPr lang="en-ZA" sz="2400" dirty="0">
                <a:solidFill>
                  <a:schemeClr val="bg1"/>
                </a:solidFill>
                <a:latin typeface="Abadi Extra Light" panose="020B0204020104020204" pitchFamily="34" charset="0"/>
              </a:rPr>
              <a:t>for internal node splitting and leaf nodes.</a:t>
            </a:r>
          </a:p>
          <a:p>
            <a:pPr marL="457200" indent="-457200">
              <a:buFont typeface="Arial" panose="020B0604020202020204" pitchFamily="34" charset="0"/>
              <a:buChar char="•"/>
            </a:pPr>
            <a:r>
              <a:rPr lang="en-ZA" sz="2400" dirty="0">
                <a:solidFill>
                  <a:schemeClr val="bg1"/>
                </a:solidFill>
                <a:latin typeface="Abadi Extra Light" panose="020B0204020104020204" pitchFamily="34" charset="0"/>
              </a:rPr>
              <a:t>Aimed to optimize model for both accuracy and </a:t>
            </a:r>
            <a:br>
              <a:rPr lang="en-ZA" sz="2400" dirty="0">
                <a:solidFill>
                  <a:schemeClr val="bg1"/>
                </a:solidFill>
                <a:latin typeface="Abadi Extra Light" panose="020B0204020104020204" pitchFamily="34" charset="0"/>
              </a:rPr>
            </a:br>
            <a:r>
              <a:rPr lang="en-ZA" sz="2400" dirty="0">
                <a:solidFill>
                  <a:schemeClr val="bg1"/>
                </a:solidFill>
                <a:latin typeface="Abadi Extra Light" panose="020B0204020104020204" pitchFamily="34" charset="0"/>
              </a:rPr>
              <a:t>computational efficiency.</a:t>
            </a:r>
          </a:p>
        </p:txBody>
      </p:sp>
    </p:spTree>
    <p:extLst>
      <p:ext uri="{BB962C8B-B14F-4D97-AF65-F5344CB8AC3E}">
        <p14:creationId xmlns:p14="http://schemas.microsoft.com/office/powerpoint/2010/main" val="207084197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18"/>
                                        </p:tgtEl>
                                        <p:attrNameLst>
                                          <p:attrName>style.visibility</p:attrName>
                                        </p:attrNameLst>
                                      </p:cBhvr>
                                      <p:to>
                                        <p:strVal val="visible"/>
                                      </p:to>
                                    </p:set>
                                    <p:animEffect transition="in" filter="fade">
                                      <p:cBhvr>
                                        <p:cTn id="1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3" grpId="0"/>
      <p:bldP spid="18" grpId="0"/>
    </p:bldLst>
  </p:timing>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400</TotalTime>
  <Words>630</Words>
  <Application>Microsoft Office PowerPoint</Application>
  <PresentationFormat>Widescreen</PresentationFormat>
  <Paragraphs>90</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Abadi Extra Light</vt:lpstr>
      <vt:lpstr>Arial</vt:lpstr>
      <vt:lpstr>Calibri</vt:lpstr>
      <vt:lpstr>Calibri Light</vt:lpstr>
      <vt:lpstr>Office Theme</vt:lpstr>
      <vt:lpstr>Machine Learning for Nursery Admissions: A Logistic Regression and Random Forest Study </vt:lpstr>
      <vt:lpstr>Agenda</vt:lpstr>
      <vt:lpstr>Introduction</vt:lpstr>
      <vt:lpstr>Background</vt:lpstr>
      <vt:lpstr> Nursery Dataset</vt:lpstr>
      <vt:lpstr>Data Preprocessing</vt:lpstr>
      <vt:lpstr>LR Model</vt:lpstr>
      <vt:lpstr>RF Model</vt:lpstr>
      <vt:lpstr>Hyperparameter Tuning</vt:lpstr>
      <vt:lpstr>LR Results</vt:lpstr>
      <vt:lpstr>RF Results</vt:lpstr>
      <vt:lpstr>Model Comparisons</vt:lpstr>
      <vt:lpstr>Model Comparisons</vt:lpstr>
      <vt:lpstr>Discussion</vt:lpstr>
      <vt:lpstr>Scalability &amp; Real-World Application</vt:lpstr>
      <vt:lpstr>Conclusion</vt:lpstr>
      <vt:lpstr>Thank You For Your Time</vt:lpstr>
    </vt:vector>
  </TitlesOfParts>
  <Company>HP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Estelle Taylor</dc:creator>
  <cp:lastModifiedBy>LOFTIE FOURIE</cp:lastModifiedBy>
  <cp:revision>7</cp:revision>
  <dcterms:created xsi:type="dcterms:W3CDTF">2023-09-29T16:34:46Z</dcterms:created>
  <dcterms:modified xsi:type="dcterms:W3CDTF">2023-11-09T22:24:57Z</dcterms:modified>
</cp:coreProperties>
</file>