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4" r:id="rId2"/>
    <p:sldId id="386" r:id="rId3"/>
    <p:sldId id="388" r:id="rId4"/>
    <p:sldId id="372" r:id="rId5"/>
    <p:sldId id="373" r:id="rId6"/>
    <p:sldId id="379" r:id="rId7"/>
    <p:sldId id="380" r:id="rId8"/>
    <p:sldId id="385" r:id="rId9"/>
    <p:sldId id="391" r:id="rId10"/>
    <p:sldId id="381" r:id="rId11"/>
    <p:sldId id="387" r:id="rId12"/>
    <p:sldId id="382" r:id="rId13"/>
    <p:sldId id="392" r:id="rId14"/>
    <p:sldId id="390" r:id="rId15"/>
    <p:sldId id="383" r:id="rId16"/>
    <p:sldId id="384" r:id="rId17"/>
    <p:sldId id="3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B59"/>
    <a:srgbClr val="000066"/>
    <a:srgbClr val="800080"/>
    <a:srgbClr val="2E3339"/>
    <a:srgbClr val="00DA9C"/>
    <a:srgbClr val="3399FF"/>
    <a:srgbClr val="001122"/>
    <a:srgbClr val="00EEB0"/>
    <a:srgbClr val="CC66F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BB-B96A-4206-8526-42B4037DB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A56EBBD-D191-4871-9CD6-A80579DCE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CE8E178-D35C-431C-A8D4-BBE0732F479E}"/>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06E9D825-2F32-4972-AF33-18C45F0E3F0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EEE197D-113F-4857-94A9-6F2B0E92B1BD}"/>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70416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1D1D-0AA4-4029-A6FB-62211C030A3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C64F928-98A5-4D3A-892F-7C06AC1A1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7E26478-E9ED-42AD-9365-0FF6E20AE001}"/>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F9B6D936-4EA7-46B5-AB4C-0A3A55A90EA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268057-82D8-4FEC-A0E7-617945E89980}"/>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9188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DD6E1-5825-40C5-8F4D-278A373893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7CFA067-EA82-4B71-8EF2-B33477C75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B6FDA0-CE41-4D1C-9740-C96CB9CE2BA3}"/>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952069E1-4D05-4D18-B76D-67CBE13BD4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C063982-188E-498C-8C62-53D721B6D0CC}"/>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50105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24" name="Text Placeholder 23"/>
          <p:cNvSpPr>
            <a:spLocks noGrp="1"/>
          </p:cNvSpPr>
          <p:nvPr>
            <p:ph type="body" sz="quarter" idx="10" hasCustomPrompt="1"/>
          </p:nvPr>
        </p:nvSpPr>
        <p:spPr>
          <a:xfrm>
            <a:off x="851554" y="5346778"/>
            <a:ext cx="6426593" cy="820765"/>
          </a:xfrm>
        </p:spPr>
        <p:txBody>
          <a:bodyPr>
            <a:noAutofit/>
          </a:bodyPr>
          <a:lstStyle>
            <a:lvl1pPr marL="0" indent="0">
              <a:buNone/>
              <a:defRPr sz="1200">
                <a:solidFill>
                  <a:schemeClr val="tx1">
                    <a:lumMod val="75000"/>
                    <a:lumOff val="25000"/>
                  </a:schemeClr>
                </a:solidFill>
                <a:latin typeface="Arial" charset="0"/>
                <a:ea typeface="Arial" charset="0"/>
                <a:cs typeface="Arial" charset="0"/>
              </a:defRPr>
            </a:lvl1pPr>
            <a:lvl2pPr marL="457200" indent="0">
              <a:buNone/>
              <a:defRPr sz="1200">
                <a:latin typeface="Arial" charset="0"/>
                <a:ea typeface="Arial" charset="0"/>
                <a:cs typeface="Arial" charset="0"/>
              </a:defRPr>
            </a:lvl2pPr>
            <a:lvl3pPr marL="914400" indent="0">
              <a:buNone/>
              <a:defRPr sz="1200">
                <a:latin typeface="Arial" charset="0"/>
                <a:ea typeface="Arial" charset="0"/>
                <a:cs typeface="Arial" charset="0"/>
              </a:defRPr>
            </a:lvl3pPr>
            <a:lvl4pPr marL="1371600" indent="0">
              <a:buNone/>
              <a:defRPr sz="1200">
                <a:latin typeface="Arial" charset="0"/>
                <a:ea typeface="Arial" charset="0"/>
                <a:cs typeface="Arial" charset="0"/>
              </a:defRPr>
            </a:lvl4pPr>
            <a:lvl5pPr marL="1828800" indent="0">
              <a:buNone/>
              <a:defRPr sz="1200">
                <a:latin typeface="Arial" charset="0"/>
                <a:ea typeface="Arial" charset="0"/>
                <a:cs typeface="Arial" charset="0"/>
              </a:defRPr>
            </a:lvl5pPr>
          </a:lstStyle>
          <a:p>
            <a:pPr lvl="0"/>
            <a:r>
              <a:rPr lang="en-US" dirty="0"/>
              <a:t>CLICK TO EDIT MASTER TEXT STYLES</a:t>
            </a:r>
          </a:p>
        </p:txBody>
      </p:sp>
      <p:sp>
        <p:nvSpPr>
          <p:cNvPr id="2" name="Title 1"/>
          <p:cNvSpPr>
            <a:spLocks noGrp="1"/>
          </p:cNvSpPr>
          <p:nvPr>
            <p:ph type="ctrTitle" hasCustomPrompt="1"/>
          </p:nvPr>
        </p:nvSpPr>
        <p:spPr>
          <a:xfrm>
            <a:off x="851553" y="3325467"/>
            <a:ext cx="7431464" cy="917592"/>
          </a:xfrm>
        </p:spPr>
        <p:txBody>
          <a:bodyPr anchor="b">
            <a:noAutofit/>
          </a:bodyPr>
          <a:lstStyle>
            <a:lvl1pPr algn="l">
              <a:defRPr sz="3200" b="1" i="0">
                <a:solidFill>
                  <a:srgbClr val="6C3D91"/>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hasCustomPrompt="1"/>
          </p:nvPr>
        </p:nvSpPr>
        <p:spPr>
          <a:xfrm>
            <a:off x="851553" y="4375035"/>
            <a:ext cx="7431464" cy="819133"/>
          </a:xfrm>
        </p:spPr>
        <p:txBody>
          <a:bodyPr>
            <a:normAutofit/>
          </a:bodyPr>
          <a:lstStyle>
            <a:lvl1pPr marL="0" indent="0" algn="l">
              <a:buNone/>
              <a:defRPr sz="2400" b="0" i="1">
                <a:solidFill>
                  <a:srgbClr val="00889C"/>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493845" cy="1538088"/>
          </a:xfrm>
          <a:prstGeom prst="rect">
            <a:avLst/>
          </a:prstGeom>
        </p:spPr>
      </p:pic>
    </p:spTree>
    <p:custDataLst>
      <p:tags r:id="rId1"/>
    </p:custDataLst>
    <p:extLst>
      <p:ext uri="{BB962C8B-B14F-4D97-AF65-F5344CB8AC3E}">
        <p14:creationId xmlns:p14="http://schemas.microsoft.com/office/powerpoint/2010/main" val="8870081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AE5D-787A-4539-876D-64206DDFB12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0F33460-5A32-41C0-84E4-B965669A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EB03D7F-C3FD-4D86-8219-7F2A1AE9CA5D}"/>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C2F54617-62DA-49F1-99E2-CF9740FF3E3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11ACE90-7CAD-4D7C-868F-ECD3A53499B0}"/>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1374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152F-AC26-4307-BFA2-4C9DB1E01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D4D43F8-AC77-412A-AC54-B77DCF36C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0D6EF-E328-4FD8-92F5-51F640470BD9}"/>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AE27D50C-1B1B-4702-9877-FD8F3FE3C41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79F6FD0-B144-4846-B8E7-2C889B8EF364}"/>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76446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DE65-FF14-4C4B-9E37-81417F64E94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0DDDD2D-08A4-41E6-B433-43742831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D9C0CAE-BA5B-457F-9EE1-4F532CE437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219108E-5121-4563-810F-665E3D3EC6B3}"/>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8B168DC4-0416-42D1-8235-7D8FE8A526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57016C-85CE-4DF8-A570-38D2308E04DC}"/>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152586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B16B-AA74-488A-9963-7D82E7544AF7}"/>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49D0A6E-46BC-4BD0-BEF7-56BA36E29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9070F2-C9E9-408F-928F-B1090F70F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D0E7157-D454-4B8F-A346-4136E454B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0FEB9-EC4B-4900-BEAD-A1F4385BD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D7602115-EBF3-4031-AAD4-7B8FB8EE8F5B}"/>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8" name="Footer Placeholder 7">
            <a:extLst>
              <a:ext uri="{FF2B5EF4-FFF2-40B4-BE49-F238E27FC236}">
                <a16:creationId xmlns:a16="http://schemas.microsoft.com/office/drawing/2014/main" id="{C15BCB9A-0D46-4A14-BD80-88C17F2C00F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F0A979A-2F20-4C6F-A4A8-F51DC60F373A}"/>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223987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31E1-EE26-4297-AD52-61D8772F0F1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D69E8D89-CC5B-4CF8-814F-507CF7A72F4D}"/>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4" name="Footer Placeholder 3">
            <a:extLst>
              <a:ext uri="{FF2B5EF4-FFF2-40B4-BE49-F238E27FC236}">
                <a16:creationId xmlns:a16="http://schemas.microsoft.com/office/drawing/2014/main" id="{8249B291-8D29-4B42-8A93-9D5F184E2A5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E7CF6BCE-08B8-49D2-B886-4947D7EC7452}"/>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223297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CACA-03ED-4137-9171-57D72CEA474A}"/>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3" name="Footer Placeholder 2">
            <a:extLst>
              <a:ext uri="{FF2B5EF4-FFF2-40B4-BE49-F238E27FC236}">
                <a16:creationId xmlns:a16="http://schemas.microsoft.com/office/drawing/2014/main" id="{74EC026D-174D-4780-A344-43B48C2DB71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C891BE5-12F0-4696-A6D7-B3E4134E82E8}"/>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193405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8A65-B324-4E67-A6AB-92B19F9F2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CB5B7B90-5431-4C08-BD8E-6695EECD3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A1B514F-4F41-40FF-8FB9-5D19CBBD0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CF5CF-CF6B-4C55-B7BE-7A35717C9A10}"/>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564C4565-1B09-4BAB-8AD4-7A1F2ABFEA5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A5FDAA3-618A-4850-B112-D73F9097B1E1}"/>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303096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265-B922-4678-8594-C4E292B57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FC70C639-54A6-4929-8B16-F4D56F783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50614B9A-D541-4CD1-BFCB-0DF4AEE4D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DDCB-AA36-4BEB-BAD7-4E24076C4E72}"/>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6F3F5B15-7AB2-40EB-872A-F6067E10F59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3B44CDD-4195-4265-88C8-2F3BE1673959}"/>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7064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CDE72-26B8-4225-A944-EB31A9F86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DF20CE1-8B8A-4625-836B-3005C9C1E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8FE1621-6AEC-4E9E-9CC7-36C92F0CF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E171801D-961B-4CD9-8FD4-5EBC5AF13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40FE503-C626-4F6C-BD93-972E2445F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2D272-AA45-4CE5-8D37-2A65B4C356B2}" type="slidenum">
              <a:rPr lang="en-ZA" smtClean="0"/>
              <a:t>‹#›</a:t>
            </a:fld>
            <a:endParaRPr lang="en-ZA"/>
          </a:p>
        </p:txBody>
      </p:sp>
    </p:spTree>
    <p:extLst>
      <p:ext uri="{BB962C8B-B14F-4D97-AF65-F5344CB8AC3E}">
        <p14:creationId xmlns:p14="http://schemas.microsoft.com/office/powerpoint/2010/main" val="52306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20C3A-1594-F7F9-8FC0-D3741BA18CB9}"/>
              </a:ext>
            </a:extLst>
          </p:cNvPr>
          <p:cNvSpPr/>
          <p:nvPr/>
        </p:nvSpPr>
        <p:spPr>
          <a:xfrm>
            <a:off x="-3191171" y="0"/>
            <a:ext cx="2814675"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623754" y="2136372"/>
            <a:ext cx="9044246" cy="1816331"/>
          </a:xfrm>
        </p:spPr>
        <p:txBody>
          <a:bodyPr/>
          <a:lstStyle/>
          <a:p>
            <a:pPr algn="ctr"/>
            <a: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t>Machine Learning for Nursery Admissions:</a:t>
            </a:r>
            <a:b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br>
            <a: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t>A Logistic Regression and Random Forest Study</a:t>
            </a:r>
            <a:br>
              <a:rPr lang="en-ZA" sz="1800" kern="1400" spc="25" dirty="0">
                <a:solidFill>
                  <a:srgbClr val="17365D"/>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3359078" y="3952703"/>
            <a:ext cx="5573598" cy="819133"/>
          </a:xfrm>
        </p:spPr>
        <p:txBody>
          <a:bodyPr>
            <a:noAutofit/>
          </a:bodyPr>
          <a:lstStyle/>
          <a:p>
            <a:pPr algn="ctr"/>
            <a:r>
              <a:rPr lang="en-US" sz="2800" b="1" dirty="0"/>
              <a:t>Hugo van Schalkwyk</a:t>
            </a:r>
          </a:p>
          <a:p>
            <a:pPr algn="ctr"/>
            <a:r>
              <a:rPr lang="en-US" sz="2800" b="1" dirty="0"/>
              <a:t>31586872</a:t>
            </a:r>
          </a:p>
        </p:txBody>
      </p:sp>
      <p:sp>
        <p:nvSpPr>
          <p:cNvPr id="4" name="Freeform: Shape 3">
            <a:extLst>
              <a:ext uri="{FF2B5EF4-FFF2-40B4-BE49-F238E27FC236}">
                <a16:creationId xmlns:a16="http://schemas.microsoft.com/office/drawing/2014/main" id="{2C9C1C1B-F4C8-21F8-331F-F899DC73D5F0}"/>
              </a:ext>
            </a:extLst>
          </p:cNvPr>
          <p:cNvSpPr/>
          <p:nvPr/>
        </p:nvSpPr>
        <p:spPr>
          <a:xfrm>
            <a:off x="-3191171" y="-592070"/>
            <a:ext cx="2814675"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Freeform: Shape 4">
            <a:extLst>
              <a:ext uri="{FF2B5EF4-FFF2-40B4-BE49-F238E27FC236}">
                <a16:creationId xmlns:a16="http://schemas.microsoft.com/office/drawing/2014/main" id="{784C5A97-5F6B-AC32-6C5E-E8F9B28DEB8B}"/>
              </a:ext>
            </a:extLst>
          </p:cNvPr>
          <p:cNvSpPr/>
          <p:nvPr/>
        </p:nvSpPr>
        <p:spPr>
          <a:xfrm>
            <a:off x="-2395379" y="-528578"/>
            <a:ext cx="2134690"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Freeform: Shape 5">
            <a:extLst>
              <a:ext uri="{FF2B5EF4-FFF2-40B4-BE49-F238E27FC236}">
                <a16:creationId xmlns:a16="http://schemas.microsoft.com/office/drawing/2014/main" id="{4BA9B814-2B54-D425-2C68-B2CE5603E052}"/>
              </a:ext>
            </a:extLst>
          </p:cNvPr>
          <p:cNvSpPr/>
          <p:nvPr/>
        </p:nvSpPr>
        <p:spPr>
          <a:xfrm>
            <a:off x="-2542643" y="-333067"/>
            <a:ext cx="186617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42E68FF7-F728-BC35-A4A2-5FB43336A0CD}"/>
              </a:ext>
            </a:extLst>
          </p:cNvPr>
          <p:cNvSpPr/>
          <p:nvPr/>
        </p:nvSpPr>
        <p:spPr>
          <a:xfrm>
            <a:off x="-3058338" y="-465197"/>
            <a:ext cx="1661083"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38F59DA3-1505-5A4C-E404-5CB56AC8F02D}"/>
              </a:ext>
            </a:extLst>
          </p:cNvPr>
          <p:cNvSpPr/>
          <p:nvPr/>
        </p:nvSpPr>
        <p:spPr>
          <a:xfrm>
            <a:off x="-2802268" y="-467561"/>
            <a:ext cx="1176223"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375FFCB7-DF0A-F604-84E6-0129873FEE17}"/>
              </a:ext>
            </a:extLst>
          </p:cNvPr>
          <p:cNvSpPr/>
          <p:nvPr/>
        </p:nvSpPr>
        <p:spPr>
          <a:xfrm>
            <a:off x="-2684266" y="-431074"/>
            <a:ext cx="809517"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Subtitle 2">
            <a:extLst>
              <a:ext uri="{FF2B5EF4-FFF2-40B4-BE49-F238E27FC236}">
                <a16:creationId xmlns:a16="http://schemas.microsoft.com/office/drawing/2014/main" id="{B42A4240-932A-1EEC-B05E-600673626569}"/>
              </a:ext>
            </a:extLst>
          </p:cNvPr>
          <p:cNvSpPr txBox="1">
            <a:spLocks/>
          </p:cNvSpPr>
          <p:nvPr/>
        </p:nvSpPr>
        <p:spPr>
          <a:xfrm>
            <a:off x="3359078" y="5222436"/>
            <a:ext cx="5573598" cy="8191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00889C"/>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dirty="0" err="1"/>
              <a:t>Loftie</a:t>
            </a:r>
            <a:r>
              <a:rPr lang="en-US" sz="2800" b="1" dirty="0"/>
              <a:t> Fourie</a:t>
            </a:r>
          </a:p>
          <a:p>
            <a:pPr algn="ctr"/>
            <a:r>
              <a:rPr lang="en-US" sz="2800" b="1" dirty="0"/>
              <a:t>31607500</a:t>
            </a:r>
          </a:p>
        </p:txBody>
      </p:sp>
    </p:spTree>
    <p:custDataLst>
      <p:tags r:id="rId1"/>
    </p:custDataLst>
    <p:extLst>
      <p:ext uri="{BB962C8B-B14F-4D97-AF65-F5344CB8AC3E}">
        <p14:creationId xmlns:p14="http://schemas.microsoft.com/office/powerpoint/2010/main" val="325228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LR Results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Rounded Corners 12">
            <a:extLst>
              <a:ext uri="{FF2B5EF4-FFF2-40B4-BE49-F238E27FC236}">
                <a16:creationId xmlns:a16="http://schemas.microsoft.com/office/drawing/2014/main" id="{E1E3DE72-D5D3-1EF9-B219-C6D15F5CDE61}"/>
              </a:ext>
            </a:extLst>
          </p:cNvPr>
          <p:cNvSpPr/>
          <p:nvPr/>
        </p:nvSpPr>
        <p:spPr>
          <a:xfrm>
            <a:off x="2309906" y="740743"/>
            <a:ext cx="11920336"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Oval 13">
            <a:extLst>
              <a:ext uri="{FF2B5EF4-FFF2-40B4-BE49-F238E27FC236}">
                <a16:creationId xmlns:a16="http://schemas.microsoft.com/office/drawing/2014/main" id="{BE45B7CF-0AC1-5D2C-0010-6F84CB7FAF3E}"/>
              </a:ext>
            </a:extLst>
          </p:cNvPr>
          <p:cNvSpPr/>
          <p:nvPr/>
        </p:nvSpPr>
        <p:spPr>
          <a:xfrm>
            <a:off x="532507" y="-1085370"/>
            <a:ext cx="624641" cy="582998"/>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17BD013B-6F05-4D02-A098-83E2A87EAAEA}"/>
              </a:ext>
            </a:extLst>
          </p:cNvPr>
          <p:cNvSpPr/>
          <p:nvPr/>
        </p:nvSpPr>
        <p:spPr>
          <a:xfrm>
            <a:off x="1867364" y="-1232560"/>
            <a:ext cx="601840" cy="561717"/>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F097C97C-6F72-F7F4-2503-4CFCA55E41EF}"/>
              </a:ext>
            </a:extLst>
          </p:cNvPr>
          <p:cNvSpPr/>
          <p:nvPr/>
        </p:nvSpPr>
        <p:spPr>
          <a:xfrm>
            <a:off x="3187927" y="-1278351"/>
            <a:ext cx="573585" cy="53534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5" name="Picture 4" descr="A graph with blue squares and numbers&#10;&#10;Description automatically generated">
            <a:extLst>
              <a:ext uri="{FF2B5EF4-FFF2-40B4-BE49-F238E27FC236}">
                <a16:creationId xmlns:a16="http://schemas.microsoft.com/office/drawing/2014/main" id="{74933194-294A-6B58-90BF-5E2ABAAA2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683" y="1383326"/>
            <a:ext cx="4212333" cy="4151384"/>
          </a:xfrm>
          <a:prstGeom prst="roundRect">
            <a:avLst>
              <a:gd name="adj" fmla="val 8594"/>
            </a:avLst>
          </a:prstGeom>
          <a:solidFill>
            <a:srgbClr val="FFFFFF">
              <a:shade val="85000"/>
            </a:srgbClr>
          </a:solidFill>
          <a:ln>
            <a:noFill/>
          </a:ln>
          <a:effectLst/>
        </p:spPr>
      </p:pic>
      <p:pic>
        <p:nvPicPr>
          <p:cNvPr id="19" name="Picture 18" descr="A screenshot of a computer screen&#10;&#10;Description automatically generated">
            <a:extLst>
              <a:ext uri="{FF2B5EF4-FFF2-40B4-BE49-F238E27FC236}">
                <a16:creationId xmlns:a16="http://schemas.microsoft.com/office/drawing/2014/main" id="{21C12EEA-2CCF-EAE0-92DA-D18A5646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366" y="2480006"/>
            <a:ext cx="4667901" cy="218152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885019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RF Results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Rounded Corners 12">
            <a:extLst>
              <a:ext uri="{FF2B5EF4-FFF2-40B4-BE49-F238E27FC236}">
                <a16:creationId xmlns:a16="http://schemas.microsoft.com/office/drawing/2014/main" id="{E1E3DE72-D5D3-1EF9-B219-C6D15F5CDE61}"/>
              </a:ext>
            </a:extLst>
          </p:cNvPr>
          <p:cNvSpPr/>
          <p:nvPr/>
        </p:nvSpPr>
        <p:spPr>
          <a:xfrm>
            <a:off x="2309907" y="782269"/>
            <a:ext cx="11880288"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BE45B7CF-0AC1-5D2C-0010-6F84CB7FAF3E}"/>
              </a:ext>
            </a:extLst>
          </p:cNvPr>
          <p:cNvSpPr/>
          <p:nvPr/>
        </p:nvSpPr>
        <p:spPr>
          <a:xfrm>
            <a:off x="532507" y="-1085370"/>
            <a:ext cx="624641" cy="582998"/>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17BD013B-6F05-4D02-A098-83E2A87EAAEA}"/>
              </a:ext>
            </a:extLst>
          </p:cNvPr>
          <p:cNvSpPr/>
          <p:nvPr/>
        </p:nvSpPr>
        <p:spPr>
          <a:xfrm>
            <a:off x="1867364" y="-1232560"/>
            <a:ext cx="601840" cy="561717"/>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F097C97C-6F72-F7F4-2503-4CFCA55E41EF}"/>
              </a:ext>
            </a:extLst>
          </p:cNvPr>
          <p:cNvSpPr/>
          <p:nvPr/>
        </p:nvSpPr>
        <p:spPr>
          <a:xfrm>
            <a:off x="3187927" y="-1278351"/>
            <a:ext cx="573585" cy="53534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descr="A graph with numbers and squares&#10;&#10;Description automatically generated">
            <a:extLst>
              <a:ext uri="{FF2B5EF4-FFF2-40B4-BE49-F238E27FC236}">
                <a16:creationId xmlns:a16="http://schemas.microsoft.com/office/drawing/2014/main" id="{9E6D062F-EC5B-2853-FA82-82FF749B8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323" y="1437145"/>
            <a:ext cx="4229100" cy="4143375"/>
          </a:xfrm>
          <a:prstGeom prst="roundRect">
            <a:avLst>
              <a:gd name="adj" fmla="val 8594"/>
            </a:avLst>
          </a:prstGeom>
          <a:solidFill>
            <a:srgbClr val="FFFFFF">
              <a:shade val="85000"/>
            </a:srgbClr>
          </a:solidFill>
          <a:ln>
            <a:noFill/>
          </a:ln>
          <a:effectLst/>
        </p:spPr>
      </p:pic>
      <p:pic>
        <p:nvPicPr>
          <p:cNvPr id="6" name="Picture 5" descr="A screenshot of a computer screen&#10;&#10;Description automatically generated">
            <a:extLst>
              <a:ext uri="{FF2B5EF4-FFF2-40B4-BE49-F238E27FC236}">
                <a16:creationId xmlns:a16="http://schemas.microsoft.com/office/drawing/2014/main" id="{8DD53FCC-7B9D-E7C9-8389-1ECC30A5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00" y="2545348"/>
            <a:ext cx="4686954" cy="213389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011065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68000">
                <a:srgbClr val="00EEB0">
                  <a:shade val="67500"/>
                  <a:satMod val="115000"/>
                </a:srgbClr>
              </a:gs>
              <a:gs pos="100000">
                <a:srgbClr val="00EEB0">
                  <a:shade val="100000"/>
                  <a:satMod val="115000"/>
                </a:srgbClr>
              </a:gs>
            </a:gsLst>
            <a:lin ang="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Model Comparisons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Freeform: Shape 21">
            <a:extLst>
              <a:ext uri="{FF2B5EF4-FFF2-40B4-BE49-F238E27FC236}">
                <a16:creationId xmlns:a16="http://schemas.microsoft.com/office/drawing/2014/main" id="{5435FBB4-4618-373C-846B-3DC4FB752151}"/>
              </a:ext>
            </a:extLst>
          </p:cNvPr>
          <p:cNvSpPr/>
          <p:nvPr/>
        </p:nvSpPr>
        <p:spPr>
          <a:xfrm rot="14824143">
            <a:off x="-1501814" y="-464201"/>
            <a:ext cx="768754" cy="1310593"/>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descr="A graph of different colored bars&#10;&#10;Description automatically generated">
            <a:extLst>
              <a:ext uri="{FF2B5EF4-FFF2-40B4-BE49-F238E27FC236}">
                <a16:creationId xmlns:a16="http://schemas.microsoft.com/office/drawing/2014/main" id="{A5B5B583-6355-84B6-C815-F1AC737FC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250" y="793819"/>
            <a:ext cx="8645008" cy="5257806"/>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4220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68000">
                <a:srgbClr val="00EEB0">
                  <a:shade val="67500"/>
                  <a:satMod val="115000"/>
                </a:srgbClr>
              </a:gs>
              <a:gs pos="100000">
                <a:srgbClr val="00EEB0">
                  <a:shade val="100000"/>
                  <a:satMod val="115000"/>
                </a:srgbClr>
              </a:gs>
            </a:gsLst>
            <a:lin ang="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Model Comparisons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Freeform: Shape 21">
            <a:extLst>
              <a:ext uri="{FF2B5EF4-FFF2-40B4-BE49-F238E27FC236}">
                <a16:creationId xmlns:a16="http://schemas.microsoft.com/office/drawing/2014/main" id="{5435FBB4-4618-373C-846B-3DC4FB752151}"/>
              </a:ext>
            </a:extLst>
          </p:cNvPr>
          <p:cNvSpPr/>
          <p:nvPr/>
        </p:nvSpPr>
        <p:spPr>
          <a:xfrm rot="14824143">
            <a:off x="-1501814" y="-464201"/>
            <a:ext cx="768754" cy="1310593"/>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extBox 1">
            <a:extLst>
              <a:ext uri="{FF2B5EF4-FFF2-40B4-BE49-F238E27FC236}">
                <a16:creationId xmlns:a16="http://schemas.microsoft.com/office/drawing/2014/main" id="{89300D44-E52B-0846-5605-5699BA2A1078}"/>
              </a:ext>
            </a:extLst>
          </p:cNvPr>
          <p:cNvSpPr txBox="1"/>
          <p:nvPr/>
        </p:nvSpPr>
        <p:spPr>
          <a:xfrm>
            <a:off x="1799771" y="1059543"/>
            <a:ext cx="8055429" cy="4401205"/>
          </a:xfrm>
          <a:prstGeom prst="rect">
            <a:avLst/>
          </a:prstGeom>
          <a:noFill/>
        </p:spPr>
        <p:txBody>
          <a:bodyPr wrap="square" rtlCol="0">
            <a:spAutoFit/>
          </a:bodyPr>
          <a:lstStyle/>
          <a:p>
            <a:r>
              <a:rPr lang="en-ZA" sz="2000" b="1" i="0" dirty="0">
                <a:solidFill>
                  <a:schemeClr val="bg1"/>
                </a:solidFill>
                <a:effectLst/>
                <a:latin typeface="Abadi Extra Light" panose="020B0204020104020204" pitchFamily="34" charset="0"/>
              </a:rPr>
              <a:t>Performance Overview:</a:t>
            </a:r>
            <a:endParaRPr lang="en-US" sz="2000" b="1"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Logistic Regression showed moderate accuracy but lower precision and recall.</a:t>
            </a:r>
          </a:p>
          <a:p>
            <a:r>
              <a:rPr lang="en-US" sz="2000" dirty="0">
                <a:solidFill>
                  <a:schemeClr val="bg1"/>
                </a:solidFill>
                <a:latin typeface="Abadi Extra Light" panose="020B0204020104020204" pitchFamily="34" charset="0"/>
              </a:rPr>
              <a:t>Random Forest excelled with high accuracy and balanced performance metrics.</a:t>
            </a:r>
          </a:p>
          <a:p>
            <a:endParaRPr lang="en-US" sz="2000" dirty="0">
              <a:solidFill>
                <a:schemeClr val="bg1"/>
              </a:solidFill>
              <a:latin typeface="Abadi Extra Light" panose="020B0204020104020204" pitchFamily="34" charset="0"/>
            </a:endParaRPr>
          </a:p>
          <a:p>
            <a:r>
              <a:rPr lang="en-US" sz="2000" b="1" dirty="0">
                <a:solidFill>
                  <a:schemeClr val="bg1"/>
                </a:solidFill>
                <a:latin typeface="Abadi Extra Light" panose="020B0204020104020204" pitchFamily="34" charset="0"/>
              </a:rPr>
              <a:t>Strengths and Limitations:</a:t>
            </a:r>
            <a:endParaRPr lang="en-US" sz="2000"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Logistic Regression: Beneficial for interpretability; less effective with complex multi-class data.</a:t>
            </a:r>
          </a:p>
          <a:p>
            <a:r>
              <a:rPr lang="en-US" sz="2000" dirty="0">
                <a:solidFill>
                  <a:schemeClr val="bg1"/>
                </a:solidFill>
                <a:latin typeface="Abadi Extra Light" panose="020B0204020104020204" pitchFamily="34" charset="0"/>
              </a:rPr>
              <a:t>Random Forest: Strong in handling complex datasets; computationally more intensive.</a:t>
            </a:r>
          </a:p>
          <a:p>
            <a:endParaRPr lang="en-US" sz="2000" dirty="0">
              <a:solidFill>
                <a:schemeClr val="bg1"/>
              </a:solidFill>
              <a:latin typeface="Abadi Extra Light" panose="020B0204020104020204" pitchFamily="34" charset="0"/>
            </a:endParaRPr>
          </a:p>
          <a:p>
            <a:r>
              <a:rPr lang="en-US" sz="2000" b="1" dirty="0">
                <a:solidFill>
                  <a:schemeClr val="bg1"/>
                </a:solidFill>
                <a:latin typeface="Abadi Extra Light" panose="020B0204020104020204" pitchFamily="34" charset="0"/>
              </a:rPr>
              <a:t>Key Takeaways:</a:t>
            </a:r>
            <a:endParaRPr lang="en-US" sz="2000"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Model selection should align with data complexity and desired outcome.</a:t>
            </a:r>
          </a:p>
          <a:p>
            <a:r>
              <a:rPr lang="en-US" sz="2000" dirty="0">
                <a:solidFill>
                  <a:schemeClr val="bg1"/>
                </a:solidFill>
                <a:latin typeface="Abadi Extra Light" panose="020B0204020104020204" pitchFamily="34" charset="0"/>
              </a:rPr>
              <a:t>Random Forest's robustness makes it a preferred choice for complex categorical data.</a:t>
            </a:r>
            <a:endParaRPr lang="en-ZA" sz="20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4248391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normAutofit/>
          </a:bodyPr>
          <a:lstStyle/>
          <a:p>
            <a:pPr algn="r"/>
            <a:r>
              <a:rPr lang="en-US" spc="600" dirty="0">
                <a:solidFill>
                  <a:schemeClr val="bg1"/>
                </a:solidFill>
                <a:latin typeface="Abadi Extra Light" panose="020F0502020204030204" pitchFamily="34" charset="0"/>
              </a:rPr>
              <a:t>Discussion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11358765">
            <a:off x="-72947" y="59415"/>
            <a:ext cx="10057703" cy="6706778"/>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27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a16="http://schemas.microsoft.com/office/drawing/2014/main" id="{9F3EE52C-CAD5-5500-CF15-D32FB42DBB31}"/>
              </a:ext>
            </a:extLst>
          </p:cNvPr>
          <p:cNvSpPr txBox="1"/>
          <p:nvPr/>
        </p:nvSpPr>
        <p:spPr>
          <a:xfrm>
            <a:off x="2278849" y="929346"/>
            <a:ext cx="687705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Random Forest showed superior accuracy and generalizability.</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Logistic Regression offered valuable insights despite lower performance metrics.</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Findings highlight the importance of model selection based on dataset complexity.</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Results inform potential improvements in educational admission processes.</a:t>
            </a:r>
            <a:endParaRPr lang="en-ZA" sz="24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034649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normAutofit fontScale="90000"/>
          </a:bodyPr>
          <a:lstStyle/>
          <a:p>
            <a:pPr algn="r"/>
            <a:r>
              <a:rPr lang="en-US" spc="600" dirty="0">
                <a:solidFill>
                  <a:schemeClr val="bg1"/>
                </a:solidFill>
                <a:latin typeface="Abadi Extra Light" panose="020F0502020204030204" pitchFamily="34" charset="0"/>
              </a:rPr>
              <a:t>Scalability &amp;</a:t>
            </a:r>
            <a:br>
              <a:rPr lang="en-US" spc="600" dirty="0">
                <a:solidFill>
                  <a:schemeClr val="bg1"/>
                </a:solidFill>
                <a:latin typeface="Abadi Extra Light" panose="020F0502020204030204" pitchFamily="34" charset="0"/>
              </a:rPr>
            </a:br>
            <a:r>
              <a:rPr lang="en-US" spc="600" dirty="0">
                <a:solidFill>
                  <a:schemeClr val="bg1"/>
                </a:solidFill>
                <a:latin typeface="Abadi Extra Light" panose="020F0502020204030204" pitchFamily="34" charset="0"/>
              </a:rPr>
              <a:t>Real-World</a:t>
            </a:r>
            <a:br>
              <a:rPr lang="en-US" spc="600" dirty="0">
                <a:solidFill>
                  <a:schemeClr val="bg1"/>
                </a:solidFill>
                <a:latin typeface="Abadi Extra Light" panose="020F0502020204030204" pitchFamily="34" charset="0"/>
              </a:rPr>
            </a:br>
            <a:r>
              <a:rPr lang="en-US" spc="600" dirty="0">
                <a:solidFill>
                  <a:schemeClr val="bg1"/>
                </a:solidFill>
                <a:latin typeface="Abadi Extra Light" panose="020F0502020204030204" pitchFamily="34" charset="0"/>
              </a:rPr>
              <a:t>Application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233495">
            <a:off x="-72947" y="59415"/>
            <a:ext cx="10057703" cy="6706778"/>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Content Placeholder 2">
            <a:extLst>
              <a:ext uri="{FF2B5EF4-FFF2-40B4-BE49-F238E27FC236}">
                <a16:creationId xmlns:a16="http://schemas.microsoft.com/office/drawing/2014/main" id="{4BEA93AD-14C4-E6D1-C7EE-9E65D9ACA52D}"/>
              </a:ext>
            </a:extLst>
          </p:cNvPr>
          <p:cNvSpPr>
            <a:spLocks noGrp="1"/>
          </p:cNvSpPr>
          <p:nvPr>
            <p:ph idx="1"/>
          </p:nvPr>
        </p:nvSpPr>
        <p:spPr>
          <a:xfrm>
            <a:off x="1040852" y="1458298"/>
            <a:ext cx="6960148" cy="5056802"/>
          </a:xfrm>
        </p:spPr>
        <p:txBody>
          <a:bodyPr anchor="ctr">
            <a:normAutofit fontScale="92500" lnSpcReduction="10000"/>
          </a:bodyPr>
          <a:lstStyle/>
          <a:p>
            <a:pPr marL="0" indent="0" algn="ctr">
              <a:lnSpc>
                <a:spcPct val="150000"/>
              </a:lnSpc>
              <a:buNone/>
            </a:pPr>
            <a:r>
              <a:rPr lang="en-US" dirty="0">
                <a:solidFill>
                  <a:schemeClr val="bg1"/>
                </a:solidFill>
                <a:latin typeface="Abadi Extra Light" panose="020B0204020104020204" pitchFamily="34" charset="0"/>
              </a:rPr>
              <a:t>Our models allow for real-world adaptability by modifying labels to suit different datasets. However, deploying machine learning in practical scenarios comes with challenges such as data quality, adaptability, and bias mitigation. Scalability can be addressed through cloud-based hardware, software adaptability, and low-latency optimization, while user feedback integration ensures responsiveness and reliability.</a:t>
            </a:r>
            <a:endParaRPr lang="en-ZA"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83891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36552" y="101521"/>
            <a:ext cx="5957455" cy="705513"/>
          </a:xfrm>
        </p:spPr>
        <p:txBody>
          <a:bodyPr anchor="t"/>
          <a:lstStyle/>
          <a:p>
            <a:r>
              <a:rPr lang="en-US" spc="600" dirty="0">
                <a:solidFill>
                  <a:schemeClr val="bg1"/>
                </a:solidFill>
                <a:latin typeface="Abadi Extra Light" panose="020F0502020204030204" pitchFamily="34" charset="0"/>
              </a:rPr>
              <a:t>Conclusion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6589777">
            <a:off x="15349670" y="746625"/>
            <a:ext cx="4152231" cy="3363646"/>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a:extLst>
              <a:ext uri="{FF2B5EF4-FFF2-40B4-BE49-F238E27FC236}">
                <a16:creationId xmlns:a16="http://schemas.microsoft.com/office/drawing/2014/main" id="{0957DD26-AF09-A0D1-C777-2670B3F2784A}"/>
              </a:ext>
            </a:extLst>
          </p:cNvPr>
          <p:cNvSpPr txBox="1"/>
          <p:nvPr/>
        </p:nvSpPr>
        <p:spPr>
          <a:xfrm>
            <a:off x="636552" y="1191536"/>
            <a:ext cx="8820150" cy="4832092"/>
          </a:xfrm>
          <a:prstGeom prst="rect">
            <a:avLst/>
          </a:prstGeom>
          <a:noFill/>
        </p:spPr>
        <p:txBody>
          <a:bodyPr wrap="square" rtlCol="0">
            <a:spAutoFit/>
          </a:bodyPr>
          <a:lstStyle/>
          <a:p>
            <a:r>
              <a:rPr lang="en-US" sz="2800" dirty="0">
                <a:solidFill>
                  <a:schemeClr val="bg1"/>
                </a:solidFill>
                <a:latin typeface="Abadi Extra Light" panose="020B0204020104020204" pitchFamily="34" charset="0"/>
              </a:rPr>
              <a:t>•    Logistic Regression and Random Forest models thoroughly evaluated.</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Random Forest outperformed with high accuracy and balance across metrics.</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Study confirms the effectiveness of machine learning in educational assessments.</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Future work to explore model enhancements and real-world applications.</a:t>
            </a:r>
            <a:endParaRPr lang="en-ZA" sz="28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502238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5920672" y="-755110"/>
            <a:ext cx="1546086"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15696052" y="-857250"/>
            <a:ext cx="266699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14875753" y="-458271"/>
            <a:ext cx="434339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5139416" y="-503026"/>
            <a:ext cx="2977134"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flipH="1">
            <a:off x="14167866" y="-543761"/>
            <a:ext cx="4558283"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6516350" y="-857250"/>
            <a:ext cx="16002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reeform: Shape 2">
            <a:extLst>
              <a:ext uri="{FF2B5EF4-FFF2-40B4-BE49-F238E27FC236}">
                <a16:creationId xmlns:a16="http://schemas.microsoft.com/office/drawing/2014/main" id="{E0A00B71-25DE-492B-5E7A-17FE57AE6523}"/>
              </a:ext>
            </a:extLst>
          </p:cNvPr>
          <p:cNvSpPr/>
          <p:nvPr/>
        </p:nvSpPr>
        <p:spPr>
          <a:xfrm rot="6589777">
            <a:off x="15349670" y="746625"/>
            <a:ext cx="4152231" cy="3363646"/>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Title 4">
            <a:extLst>
              <a:ext uri="{FF2B5EF4-FFF2-40B4-BE49-F238E27FC236}">
                <a16:creationId xmlns:a16="http://schemas.microsoft.com/office/drawing/2014/main" id="{D5C3ACA9-00AC-B1FD-B555-1CA714767AF9}"/>
              </a:ext>
            </a:extLst>
          </p:cNvPr>
          <p:cNvSpPr>
            <a:spLocks noGrp="1"/>
          </p:cNvSpPr>
          <p:nvPr>
            <p:ph type="title"/>
          </p:nvPr>
        </p:nvSpPr>
        <p:spPr>
          <a:xfrm>
            <a:off x="2548984" y="2481319"/>
            <a:ext cx="7094032" cy="1972102"/>
          </a:xfrm>
        </p:spPr>
        <p:txBody>
          <a:bodyPr>
            <a:normAutofit/>
          </a:bodyPr>
          <a:lstStyle/>
          <a:p>
            <a:r>
              <a:rPr lang="en-US" sz="5400" b="1" i="1" dirty="0">
                <a:solidFill>
                  <a:schemeClr val="bg1"/>
                </a:solidFill>
              </a:rPr>
              <a:t>Thank You For Your Time</a:t>
            </a:r>
            <a:endParaRPr lang="en-ZA" sz="5400" b="1" i="1" dirty="0">
              <a:solidFill>
                <a:schemeClr val="bg1"/>
              </a:solidFill>
            </a:endParaRPr>
          </a:p>
        </p:txBody>
      </p:sp>
    </p:spTree>
    <p:extLst>
      <p:ext uri="{BB962C8B-B14F-4D97-AF65-F5344CB8AC3E}">
        <p14:creationId xmlns:p14="http://schemas.microsoft.com/office/powerpoint/2010/main" val="1177375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61055" y="30019"/>
            <a:ext cx="4520188"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dirty="0">
                <a:ln w="0"/>
                <a:effectLst>
                  <a:outerShdw blurRad="38100" dist="19050" dir="2700000" algn="tl" rotWithShape="0">
                    <a:schemeClr val="dk1">
                      <a:alpha val="40000"/>
                    </a:schemeClr>
                  </a:outerShdw>
                </a:effectLst>
                <a:latin typeface="+mn-lt"/>
              </a:rPr>
              <a:t>Agenda</a:t>
            </a:r>
            <a:endParaRPr lang="en-ZA" spc="600" dirty="0">
              <a:effectLst>
                <a:outerShdw blurRad="50800" dist="38100" dir="2700000" algn="tl" rotWithShape="0">
                  <a:prstClr val="black">
                    <a:alpha val="40000"/>
                  </a:prstClr>
                </a:outerShdw>
              </a:effectLst>
              <a:latin typeface="+mn-lt"/>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989020" y="671546"/>
            <a:ext cx="6391074" cy="5928498"/>
          </a:xfrm>
        </p:spPr>
        <p:txBody>
          <a:bodyPr numCol="1">
            <a:noAutofit/>
          </a:bodyPr>
          <a:lstStyle/>
          <a:p>
            <a:r>
              <a:rPr lang="en-US" dirty="0">
                <a:effectLst>
                  <a:outerShdw blurRad="50800" dist="38100" dir="2700000" algn="tl" rotWithShape="0">
                    <a:prstClr val="black">
                      <a:alpha val="40000"/>
                    </a:prstClr>
                  </a:outerShdw>
                </a:effectLst>
                <a:latin typeface="Abadi Extra Light" panose="020B0204020104020204" pitchFamily="34" charset="0"/>
              </a:rPr>
              <a:t>Introduction</a:t>
            </a:r>
          </a:p>
          <a:p>
            <a:r>
              <a:rPr lang="en-US" dirty="0">
                <a:effectLst>
                  <a:outerShdw blurRad="50800" dist="38100" dir="2700000" algn="tl" rotWithShape="0">
                    <a:prstClr val="black">
                      <a:alpha val="40000"/>
                    </a:prstClr>
                  </a:outerShdw>
                </a:effectLst>
                <a:latin typeface="Abadi Extra Light" panose="020B0204020104020204" pitchFamily="34" charset="0"/>
              </a:rPr>
              <a:t>Background</a:t>
            </a:r>
          </a:p>
          <a:p>
            <a:r>
              <a:rPr lang="en-US" dirty="0">
                <a:effectLst>
                  <a:outerShdw blurRad="50800" dist="38100" dir="2700000" algn="tl" rotWithShape="0">
                    <a:prstClr val="black">
                      <a:alpha val="40000"/>
                    </a:prstClr>
                  </a:outerShdw>
                </a:effectLst>
                <a:latin typeface="Abadi Extra Light" panose="020B0204020104020204" pitchFamily="34" charset="0"/>
              </a:rPr>
              <a:t>Dataset</a:t>
            </a:r>
          </a:p>
          <a:p>
            <a:r>
              <a:rPr lang="en-US" dirty="0">
                <a:effectLst>
                  <a:outerShdw blurRad="50800" dist="38100" dir="2700000" algn="tl" rotWithShape="0">
                    <a:prstClr val="black">
                      <a:alpha val="40000"/>
                    </a:prstClr>
                  </a:outerShdw>
                </a:effectLst>
                <a:latin typeface="Abadi Extra Light" panose="020B0204020104020204" pitchFamily="34" charset="0"/>
              </a:rPr>
              <a:t>Data Preprocessing</a:t>
            </a:r>
          </a:p>
          <a:p>
            <a:r>
              <a:rPr lang="en-US" dirty="0">
                <a:effectLst>
                  <a:outerShdw blurRad="50800" dist="38100" dir="2700000" algn="tl" rotWithShape="0">
                    <a:prstClr val="black">
                      <a:alpha val="40000"/>
                    </a:prstClr>
                  </a:outerShdw>
                </a:effectLst>
                <a:latin typeface="Abadi Extra Light" panose="020B0204020104020204" pitchFamily="34" charset="0"/>
              </a:rPr>
              <a:t>Logistic Regression model</a:t>
            </a:r>
          </a:p>
          <a:p>
            <a:r>
              <a:rPr lang="en-US" dirty="0">
                <a:effectLst>
                  <a:outerShdw blurRad="50800" dist="38100" dir="2700000" algn="tl" rotWithShape="0">
                    <a:prstClr val="black">
                      <a:alpha val="40000"/>
                    </a:prstClr>
                  </a:outerShdw>
                </a:effectLst>
                <a:latin typeface="Abadi Extra Light" panose="020B0204020104020204" pitchFamily="34" charset="0"/>
              </a:rPr>
              <a:t>Random Forest model</a:t>
            </a:r>
          </a:p>
          <a:p>
            <a:r>
              <a:rPr lang="en-US" dirty="0">
                <a:effectLst>
                  <a:outerShdw blurRad="50800" dist="38100" dir="2700000" algn="tl" rotWithShape="0">
                    <a:prstClr val="black">
                      <a:alpha val="40000"/>
                    </a:prstClr>
                  </a:outerShdw>
                </a:effectLst>
                <a:latin typeface="Abadi Extra Light" panose="020B0204020104020204" pitchFamily="34" charset="0"/>
              </a:rPr>
              <a:t>Hyperparameter Tuning</a:t>
            </a:r>
          </a:p>
          <a:p>
            <a:r>
              <a:rPr lang="en-US" dirty="0">
                <a:effectLst>
                  <a:outerShdw blurRad="50800" dist="38100" dir="2700000" algn="tl" rotWithShape="0">
                    <a:prstClr val="black">
                      <a:alpha val="40000"/>
                    </a:prstClr>
                  </a:outerShdw>
                </a:effectLst>
                <a:latin typeface="Abadi Extra Light" panose="020B0204020104020204" pitchFamily="34" charset="0"/>
              </a:rPr>
              <a:t>Results</a:t>
            </a:r>
          </a:p>
          <a:p>
            <a:r>
              <a:rPr lang="en-US" dirty="0">
                <a:effectLst>
                  <a:outerShdw blurRad="50800" dist="38100" dir="2700000" algn="tl" rotWithShape="0">
                    <a:prstClr val="black">
                      <a:alpha val="40000"/>
                    </a:prstClr>
                  </a:outerShdw>
                </a:effectLst>
                <a:latin typeface="Abadi Extra Light" panose="020B0204020104020204" pitchFamily="34" charset="0"/>
              </a:rPr>
              <a:t>Model Comparison</a:t>
            </a:r>
          </a:p>
          <a:p>
            <a:r>
              <a:rPr lang="en-US" dirty="0">
                <a:effectLst>
                  <a:outerShdw blurRad="50800" dist="38100" dir="2700000" algn="tl" rotWithShape="0">
                    <a:prstClr val="black">
                      <a:alpha val="40000"/>
                    </a:prstClr>
                  </a:outerShdw>
                </a:effectLst>
                <a:latin typeface="Abadi Extra Light" panose="020B0204020104020204" pitchFamily="34" charset="0"/>
              </a:rPr>
              <a:t>Discussion</a:t>
            </a:r>
          </a:p>
          <a:p>
            <a:r>
              <a:rPr lang="en-US" dirty="0">
                <a:effectLst>
                  <a:outerShdw blurRad="50800" dist="38100" dir="2700000" algn="tl" rotWithShape="0">
                    <a:prstClr val="black">
                      <a:alpha val="40000"/>
                    </a:prstClr>
                  </a:outerShdw>
                </a:effectLst>
                <a:latin typeface="Abadi Extra Light" panose="020B0204020104020204" pitchFamily="34" charset="0"/>
              </a:rPr>
              <a:t>Scalability and Real-World Application</a:t>
            </a:r>
          </a:p>
          <a:p>
            <a:r>
              <a:rPr lang="en-US" dirty="0">
                <a:effectLst>
                  <a:outerShdw blurRad="50800" dist="38100" dir="2700000" algn="tl" rotWithShape="0">
                    <a:prstClr val="black">
                      <a:alpha val="40000"/>
                    </a:prstClr>
                  </a:outerShdw>
                </a:effectLst>
                <a:latin typeface="Abadi Extra Light" panose="020B0204020104020204" pitchFamily="34" charset="0"/>
              </a:rPr>
              <a:t>Conclusion</a:t>
            </a:r>
          </a:p>
          <a:p>
            <a:endParaRPr lang="en-US" dirty="0">
              <a:effectLst>
                <a:outerShdw blurRad="50800" dist="38100" dir="2700000" algn="tl" rotWithShape="0">
                  <a:prstClr val="black">
                    <a:alpha val="40000"/>
                  </a:prstClr>
                </a:outerShdw>
              </a:effectLst>
              <a:latin typeface="Abadi Extra Light" panose="020B0204020104020204" pitchFamily="34" charset="0"/>
            </a:endParaRP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57864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Effect transition="in" filter="fade">
                                      <p:cBhvr>
                                        <p:cTn id="13" dur="500"/>
                                        <p:tgtEl>
                                          <p:spTgt spid="2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2" end="2"/>
                                            </p:txEl>
                                          </p:spTgt>
                                        </p:tgtEl>
                                        <p:attrNameLst>
                                          <p:attrName>style.visibility</p:attrName>
                                        </p:attrNameLst>
                                      </p:cBhvr>
                                      <p:to>
                                        <p:strVal val="visible"/>
                                      </p:to>
                                    </p:set>
                                    <p:animEffect transition="in" filter="fade">
                                      <p:cBhvr>
                                        <p:cTn id="16" dur="500"/>
                                        <p:tgtEl>
                                          <p:spTgt spid="2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Effect transition="in" filter="fade">
                                      <p:cBhvr>
                                        <p:cTn id="19" dur="500"/>
                                        <p:tgtEl>
                                          <p:spTgt spid="2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xEl>
                                              <p:pRg st="5" end="5"/>
                                            </p:txEl>
                                          </p:spTgt>
                                        </p:tgtEl>
                                        <p:attrNameLst>
                                          <p:attrName>style.visibility</p:attrName>
                                        </p:attrNameLst>
                                      </p:cBhvr>
                                      <p:to>
                                        <p:strVal val="visible"/>
                                      </p:to>
                                    </p:set>
                                    <p:animEffect transition="in" filter="fade">
                                      <p:cBhvr>
                                        <p:cTn id="25" dur="500"/>
                                        <p:tgtEl>
                                          <p:spTgt spid="2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6" end="6"/>
                                            </p:txEl>
                                          </p:spTgt>
                                        </p:tgtEl>
                                        <p:attrNameLst>
                                          <p:attrName>style.visibility</p:attrName>
                                        </p:attrNameLst>
                                      </p:cBhvr>
                                      <p:to>
                                        <p:strVal val="visible"/>
                                      </p:to>
                                    </p:set>
                                    <p:animEffect transition="in" filter="fade">
                                      <p:cBhvr>
                                        <p:cTn id="28" dur="500"/>
                                        <p:tgtEl>
                                          <p:spTgt spid="2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7" end="7"/>
                                            </p:txEl>
                                          </p:spTgt>
                                        </p:tgtEl>
                                        <p:attrNameLst>
                                          <p:attrName>style.visibility</p:attrName>
                                        </p:attrNameLst>
                                      </p:cBhvr>
                                      <p:to>
                                        <p:strVal val="visible"/>
                                      </p:to>
                                    </p:set>
                                    <p:animEffect transition="in" filter="fade">
                                      <p:cBhvr>
                                        <p:cTn id="31" dur="500"/>
                                        <p:tgtEl>
                                          <p:spTgt spid="22">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8" end="8"/>
                                            </p:txEl>
                                          </p:spTgt>
                                        </p:tgtEl>
                                        <p:attrNameLst>
                                          <p:attrName>style.visibility</p:attrName>
                                        </p:attrNameLst>
                                      </p:cBhvr>
                                      <p:to>
                                        <p:strVal val="visible"/>
                                      </p:to>
                                    </p:set>
                                    <p:animEffect transition="in" filter="fade">
                                      <p:cBhvr>
                                        <p:cTn id="34" dur="500"/>
                                        <p:tgtEl>
                                          <p:spTgt spid="2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animEffect transition="in" filter="fade">
                                      <p:cBhvr>
                                        <p:cTn id="39" dur="500"/>
                                        <p:tgtEl>
                                          <p:spTgt spid="22">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xEl>
                                              <p:pRg st="10" end="10"/>
                                            </p:txEl>
                                          </p:spTgt>
                                        </p:tgtEl>
                                        <p:attrNameLst>
                                          <p:attrName>style.visibility</p:attrName>
                                        </p:attrNameLst>
                                      </p:cBhvr>
                                      <p:to>
                                        <p:strVal val="visible"/>
                                      </p:to>
                                    </p:set>
                                    <p:animEffect transition="in" filter="fade">
                                      <p:cBhvr>
                                        <p:cTn id="42" dur="500"/>
                                        <p:tgtEl>
                                          <p:spTgt spid="2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xEl>
                                              <p:pRg st="11" end="11"/>
                                            </p:txEl>
                                          </p:spTgt>
                                        </p:tgtEl>
                                        <p:attrNameLst>
                                          <p:attrName>style.visibility</p:attrName>
                                        </p:attrNameLst>
                                      </p:cBhvr>
                                      <p:to>
                                        <p:strVal val="visible"/>
                                      </p:to>
                                    </p:set>
                                    <p:animEffect transition="in" filter="fade">
                                      <p:cBhvr>
                                        <p:cTn id="45" dur="500"/>
                                        <p:tgtEl>
                                          <p:spTgt spid="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28715"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Introduction</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791369" y="899483"/>
            <a:ext cx="6391074" cy="5928498"/>
          </a:xfrm>
        </p:spPr>
        <p:txBody>
          <a:bodyPr numCol="1">
            <a:noAutofit/>
          </a:bodyPr>
          <a:lstStyle/>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t>
            </a: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extBox 1">
            <a:extLst>
              <a:ext uri="{FF2B5EF4-FFF2-40B4-BE49-F238E27FC236}">
                <a16:creationId xmlns:a16="http://schemas.microsoft.com/office/drawing/2014/main" id="{3D2AE17B-7E1A-B7C2-873C-FD5FEB361C23}"/>
              </a:ext>
            </a:extLst>
          </p:cNvPr>
          <p:cNvSpPr txBox="1"/>
          <p:nvPr/>
        </p:nvSpPr>
        <p:spPr>
          <a:xfrm>
            <a:off x="6096000" y="1409700"/>
            <a:ext cx="5676900"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Project explores machine learning in nursery admissions.</a:t>
            </a:r>
          </a:p>
          <a:p>
            <a:pPr marL="285750" indent="-285750">
              <a:buFont typeface="Arial" panose="020B0604020202020204" pitchFamily="34" charset="0"/>
              <a:buChar char="•"/>
            </a:pPr>
            <a:endParaRPr lang="en-US" sz="28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Focus on Logistic Regression and Random Forest models.</a:t>
            </a:r>
          </a:p>
          <a:p>
            <a:pPr marL="285750" indent="-285750">
              <a:buFont typeface="Arial" panose="020B0604020202020204" pitchFamily="34" charset="0"/>
              <a:buChar char="•"/>
            </a:pPr>
            <a:endParaRPr lang="en-US" sz="28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Results of the models are compared using evaluation metrics</a:t>
            </a:r>
          </a:p>
          <a:p>
            <a:endParaRPr lang="en-ZA" dirty="0">
              <a:solidFill>
                <a:schemeClr val="bg1"/>
              </a:solidFill>
            </a:endParaRPr>
          </a:p>
        </p:txBody>
      </p:sp>
    </p:spTree>
    <p:extLst>
      <p:ext uri="{BB962C8B-B14F-4D97-AF65-F5344CB8AC3E}">
        <p14:creationId xmlns:p14="http://schemas.microsoft.com/office/powerpoint/2010/main" val="592718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28715"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Background</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791369" y="899483"/>
            <a:ext cx="6391074" cy="5928498"/>
          </a:xfrm>
        </p:spPr>
        <p:txBody>
          <a:bodyPr numCol="1">
            <a:noAutofit/>
          </a:bodyPr>
          <a:lstStyle/>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Logistic Regression and Random Forest models were reviewed for their applicability on the categorical Nursery dataset from the UCI Machine Learning Repository.</a:t>
            </a:r>
          </a:p>
          <a:p>
            <a:pPr marL="0" indent="0" algn="r">
              <a:buNone/>
            </a:pPr>
            <a:endPar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 Python script utilizing the scikit-learn library was used to train and test the models.</a:t>
            </a:r>
          </a:p>
          <a:p>
            <a:pPr marL="0" indent="0" algn="r">
              <a:buNone/>
            </a:pPr>
            <a:endPar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Evaluation metrics such as accuracy, precision, recall, and F1-score were used to compare the results of both models </a:t>
            </a: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62783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xEl>
                                              <p:pRg st="4" end="4"/>
                                            </p:txEl>
                                          </p:spTgt>
                                        </p:tgtEl>
                                        <p:attrNameLst>
                                          <p:attrName>style.visibility</p:attrName>
                                        </p:attrNameLst>
                                      </p:cBhvr>
                                      <p:to>
                                        <p:strVal val="visible"/>
                                      </p:to>
                                    </p:set>
                                    <p:animEffect transition="in" filter="fade">
                                      <p:cBhvr>
                                        <p:cTn id="20"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92100" dist="38100" algn="l" rotWithShape="0">
              <a:prstClr val="black">
                <a:alpha val="5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33400" dist="38100" algn="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82600" dist="38100" algn="l" rotWithShape="0">
              <a:prstClr val="black">
                <a:alpha val="6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5588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986313" y="56661"/>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 Nursery Dataset</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30" name="Oval 29">
            <a:extLst>
              <a:ext uri="{FF2B5EF4-FFF2-40B4-BE49-F238E27FC236}">
                <a16:creationId xmlns:a16="http://schemas.microsoft.com/office/drawing/2014/main" id="{9DA46491-7C44-4908-F29F-7440819B951B}"/>
              </a:ext>
            </a:extLst>
          </p:cNvPr>
          <p:cNvSpPr/>
          <p:nvPr/>
        </p:nvSpPr>
        <p:spPr>
          <a:xfrm>
            <a:off x="5060182" y="623169"/>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254000" dist="38100" dir="2700000" algn="tl" rotWithShape="0">
              <a:prstClr val="black">
                <a:alpha val="5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Oval 30">
            <a:extLst>
              <a:ext uri="{FF2B5EF4-FFF2-40B4-BE49-F238E27FC236}">
                <a16:creationId xmlns:a16="http://schemas.microsoft.com/office/drawing/2014/main" id="{2D12C88C-8058-F2A4-7078-1891BC105575}"/>
              </a:ext>
            </a:extLst>
          </p:cNvPr>
          <p:cNvSpPr/>
          <p:nvPr/>
        </p:nvSpPr>
        <p:spPr>
          <a:xfrm>
            <a:off x="4966039" y="3744595"/>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457200" dist="381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871C8AE0-C82A-22F0-53A0-4BA9F19FE09E}"/>
              </a:ext>
            </a:extLst>
          </p:cNvPr>
          <p:cNvSpPr/>
          <p:nvPr/>
        </p:nvSpPr>
        <p:spPr>
          <a:xfrm>
            <a:off x="8268037" y="2298385"/>
            <a:ext cx="3143250" cy="2933700"/>
          </a:xfrm>
          <a:prstGeom prst="ellipse">
            <a:avLst/>
          </a:prstGeom>
          <a:solidFill>
            <a:srgbClr val="3399FF"/>
          </a:solidFill>
          <a:ln>
            <a:noFill/>
          </a:ln>
          <a:effectLst>
            <a:outerShdw blurRad="406400" dist="381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3" name="Content Placeholder 2">
            <a:extLst>
              <a:ext uri="{FF2B5EF4-FFF2-40B4-BE49-F238E27FC236}">
                <a16:creationId xmlns:a16="http://schemas.microsoft.com/office/drawing/2014/main" id="{25C62D56-9725-F128-356C-8456B7121746}"/>
              </a:ext>
            </a:extLst>
          </p:cNvPr>
          <p:cNvSpPr>
            <a:spLocks noGrp="1"/>
          </p:cNvSpPr>
          <p:nvPr>
            <p:ph idx="1"/>
          </p:nvPr>
        </p:nvSpPr>
        <p:spPr>
          <a:xfrm>
            <a:off x="5215173" y="1031881"/>
            <a:ext cx="2833268" cy="2533009"/>
          </a:xfrm>
        </p:spPr>
        <p:txBody>
          <a:bodyPr numCol="1">
            <a:noAutofit/>
          </a:bodyPr>
          <a:lstStyle/>
          <a:p>
            <a:pPr marL="0" indent="0" algn="ctr">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dataset contains information about children applying to a nursery school</a:t>
            </a:r>
          </a:p>
        </p:txBody>
      </p:sp>
      <p:sp>
        <p:nvSpPr>
          <p:cNvPr id="34" name="Content Placeholder 2">
            <a:extLst>
              <a:ext uri="{FF2B5EF4-FFF2-40B4-BE49-F238E27FC236}">
                <a16:creationId xmlns:a16="http://schemas.microsoft.com/office/drawing/2014/main" id="{3A0CFE1A-9501-BDE5-5A96-D0986A9C450C}"/>
              </a:ext>
            </a:extLst>
          </p:cNvPr>
          <p:cNvSpPr txBox="1">
            <a:spLocks/>
          </p:cNvSpPr>
          <p:nvPr/>
        </p:nvSpPr>
        <p:spPr>
          <a:xfrm>
            <a:off x="5142841" y="4169668"/>
            <a:ext cx="2711112"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target variable is the class of the child, which can be one of 5 categories.</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35" name="Content Placeholder 2">
            <a:extLst>
              <a:ext uri="{FF2B5EF4-FFF2-40B4-BE49-F238E27FC236}">
                <a16:creationId xmlns:a16="http://schemas.microsoft.com/office/drawing/2014/main" id="{62357036-0655-E666-DCDA-4FD71C13AA33}"/>
              </a:ext>
            </a:extLst>
          </p:cNvPr>
          <p:cNvSpPr txBox="1">
            <a:spLocks/>
          </p:cNvSpPr>
          <p:nvPr/>
        </p:nvSpPr>
        <p:spPr>
          <a:xfrm>
            <a:off x="8443570" y="2955157"/>
            <a:ext cx="2833269"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Contains 8 attributes as well as 12960 instances</a:t>
            </a:r>
          </a:p>
        </p:txBody>
      </p:sp>
    </p:spTree>
    <p:extLst>
      <p:ext uri="{BB962C8B-B14F-4D97-AF65-F5344CB8AC3E}">
        <p14:creationId xmlns:p14="http://schemas.microsoft.com/office/powerpoint/2010/main" val="26770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animEffect transition="in" filter="fade">
                                      <p:cBhvr>
                                        <p:cTn id="10" dur="500"/>
                                        <p:tgtEl>
                                          <p:spTgt spid="3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Effect transition="in" filter="fade">
                                      <p:cBhvr>
                                        <p:cTn id="13" dur="500"/>
                                        <p:tgtEl>
                                          <p:spTgt spid="3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xEl>
                                              <p:pRg st="0" end="0"/>
                                            </p:txEl>
                                          </p:spTgt>
                                        </p:tgtEl>
                                        <p:attrNameLst>
                                          <p:attrName>style.visibility</p:attrName>
                                        </p:attrNameLst>
                                      </p:cBhvr>
                                      <p:to>
                                        <p:strVal val="visible"/>
                                      </p:to>
                                    </p:set>
                                    <p:animEffect transition="in" filter="fade">
                                      <p:cBhvr>
                                        <p:cTn id="16"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uiExpand="1" build="p"/>
      <p:bldP spid="34" grpId="0" uiExpand="1" build="p"/>
      <p:bldP spid="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792945" y="63054"/>
            <a:ext cx="5957455" cy="705513"/>
          </a:xfrm>
        </p:spPr>
        <p:txBody>
          <a:bodyPr anchor="t">
            <a:normAutofit fontScale="90000"/>
          </a:bodyPr>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Data</a:t>
            </a:r>
            <a:b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b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Preprocessing</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38100" algn="l" rotWithShape="0">
              <a:prstClr val="black">
                <a:alpha val="8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5080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533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Oval 4">
            <a:extLst>
              <a:ext uri="{FF2B5EF4-FFF2-40B4-BE49-F238E27FC236}">
                <a16:creationId xmlns:a16="http://schemas.microsoft.com/office/drawing/2014/main" id="{233ACCFD-7343-3717-9AF7-F38811F8A78F}"/>
              </a:ext>
            </a:extLst>
          </p:cNvPr>
          <p:cNvSpPr/>
          <p:nvPr/>
        </p:nvSpPr>
        <p:spPr>
          <a:xfrm>
            <a:off x="4262068" y="3525922"/>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55600" dist="38100" dir="2700000" algn="t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Oval 5">
            <a:extLst>
              <a:ext uri="{FF2B5EF4-FFF2-40B4-BE49-F238E27FC236}">
                <a16:creationId xmlns:a16="http://schemas.microsoft.com/office/drawing/2014/main" id="{9BDCFBB5-95DD-7B93-D9EF-9CDCCC66BAA4}"/>
              </a:ext>
            </a:extLst>
          </p:cNvPr>
          <p:cNvSpPr/>
          <p:nvPr/>
        </p:nvSpPr>
        <p:spPr>
          <a:xfrm>
            <a:off x="7538276" y="1789854"/>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228600" dist="38100" dir="2700000" algn="t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C3A79C05-76A7-0B5C-971F-C594B3E8B925}"/>
              </a:ext>
            </a:extLst>
          </p:cNvPr>
          <p:cNvSpPr/>
          <p:nvPr/>
        </p:nvSpPr>
        <p:spPr>
          <a:xfrm>
            <a:off x="4422316" y="118371"/>
            <a:ext cx="3143250" cy="2933700"/>
          </a:xfrm>
          <a:prstGeom prst="ellipse">
            <a:avLst/>
          </a:prstGeom>
          <a:solidFill>
            <a:srgbClr val="3399FF"/>
          </a:solidFill>
          <a:ln>
            <a:noFill/>
          </a:ln>
          <a:effectLst>
            <a:outerShdw blurRad="444500" dist="38100" dir="2700000" algn="t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Content Placeholder 2">
            <a:extLst>
              <a:ext uri="{FF2B5EF4-FFF2-40B4-BE49-F238E27FC236}">
                <a16:creationId xmlns:a16="http://schemas.microsoft.com/office/drawing/2014/main" id="{0C17CAD5-CB74-2A7A-D374-FF68A5EAB715}"/>
              </a:ext>
            </a:extLst>
          </p:cNvPr>
          <p:cNvSpPr>
            <a:spLocks noGrp="1"/>
          </p:cNvSpPr>
          <p:nvPr>
            <p:ph idx="1"/>
          </p:nvPr>
        </p:nvSpPr>
        <p:spPr>
          <a:xfrm>
            <a:off x="4459132" y="643815"/>
            <a:ext cx="3143251" cy="2533009"/>
          </a:xfrm>
        </p:spPr>
        <p:txBody>
          <a:bodyPr numCol="1">
            <a:noAutofit/>
          </a:body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 Preprocessed by converting categorical variables to numerical variables</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15" name="Content Placeholder 2">
            <a:extLst>
              <a:ext uri="{FF2B5EF4-FFF2-40B4-BE49-F238E27FC236}">
                <a16:creationId xmlns:a16="http://schemas.microsoft.com/office/drawing/2014/main" id="{89C88106-64FD-E9E8-6481-5627724CDC96}"/>
              </a:ext>
            </a:extLst>
          </p:cNvPr>
          <p:cNvSpPr txBox="1">
            <a:spLocks/>
          </p:cNvSpPr>
          <p:nvPr/>
        </p:nvSpPr>
        <p:spPr>
          <a:xfrm>
            <a:off x="4247762" y="422090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Training set was used to train the data and the testing set for evaluation</a:t>
            </a:r>
          </a:p>
        </p:txBody>
      </p:sp>
      <p:sp>
        <p:nvSpPr>
          <p:cNvPr id="17" name="Content Placeholder 2">
            <a:extLst>
              <a:ext uri="{FF2B5EF4-FFF2-40B4-BE49-F238E27FC236}">
                <a16:creationId xmlns:a16="http://schemas.microsoft.com/office/drawing/2014/main" id="{801D2BA6-697B-B7E8-D52E-89B0F249C84C}"/>
              </a:ext>
            </a:extLst>
          </p:cNvPr>
          <p:cNvSpPr txBox="1">
            <a:spLocks/>
          </p:cNvSpPr>
          <p:nvPr/>
        </p:nvSpPr>
        <p:spPr>
          <a:xfrm>
            <a:off x="7602382" y="2467266"/>
            <a:ext cx="2914578"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dataset was split into training and testing sets with a 80:20 ratio</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Tree>
    <p:extLst>
      <p:ext uri="{BB962C8B-B14F-4D97-AF65-F5344CB8AC3E}">
        <p14:creationId xmlns:p14="http://schemas.microsoft.com/office/powerpoint/2010/main" val="1465092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uiExpand="1" build="p"/>
      <p:bldP spid="15" grpId="0" uiExpand="1" build="p"/>
      <p:bldP spid="1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LR Model</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6709609" y="1962150"/>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639991" y="291628"/>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3492727" y="3712804"/>
            <a:ext cx="3143250" cy="2933700"/>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Content Placeholder 2">
            <a:extLst>
              <a:ext uri="{FF2B5EF4-FFF2-40B4-BE49-F238E27FC236}">
                <a16:creationId xmlns:a16="http://schemas.microsoft.com/office/drawing/2014/main" id="{016CB601-DE16-A39C-D9E9-47D535FD4CE6}"/>
              </a:ext>
            </a:extLst>
          </p:cNvPr>
          <p:cNvSpPr>
            <a:spLocks noGrp="1"/>
          </p:cNvSpPr>
          <p:nvPr>
            <p:ph idx="1"/>
          </p:nvPr>
        </p:nvSpPr>
        <p:spPr>
          <a:xfrm>
            <a:off x="3790197" y="704774"/>
            <a:ext cx="2842838" cy="2533009"/>
          </a:xfrm>
        </p:spPr>
        <p:txBody>
          <a:bodyPr numCol="1">
            <a:noAutofit/>
          </a:bodyPr>
          <a:lstStyle/>
          <a:p>
            <a:pPr marL="0" indent="0" algn="ctr">
              <a:buNone/>
            </a:pPr>
            <a:r>
              <a:rPr lang="en-US" sz="3200"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Statistical method for binary classification tasks</a:t>
            </a:r>
            <a:endPar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0" name="Content Placeholder 2">
            <a:extLst>
              <a:ext uri="{FF2B5EF4-FFF2-40B4-BE49-F238E27FC236}">
                <a16:creationId xmlns:a16="http://schemas.microsoft.com/office/drawing/2014/main" id="{51634B97-8348-DDEA-B71F-B5AD671BB868}"/>
              </a:ext>
            </a:extLst>
          </p:cNvPr>
          <p:cNvSpPr txBox="1">
            <a:spLocks/>
          </p:cNvSpPr>
          <p:nvPr/>
        </p:nvSpPr>
        <p:spPr>
          <a:xfrm>
            <a:off x="3528071" y="421843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Provides interpretable results based on statistical probability</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1" name="Content Placeholder 2">
            <a:extLst>
              <a:ext uri="{FF2B5EF4-FFF2-40B4-BE49-F238E27FC236}">
                <a16:creationId xmlns:a16="http://schemas.microsoft.com/office/drawing/2014/main" id="{1A480395-F8DB-F99D-5A1D-3B66EFB379CA}"/>
              </a:ext>
            </a:extLst>
          </p:cNvPr>
          <p:cNvSpPr txBox="1">
            <a:spLocks/>
          </p:cNvSpPr>
          <p:nvPr/>
        </p:nvSpPr>
        <p:spPr>
          <a:xfrm>
            <a:off x="6745891" y="2639561"/>
            <a:ext cx="3143251"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Can be extended to multi-class problems via One-vs-Rest technique</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78692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500"/>
                                        <p:tgtEl>
                                          <p:spTgt spid="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uiExpand="1" build="p"/>
      <p:bldP spid="20" grpId="0" uiExpand="1" build="p"/>
      <p:bldP spid="2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RF Model</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3663267" y="322114"/>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485641" y="3711989"/>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6715626" y="1958917"/>
            <a:ext cx="3143250" cy="2933700"/>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Content Placeholder 2">
            <a:extLst>
              <a:ext uri="{FF2B5EF4-FFF2-40B4-BE49-F238E27FC236}">
                <a16:creationId xmlns:a16="http://schemas.microsoft.com/office/drawing/2014/main" id="{016CB601-DE16-A39C-D9E9-47D535FD4CE6}"/>
              </a:ext>
            </a:extLst>
          </p:cNvPr>
          <p:cNvSpPr>
            <a:spLocks noGrp="1"/>
          </p:cNvSpPr>
          <p:nvPr>
            <p:ph idx="1"/>
          </p:nvPr>
        </p:nvSpPr>
        <p:spPr>
          <a:xfrm>
            <a:off x="3829421" y="790326"/>
            <a:ext cx="2842838" cy="2533009"/>
          </a:xfrm>
        </p:spPr>
        <p:txBody>
          <a:bodyPr numCol="1">
            <a:noAutofit/>
          </a:bodyPr>
          <a:lstStyle/>
          <a:p>
            <a:pPr marL="0" indent="0" algn="ctr">
              <a:buNone/>
            </a:pPr>
            <a:r>
              <a:rPr lang="en-US" sz="3200"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An ensemble approach used for classification and regression.</a:t>
            </a:r>
            <a:endPar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0" name="Content Placeholder 2">
            <a:extLst>
              <a:ext uri="{FF2B5EF4-FFF2-40B4-BE49-F238E27FC236}">
                <a16:creationId xmlns:a16="http://schemas.microsoft.com/office/drawing/2014/main" id="{51634B97-8348-DDEA-B71F-B5AD671BB868}"/>
              </a:ext>
            </a:extLst>
          </p:cNvPr>
          <p:cNvSpPr txBox="1">
            <a:spLocks/>
          </p:cNvSpPr>
          <p:nvPr/>
        </p:nvSpPr>
        <p:spPr>
          <a:xfrm>
            <a:off x="3529007" y="418121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Ranks feature importance to provide insights into which variables are more influential</a:t>
            </a:r>
          </a:p>
        </p:txBody>
      </p:sp>
      <p:sp>
        <p:nvSpPr>
          <p:cNvPr id="21" name="Content Placeholder 2">
            <a:extLst>
              <a:ext uri="{FF2B5EF4-FFF2-40B4-BE49-F238E27FC236}">
                <a16:creationId xmlns:a16="http://schemas.microsoft.com/office/drawing/2014/main" id="{1A480395-F8DB-F99D-5A1D-3B66EFB379CA}"/>
              </a:ext>
            </a:extLst>
          </p:cNvPr>
          <p:cNvSpPr txBox="1">
            <a:spLocks/>
          </p:cNvSpPr>
          <p:nvPr/>
        </p:nvSpPr>
        <p:spPr>
          <a:xfrm>
            <a:off x="6745891" y="2639561"/>
            <a:ext cx="3143251"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Builds multiple decision trees and combines results to improve accuracy</a:t>
            </a:r>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40068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500"/>
                                        <p:tgtEl>
                                          <p:spTgt spid="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uiExpand="1" build="p"/>
      <p:bldP spid="20" grpId="0" uiExpand="1" build="p"/>
      <p:bldP spid="2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4629150" y="76756"/>
            <a:ext cx="6636829" cy="705513"/>
          </a:xfrm>
        </p:spPr>
        <p:txBody>
          <a:bodyPr anchor="t">
            <a:normAutofit fontScale="90000"/>
          </a:bodyPr>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Hyperparameter Tuning</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1564999" y="-1447801"/>
            <a:ext cx="603285" cy="608409"/>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082232" y="-1666847"/>
            <a:ext cx="446775" cy="520673"/>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2320684" y="-1571103"/>
            <a:ext cx="603285" cy="520673"/>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a16="http://schemas.microsoft.com/office/drawing/2014/main" id="{08B30819-3E2D-961E-4530-7693EE9D2FDF}"/>
              </a:ext>
            </a:extLst>
          </p:cNvPr>
          <p:cNvSpPr txBox="1"/>
          <p:nvPr/>
        </p:nvSpPr>
        <p:spPr>
          <a:xfrm>
            <a:off x="3082233" y="909142"/>
            <a:ext cx="9146048" cy="2000548"/>
          </a:xfrm>
          <a:prstGeom prst="rect">
            <a:avLst/>
          </a:prstGeom>
          <a:noFill/>
        </p:spPr>
        <p:txBody>
          <a:bodyPr wrap="square" rtlCol="0">
            <a:spAutoFit/>
          </a:bodyPr>
          <a:lstStyle/>
          <a:p>
            <a:r>
              <a:rPr lang="en-US" sz="2800" b="1" dirty="0">
                <a:solidFill>
                  <a:schemeClr val="bg1"/>
                </a:solidFill>
                <a:latin typeface="Abadi Extra Light" panose="020B0204020104020204" pitchFamily="34" charset="0"/>
              </a:rPr>
              <a:t>LR Model</a:t>
            </a:r>
          </a:p>
          <a:p>
            <a:r>
              <a:rPr lang="en-US" sz="2400" dirty="0">
                <a:solidFill>
                  <a:schemeClr val="bg1"/>
                </a:solidFill>
                <a:latin typeface="Abadi Extra Light" panose="020B0204020104020204" pitchFamily="34" charset="0"/>
              </a:rPr>
              <a:t>Searched optimal 'C' value, inverse of regularization strength:</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Lower 'C' = stronger regularization to prevent overfitting.</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Higher 'C' = more freedom for the model, can increase variance.</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‘C’ values were compared using a line graph that displays accuracy</a:t>
            </a:r>
          </a:p>
        </p:txBody>
      </p:sp>
      <p:sp>
        <p:nvSpPr>
          <p:cNvPr id="18" name="TextBox 17">
            <a:extLst>
              <a:ext uri="{FF2B5EF4-FFF2-40B4-BE49-F238E27FC236}">
                <a16:creationId xmlns:a16="http://schemas.microsoft.com/office/drawing/2014/main" id="{30A9A5CF-5D1C-7FBD-0836-951CF74C9F78}"/>
              </a:ext>
            </a:extLst>
          </p:cNvPr>
          <p:cNvSpPr txBox="1"/>
          <p:nvPr/>
        </p:nvSpPr>
        <p:spPr>
          <a:xfrm>
            <a:off x="3082232" y="3036563"/>
            <a:ext cx="8675925" cy="3108543"/>
          </a:xfrm>
          <a:prstGeom prst="rect">
            <a:avLst/>
          </a:prstGeom>
          <a:noFill/>
        </p:spPr>
        <p:txBody>
          <a:bodyPr wrap="square" rtlCol="0">
            <a:spAutoFit/>
          </a:bodyPr>
          <a:lstStyle/>
          <a:p>
            <a:r>
              <a:rPr lang="en-US" sz="2800" b="1" dirty="0">
                <a:solidFill>
                  <a:schemeClr val="bg1"/>
                </a:solidFill>
                <a:latin typeface="Abadi Extra Light" panose="020B0204020104020204" pitchFamily="34" charset="0"/>
              </a:rPr>
              <a:t>RF Model</a:t>
            </a:r>
          </a:p>
          <a:p>
            <a:r>
              <a:rPr lang="en-ZA" sz="2400" dirty="0">
                <a:solidFill>
                  <a:schemeClr val="bg1"/>
                </a:solidFill>
                <a:latin typeface="Abadi Extra Light" panose="020B0204020104020204" pitchFamily="34" charset="0"/>
              </a:rPr>
              <a:t>Executed </a:t>
            </a:r>
            <a:r>
              <a:rPr lang="en-ZA" sz="2400" dirty="0" err="1">
                <a:solidFill>
                  <a:schemeClr val="bg1"/>
                </a:solidFill>
                <a:latin typeface="Abadi Extra Light" panose="020B0204020104020204" pitchFamily="34" charset="0"/>
              </a:rPr>
              <a:t>GridSearchCV</a:t>
            </a:r>
            <a:r>
              <a:rPr lang="en-ZA" sz="2400" dirty="0">
                <a:solidFill>
                  <a:schemeClr val="bg1"/>
                </a:solidFill>
                <a:latin typeface="Abadi Extra Light" panose="020B0204020104020204" pitchFamily="34" charset="0"/>
              </a:rPr>
              <a:t> to fine-tune:</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n_estimators</a:t>
            </a:r>
            <a:r>
              <a:rPr lang="en-ZA" sz="2400" dirty="0">
                <a:solidFill>
                  <a:schemeClr val="bg1"/>
                </a:solidFill>
                <a:latin typeface="Abadi Extra Light" panose="020B0204020104020204" pitchFamily="34" charset="0"/>
              </a:rPr>
              <a:t>: Number of trees in the forest.</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max_depth</a:t>
            </a:r>
            <a:r>
              <a:rPr lang="en-ZA" sz="2400" dirty="0">
                <a:solidFill>
                  <a:schemeClr val="bg1"/>
                </a:solidFill>
                <a:latin typeface="Abadi Extra Light" panose="020B0204020104020204" pitchFamily="34" charset="0"/>
              </a:rPr>
              <a:t>: Maximum depth of each tree.</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min_samples_split</a:t>
            </a:r>
            <a:r>
              <a:rPr lang="en-ZA" sz="2400" dirty="0">
                <a:solidFill>
                  <a:schemeClr val="bg1"/>
                </a:solidFill>
                <a:latin typeface="Abadi Extra Light" panose="020B0204020104020204" pitchFamily="34" charset="0"/>
              </a:rPr>
              <a:t> &amp; </a:t>
            </a:r>
            <a:r>
              <a:rPr lang="en-ZA" sz="2400" dirty="0" err="1">
                <a:solidFill>
                  <a:schemeClr val="bg1"/>
                </a:solidFill>
                <a:latin typeface="Abadi Extra Light" panose="020B0204020104020204" pitchFamily="34" charset="0"/>
              </a:rPr>
              <a:t>min_samples_leaf</a:t>
            </a:r>
            <a:r>
              <a:rPr lang="en-ZA" sz="2400" dirty="0">
                <a:solidFill>
                  <a:schemeClr val="bg1"/>
                </a:solidFill>
                <a:latin typeface="Abadi Extra Light" panose="020B0204020104020204" pitchFamily="34" charset="0"/>
              </a:rPr>
              <a:t>: Minimum samples</a:t>
            </a:r>
            <a:br>
              <a:rPr lang="en-ZA" sz="2400" dirty="0">
                <a:solidFill>
                  <a:schemeClr val="bg1"/>
                </a:solidFill>
                <a:latin typeface="Abadi Extra Light" panose="020B0204020104020204" pitchFamily="34" charset="0"/>
              </a:rPr>
            </a:br>
            <a:r>
              <a:rPr lang="en-ZA" sz="2400" dirty="0">
                <a:solidFill>
                  <a:schemeClr val="bg1"/>
                </a:solidFill>
                <a:latin typeface="Abadi Extra Light" panose="020B0204020104020204" pitchFamily="34" charset="0"/>
              </a:rPr>
              <a:t>for internal node splitting and leaf nodes.</a:t>
            </a:r>
          </a:p>
          <a:p>
            <a:pPr marL="457200" indent="-457200">
              <a:buFont typeface="Arial" panose="020B0604020202020204" pitchFamily="34" charset="0"/>
              <a:buChar char="•"/>
            </a:pPr>
            <a:r>
              <a:rPr lang="en-ZA" sz="2400" dirty="0">
                <a:solidFill>
                  <a:schemeClr val="bg1"/>
                </a:solidFill>
                <a:latin typeface="Abadi Extra Light" panose="020B0204020104020204" pitchFamily="34" charset="0"/>
              </a:rPr>
              <a:t>Aimed to optimize model for both accuracy and </a:t>
            </a:r>
            <a:br>
              <a:rPr lang="en-ZA" sz="2400" dirty="0">
                <a:solidFill>
                  <a:schemeClr val="bg1"/>
                </a:solidFill>
                <a:latin typeface="Abadi Extra Light" panose="020B0204020104020204" pitchFamily="34" charset="0"/>
              </a:rPr>
            </a:br>
            <a:r>
              <a:rPr lang="en-ZA" sz="2400" dirty="0">
                <a:solidFill>
                  <a:schemeClr val="bg1"/>
                </a:solidFill>
                <a:latin typeface="Abadi Extra Light" panose="020B0204020104020204" pitchFamily="34" charset="0"/>
              </a:rPr>
              <a:t>computational efficiency.</a:t>
            </a:r>
          </a:p>
        </p:txBody>
      </p:sp>
    </p:spTree>
    <p:extLst>
      <p:ext uri="{BB962C8B-B14F-4D97-AF65-F5344CB8AC3E}">
        <p14:creationId xmlns:p14="http://schemas.microsoft.com/office/powerpoint/2010/main" val="2070841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636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Abadi Extra Light</vt:lpstr>
      <vt:lpstr>Arial</vt:lpstr>
      <vt:lpstr>Calibri</vt:lpstr>
      <vt:lpstr>Calibri Light</vt:lpstr>
      <vt:lpstr>Office Theme</vt:lpstr>
      <vt:lpstr>Machine Learning for Nursery Admissions: A Logistic Regression and Random Forest Study </vt:lpstr>
      <vt:lpstr>Agenda</vt:lpstr>
      <vt:lpstr>Introduction</vt:lpstr>
      <vt:lpstr>Background</vt:lpstr>
      <vt:lpstr> Nursery Dataset</vt:lpstr>
      <vt:lpstr>Data Preprocessing</vt:lpstr>
      <vt:lpstr>LR Model</vt:lpstr>
      <vt:lpstr>RF Model</vt:lpstr>
      <vt:lpstr>Hyperparameter Tuning</vt:lpstr>
      <vt:lpstr>LR Results</vt:lpstr>
      <vt:lpstr>RF Results</vt:lpstr>
      <vt:lpstr>Model Comparisons</vt:lpstr>
      <vt:lpstr>Model Comparisons</vt:lpstr>
      <vt:lpstr>Discussion</vt:lpstr>
      <vt:lpstr>Scalability &amp; Real-World Application</vt:lpstr>
      <vt:lpstr>Conclusion</vt:lpstr>
      <vt:lpstr>Thank You For Your Time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Estelle Taylor</dc:creator>
  <cp:lastModifiedBy>LOFTIE FOURIE</cp:lastModifiedBy>
  <cp:revision>8</cp:revision>
  <dcterms:created xsi:type="dcterms:W3CDTF">2023-09-29T16:34:46Z</dcterms:created>
  <dcterms:modified xsi:type="dcterms:W3CDTF">2023-11-09T22:48:11Z</dcterms:modified>
</cp:coreProperties>
</file>