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6"/>
  </p:notesMasterIdLst>
  <p:sldIdLst>
    <p:sldId id="257" r:id="rId5"/>
  </p:sldIdLst>
  <p:sldSz cx="27432000" cy="36576000"/>
  <p:notesSz cx="6858000" cy="9144000"/>
  <p:defaultTextStyle>
    <a:defPPr>
      <a:defRPr lang="en-US"/>
    </a:defPPr>
    <a:lvl1pPr marL="0" algn="l" defTabSz="3072138" rtl="0" eaLnBrk="1" latinLnBrk="0" hangingPunct="1">
      <a:defRPr sz="6048" kern="1200">
        <a:solidFill>
          <a:schemeClr val="tx1"/>
        </a:solidFill>
        <a:latin typeface="+mn-lt"/>
        <a:ea typeface="+mn-ea"/>
        <a:cs typeface="+mn-cs"/>
      </a:defRPr>
    </a:lvl1pPr>
    <a:lvl2pPr marL="1536069" algn="l" defTabSz="3072138" rtl="0" eaLnBrk="1" latinLnBrk="0" hangingPunct="1">
      <a:defRPr sz="6048" kern="1200">
        <a:solidFill>
          <a:schemeClr val="tx1"/>
        </a:solidFill>
        <a:latin typeface="+mn-lt"/>
        <a:ea typeface="+mn-ea"/>
        <a:cs typeface="+mn-cs"/>
      </a:defRPr>
    </a:lvl2pPr>
    <a:lvl3pPr marL="3072138" algn="l" defTabSz="3072138" rtl="0" eaLnBrk="1" latinLnBrk="0" hangingPunct="1">
      <a:defRPr sz="6048" kern="1200">
        <a:solidFill>
          <a:schemeClr val="tx1"/>
        </a:solidFill>
        <a:latin typeface="+mn-lt"/>
        <a:ea typeface="+mn-ea"/>
        <a:cs typeface="+mn-cs"/>
      </a:defRPr>
    </a:lvl3pPr>
    <a:lvl4pPr marL="4608206" algn="l" defTabSz="3072138" rtl="0" eaLnBrk="1" latinLnBrk="0" hangingPunct="1">
      <a:defRPr sz="6048" kern="1200">
        <a:solidFill>
          <a:schemeClr val="tx1"/>
        </a:solidFill>
        <a:latin typeface="+mn-lt"/>
        <a:ea typeface="+mn-ea"/>
        <a:cs typeface="+mn-cs"/>
      </a:defRPr>
    </a:lvl4pPr>
    <a:lvl5pPr marL="6144278" algn="l" defTabSz="3072138" rtl="0" eaLnBrk="1" latinLnBrk="0" hangingPunct="1">
      <a:defRPr sz="6048" kern="1200">
        <a:solidFill>
          <a:schemeClr val="tx1"/>
        </a:solidFill>
        <a:latin typeface="+mn-lt"/>
        <a:ea typeface="+mn-ea"/>
        <a:cs typeface="+mn-cs"/>
      </a:defRPr>
    </a:lvl5pPr>
    <a:lvl6pPr marL="7680346" algn="l" defTabSz="3072138" rtl="0" eaLnBrk="1" latinLnBrk="0" hangingPunct="1">
      <a:defRPr sz="6048" kern="1200">
        <a:solidFill>
          <a:schemeClr val="tx1"/>
        </a:solidFill>
        <a:latin typeface="+mn-lt"/>
        <a:ea typeface="+mn-ea"/>
        <a:cs typeface="+mn-cs"/>
      </a:defRPr>
    </a:lvl6pPr>
    <a:lvl7pPr marL="9216415" algn="l" defTabSz="3072138" rtl="0" eaLnBrk="1" latinLnBrk="0" hangingPunct="1">
      <a:defRPr sz="6048" kern="1200">
        <a:solidFill>
          <a:schemeClr val="tx1"/>
        </a:solidFill>
        <a:latin typeface="+mn-lt"/>
        <a:ea typeface="+mn-ea"/>
        <a:cs typeface="+mn-cs"/>
      </a:defRPr>
    </a:lvl7pPr>
    <a:lvl8pPr marL="10752484" algn="l" defTabSz="3072138" rtl="0" eaLnBrk="1" latinLnBrk="0" hangingPunct="1">
      <a:defRPr sz="6048" kern="1200">
        <a:solidFill>
          <a:schemeClr val="tx1"/>
        </a:solidFill>
        <a:latin typeface="+mn-lt"/>
        <a:ea typeface="+mn-ea"/>
        <a:cs typeface="+mn-cs"/>
      </a:defRPr>
    </a:lvl8pPr>
    <a:lvl9pPr marL="12288553" algn="l" defTabSz="3072138" rtl="0" eaLnBrk="1" latinLnBrk="0" hangingPunct="1">
      <a:defRPr sz="6048"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F9DAEFA-3F13-42C0-AC70-63AA790AA93F}">
          <p14:sldIdLst>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A5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3CE1EA-AEB4-40A3-A6AC-47EB40EC90DF}" v="2" dt="2023-08-13T01:29:13.5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21"/>
    <p:restoredTop sz="94694"/>
  </p:normalViewPr>
  <p:slideViewPr>
    <p:cSldViewPr snapToGrid="0" snapToObjects="1">
      <p:cViewPr varScale="1">
        <p:scale>
          <a:sx n="21" d="100"/>
          <a:sy n="21" d="100"/>
        </p:scale>
        <p:origin x="3432"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6F475-F7F5-6C41-B37C-656C49194CAF}" type="datetimeFigureOut">
              <a:rPr lang="en-US" smtClean="0"/>
              <a:t>8/12/2023</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5839EF-EF2D-A244-8B03-02564FD38722}" type="slidenum">
              <a:rPr lang="en-US" smtClean="0"/>
              <a:t>‹#›</a:t>
            </a:fld>
            <a:endParaRPr lang="en-US"/>
          </a:p>
        </p:txBody>
      </p:sp>
    </p:spTree>
    <p:extLst>
      <p:ext uri="{BB962C8B-B14F-4D97-AF65-F5344CB8AC3E}">
        <p14:creationId xmlns:p14="http://schemas.microsoft.com/office/powerpoint/2010/main" val="2679280986"/>
      </p:ext>
    </p:extLst>
  </p:cSld>
  <p:clrMap bg1="lt1" tx1="dk1" bg2="lt2" tx2="dk2" accent1="accent1" accent2="accent2" accent3="accent3" accent4="accent4" accent5="accent5" accent6="accent6" hlink="hlink" folHlink="folHlink"/>
  <p:notesStyle>
    <a:lvl1pPr marL="0" algn="l" defTabSz="3072138" rtl="0" eaLnBrk="1" latinLnBrk="0" hangingPunct="1">
      <a:defRPr sz="4032" kern="1200">
        <a:solidFill>
          <a:schemeClr val="tx1"/>
        </a:solidFill>
        <a:latin typeface="+mn-lt"/>
        <a:ea typeface="+mn-ea"/>
        <a:cs typeface="+mn-cs"/>
      </a:defRPr>
    </a:lvl1pPr>
    <a:lvl2pPr marL="1536069" algn="l" defTabSz="3072138" rtl="0" eaLnBrk="1" latinLnBrk="0" hangingPunct="1">
      <a:defRPr sz="4032" kern="1200">
        <a:solidFill>
          <a:schemeClr val="tx1"/>
        </a:solidFill>
        <a:latin typeface="+mn-lt"/>
        <a:ea typeface="+mn-ea"/>
        <a:cs typeface="+mn-cs"/>
      </a:defRPr>
    </a:lvl2pPr>
    <a:lvl3pPr marL="3072138" algn="l" defTabSz="3072138" rtl="0" eaLnBrk="1" latinLnBrk="0" hangingPunct="1">
      <a:defRPr sz="4032" kern="1200">
        <a:solidFill>
          <a:schemeClr val="tx1"/>
        </a:solidFill>
        <a:latin typeface="+mn-lt"/>
        <a:ea typeface="+mn-ea"/>
        <a:cs typeface="+mn-cs"/>
      </a:defRPr>
    </a:lvl3pPr>
    <a:lvl4pPr marL="4608206" algn="l" defTabSz="3072138" rtl="0" eaLnBrk="1" latinLnBrk="0" hangingPunct="1">
      <a:defRPr sz="4032" kern="1200">
        <a:solidFill>
          <a:schemeClr val="tx1"/>
        </a:solidFill>
        <a:latin typeface="+mn-lt"/>
        <a:ea typeface="+mn-ea"/>
        <a:cs typeface="+mn-cs"/>
      </a:defRPr>
    </a:lvl4pPr>
    <a:lvl5pPr marL="6144278" algn="l" defTabSz="3072138" rtl="0" eaLnBrk="1" latinLnBrk="0" hangingPunct="1">
      <a:defRPr sz="4032" kern="1200">
        <a:solidFill>
          <a:schemeClr val="tx1"/>
        </a:solidFill>
        <a:latin typeface="+mn-lt"/>
        <a:ea typeface="+mn-ea"/>
        <a:cs typeface="+mn-cs"/>
      </a:defRPr>
    </a:lvl5pPr>
    <a:lvl6pPr marL="7680346" algn="l" defTabSz="3072138" rtl="0" eaLnBrk="1" latinLnBrk="0" hangingPunct="1">
      <a:defRPr sz="4032" kern="1200">
        <a:solidFill>
          <a:schemeClr val="tx1"/>
        </a:solidFill>
        <a:latin typeface="+mn-lt"/>
        <a:ea typeface="+mn-ea"/>
        <a:cs typeface="+mn-cs"/>
      </a:defRPr>
    </a:lvl6pPr>
    <a:lvl7pPr marL="9216415" algn="l" defTabSz="3072138" rtl="0" eaLnBrk="1" latinLnBrk="0" hangingPunct="1">
      <a:defRPr sz="4032" kern="1200">
        <a:solidFill>
          <a:schemeClr val="tx1"/>
        </a:solidFill>
        <a:latin typeface="+mn-lt"/>
        <a:ea typeface="+mn-ea"/>
        <a:cs typeface="+mn-cs"/>
      </a:defRPr>
    </a:lvl7pPr>
    <a:lvl8pPr marL="10752484" algn="l" defTabSz="3072138" rtl="0" eaLnBrk="1" latinLnBrk="0" hangingPunct="1">
      <a:defRPr sz="4032" kern="1200">
        <a:solidFill>
          <a:schemeClr val="tx1"/>
        </a:solidFill>
        <a:latin typeface="+mn-lt"/>
        <a:ea typeface="+mn-ea"/>
        <a:cs typeface="+mn-cs"/>
      </a:defRPr>
    </a:lvl8pPr>
    <a:lvl9pPr marL="12288553" algn="l" defTabSz="3072138" rtl="0" eaLnBrk="1" latinLnBrk="0" hangingPunct="1">
      <a:defRPr sz="4032"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2655364"/>
      </p:ext>
    </p:extLst>
  </p:cSld>
  <p:clrMapOvr>
    <a:masterClrMapping/>
  </p:clrMapOvr>
  <p:extLst>
    <p:ext uri="{DCECCB84-F9BA-43D5-87BE-67443E8EF086}">
      <p15:sldGuideLst xmlns:p15="http://schemas.microsoft.com/office/powerpoint/2012/main">
        <p15:guide id="7" orient="horz" pos="11520" userDrawn="1">
          <p15:clr>
            <a:srgbClr val="FBAE40"/>
          </p15:clr>
        </p15:guide>
        <p15:guide id="8" pos="8640" userDrawn="1">
          <p15:clr>
            <a:srgbClr val="FBAE40"/>
          </p15:clr>
        </p15:guide>
        <p15:guide id="9" orient="horz" pos="20736" userDrawn="1">
          <p15:clr>
            <a:srgbClr val="FBAE40"/>
          </p15:clr>
        </p15:guide>
        <p15:guide id="10" pos="810" userDrawn="1">
          <p15:clr>
            <a:srgbClr val="FBAE40"/>
          </p15:clr>
        </p15:guide>
        <p15:guide id="11" pos="16470" userDrawn="1">
          <p15:clr>
            <a:srgbClr val="FBAE40"/>
          </p15:clr>
        </p15:guide>
        <p15:guide id="12" orient="horz" pos="212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7785AC-BC0C-8F4E-B552-D8A6AD40EEB4}"/>
              </a:ext>
            </a:extLst>
          </p:cNvPr>
          <p:cNvSpPr>
            <a:spLocks noGrp="1"/>
          </p:cNvSpPr>
          <p:nvPr>
            <p:ph type="title" orient="vert"/>
          </p:nvPr>
        </p:nvSpPr>
        <p:spPr>
          <a:xfrm>
            <a:off x="19631026" y="1947335"/>
            <a:ext cx="5915025" cy="3099646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59A820-91F6-F544-8B07-61605B067C56}"/>
              </a:ext>
            </a:extLst>
          </p:cNvPr>
          <p:cNvSpPr>
            <a:spLocks noGrp="1"/>
          </p:cNvSpPr>
          <p:nvPr>
            <p:ph type="body" orient="vert" idx="1"/>
          </p:nvPr>
        </p:nvSpPr>
        <p:spPr>
          <a:xfrm>
            <a:off x="1885951" y="1947335"/>
            <a:ext cx="17402175" cy="309964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E1FAE437-C75F-3A40-9104-1FFF2D5E7948}"/>
              </a:ext>
            </a:extLst>
          </p:cNvPr>
          <p:cNvSpPr>
            <a:spLocks noGrp="1"/>
          </p:cNvSpPr>
          <p:nvPr>
            <p:ph type="sldNum" sz="quarter" idx="4"/>
          </p:nvPr>
        </p:nvSpPr>
        <p:spPr>
          <a:xfrm>
            <a:off x="25173033" y="33688509"/>
            <a:ext cx="973093" cy="1947333"/>
          </a:xfrm>
          <a:prstGeom prst="rect">
            <a:avLst/>
          </a:prstGeom>
        </p:spPr>
        <p:txBody>
          <a:bodyPr lIns="0" tIns="0" rIns="45720" bIns="0" anchor="ctr"/>
          <a:lstStyle>
            <a:lvl1pPr algn="r">
              <a:defRPr sz="2250"/>
            </a:lvl1pPr>
          </a:lstStyle>
          <a:p>
            <a:fld id="{933A556B-7C63-244D-9B7C-B0EA8042B330}" type="slidenum">
              <a:rPr lang="en-US" smtClean="0"/>
              <a:pPr/>
              <a:t>‹#›</a:t>
            </a:fld>
            <a:endParaRPr lang="en-US" sz="2250" dirty="0"/>
          </a:p>
        </p:txBody>
      </p:sp>
    </p:spTree>
    <p:extLst>
      <p:ext uri="{BB962C8B-B14F-4D97-AF65-F5344CB8AC3E}">
        <p14:creationId xmlns:p14="http://schemas.microsoft.com/office/powerpoint/2010/main" val="1066097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F96C7-1801-CD4F-9F28-C99CEA00AEF8}"/>
              </a:ext>
            </a:extLst>
          </p:cNvPr>
          <p:cNvSpPr>
            <a:spLocks noGrp="1"/>
          </p:cNvSpPr>
          <p:nvPr>
            <p:ph type="title"/>
          </p:nvPr>
        </p:nvSpPr>
        <p:spPr/>
        <p:txBody>
          <a:bodyPr>
            <a:normAutofit/>
          </a:bodyPr>
          <a:lstStyle>
            <a:lvl1pPr>
              <a:defRPr sz="8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1FB783-2389-2044-9FEC-A01C09265EC1}"/>
              </a:ext>
            </a:extLst>
          </p:cNvPr>
          <p:cNvSpPr>
            <a:spLocks noGrp="1"/>
          </p:cNvSpPr>
          <p:nvPr>
            <p:ph idx="1"/>
          </p:nvPr>
        </p:nvSpPr>
        <p:spPr/>
        <p:txBody>
          <a:bodyPr/>
          <a:lstStyle>
            <a:lvl1pPr>
              <a:buFont typeface="Arial" panose="020B0604020202020204" pitchFamily="34" charset="0"/>
              <a:buNone/>
              <a:defRPr sz="5000"/>
            </a:lvl1pPr>
          </a:lstStyle>
          <a:p>
            <a:pPr lvl="0"/>
            <a:r>
              <a:rPr lang="en-US"/>
              <a:t>Click to edit Master text styles</a:t>
            </a:r>
          </a:p>
        </p:txBody>
      </p:sp>
    </p:spTree>
    <p:extLst>
      <p:ext uri="{BB962C8B-B14F-4D97-AF65-F5344CB8AC3E}">
        <p14:creationId xmlns:p14="http://schemas.microsoft.com/office/powerpoint/2010/main" val="2794568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B965E-00C4-6F4C-8817-84A69C14D2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8926A3-B154-C14C-BFED-E141D3C8B7D4}"/>
              </a:ext>
            </a:extLst>
          </p:cNvPr>
          <p:cNvSpPr>
            <a:spLocks noGrp="1"/>
          </p:cNvSpPr>
          <p:nvPr>
            <p:ph sz="half" idx="1"/>
          </p:nvPr>
        </p:nvSpPr>
        <p:spPr>
          <a:xfrm>
            <a:off x="1285875" y="5744308"/>
            <a:ext cx="11658600" cy="271994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40C922-34CF-D846-A402-06F51B18941E}"/>
              </a:ext>
            </a:extLst>
          </p:cNvPr>
          <p:cNvSpPr>
            <a:spLocks noGrp="1"/>
          </p:cNvSpPr>
          <p:nvPr>
            <p:ph sz="half" idx="2"/>
          </p:nvPr>
        </p:nvSpPr>
        <p:spPr>
          <a:xfrm>
            <a:off x="13716000" y="9736668"/>
            <a:ext cx="1165860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471868AE-308B-D548-82A1-318656FC5556}"/>
              </a:ext>
            </a:extLst>
          </p:cNvPr>
          <p:cNvSpPr>
            <a:spLocks noGrp="1"/>
          </p:cNvSpPr>
          <p:nvPr>
            <p:ph type="sldNum" sz="quarter" idx="4"/>
          </p:nvPr>
        </p:nvSpPr>
        <p:spPr>
          <a:xfrm>
            <a:off x="25173033" y="33688509"/>
            <a:ext cx="973093" cy="1947333"/>
          </a:xfrm>
          <a:prstGeom prst="rect">
            <a:avLst/>
          </a:prstGeom>
        </p:spPr>
        <p:txBody>
          <a:bodyPr lIns="0" tIns="0" rIns="45720" bIns="0" anchor="ctr"/>
          <a:lstStyle>
            <a:lvl1pPr algn="r">
              <a:defRPr sz="2250"/>
            </a:lvl1pPr>
          </a:lstStyle>
          <a:p>
            <a:fld id="{933A556B-7C63-244D-9B7C-B0EA8042B330}" type="slidenum">
              <a:rPr lang="en-US" smtClean="0"/>
              <a:pPr/>
              <a:t>‹#›</a:t>
            </a:fld>
            <a:endParaRPr lang="en-US" sz="2250" dirty="0"/>
          </a:p>
        </p:txBody>
      </p:sp>
    </p:spTree>
    <p:extLst>
      <p:ext uri="{BB962C8B-B14F-4D97-AF65-F5344CB8AC3E}">
        <p14:creationId xmlns:p14="http://schemas.microsoft.com/office/powerpoint/2010/main" val="3630614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ACFC5-D97A-B448-B815-E68D1A9731E8}"/>
              </a:ext>
            </a:extLst>
          </p:cNvPr>
          <p:cNvSpPr>
            <a:spLocks noGrp="1"/>
          </p:cNvSpPr>
          <p:nvPr>
            <p:ph type="title"/>
          </p:nvPr>
        </p:nvSpPr>
        <p:spPr>
          <a:xfrm>
            <a:off x="1285875" y="1947337"/>
            <a:ext cx="23660100" cy="7069669"/>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BFB46D-01D9-1D44-ABED-AC6282C16BC1}"/>
              </a:ext>
            </a:extLst>
          </p:cNvPr>
          <p:cNvSpPr>
            <a:spLocks noGrp="1"/>
          </p:cNvSpPr>
          <p:nvPr>
            <p:ph type="body" idx="1"/>
          </p:nvPr>
        </p:nvSpPr>
        <p:spPr>
          <a:xfrm>
            <a:off x="1285877" y="8966203"/>
            <a:ext cx="11605021" cy="4394198"/>
          </a:xfrm>
        </p:spPr>
        <p:txBody>
          <a:bodyPr anchor="b"/>
          <a:lstStyle>
            <a:lvl1pPr marL="0" indent="0">
              <a:buNone/>
              <a:defRPr sz="5400" b="1"/>
            </a:lvl1pPr>
            <a:lvl2pPr marL="1028618" indent="0">
              <a:buNone/>
              <a:defRPr sz="4500" b="1"/>
            </a:lvl2pPr>
            <a:lvl3pPr marL="2057236" indent="0">
              <a:buNone/>
              <a:defRPr sz="4050" b="1"/>
            </a:lvl3pPr>
            <a:lvl4pPr marL="3085853" indent="0">
              <a:buNone/>
              <a:defRPr sz="3600" b="1"/>
            </a:lvl4pPr>
            <a:lvl5pPr marL="4114470" indent="0">
              <a:buNone/>
              <a:defRPr sz="3600" b="1"/>
            </a:lvl5pPr>
            <a:lvl6pPr marL="5143088" indent="0">
              <a:buNone/>
              <a:defRPr sz="3600" b="1"/>
            </a:lvl6pPr>
            <a:lvl7pPr marL="6171706" indent="0">
              <a:buNone/>
              <a:defRPr sz="3600" b="1"/>
            </a:lvl7pPr>
            <a:lvl8pPr marL="7200324" indent="0">
              <a:buNone/>
              <a:defRPr sz="3600" b="1"/>
            </a:lvl8pPr>
            <a:lvl9pPr marL="8228942" indent="0">
              <a:buNone/>
              <a:defRPr sz="3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8F9F48-3F7F-A545-9387-0732A54B5B13}"/>
              </a:ext>
            </a:extLst>
          </p:cNvPr>
          <p:cNvSpPr>
            <a:spLocks noGrp="1"/>
          </p:cNvSpPr>
          <p:nvPr>
            <p:ph sz="half" idx="2"/>
          </p:nvPr>
        </p:nvSpPr>
        <p:spPr>
          <a:xfrm>
            <a:off x="1285877" y="13360400"/>
            <a:ext cx="11605021"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0C0DC1-B7CB-B343-8B4E-8D57625AEA93}"/>
              </a:ext>
            </a:extLst>
          </p:cNvPr>
          <p:cNvSpPr>
            <a:spLocks noGrp="1"/>
          </p:cNvSpPr>
          <p:nvPr>
            <p:ph type="body" sz="quarter" idx="3"/>
          </p:nvPr>
        </p:nvSpPr>
        <p:spPr>
          <a:xfrm>
            <a:off x="13716000" y="8966203"/>
            <a:ext cx="11662173" cy="4394198"/>
          </a:xfrm>
        </p:spPr>
        <p:txBody>
          <a:bodyPr anchor="b"/>
          <a:lstStyle>
            <a:lvl1pPr marL="0" indent="0">
              <a:buNone/>
              <a:defRPr sz="5400" b="1"/>
            </a:lvl1pPr>
            <a:lvl2pPr marL="1028618" indent="0">
              <a:buNone/>
              <a:defRPr sz="4500" b="1"/>
            </a:lvl2pPr>
            <a:lvl3pPr marL="2057236" indent="0">
              <a:buNone/>
              <a:defRPr sz="4050" b="1"/>
            </a:lvl3pPr>
            <a:lvl4pPr marL="3085853" indent="0">
              <a:buNone/>
              <a:defRPr sz="3600" b="1"/>
            </a:lvl4pPr>
            <a:lvl5pPr marL="4114470" indent="0">
              <a:buNone/>
              <a:defRPr sz="3600" b="1"/>
            </a:lvl5pPr>
            <a:lvl6pPr marL="5143088" indent="0">
              <a:buNone/>
              <a:defRPr sz="3600" b="1"/>
            </a:lvl6pPr>
            <a:lvl7pPr marL="6171706" indent="0">
              <a:buNone/>
              <a:defRPr sz="3600" b="1"/>
            </a:lvl7pPr>
            <a:lvl8pPr marL="7200324" indent="0">
              <a:buNone/>
              <a:defRPr sz="3600" b="1"/>
            </a:lvl8pPr>
            <a:lvl9pPr marL="8228942" indent="0">
              <a:buNone/>
              <a:defRPr sz="3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2689F1-F4A7-6440-A9D9-1BF6E3E127B0}"/>
              </a:ext>
            </a:extLst>
          </p:cNvPr>
          <p:cNvSpPr>
            <a:spLocks noGrp="1"/>
          </p:cNvSpPr>
          <p:nvPr>
            <p:ph sz="quarter" idx="4"/>
          </p:nvPr>
        </p:nvSpPr>
        <p:spPr>
          <a:xfrm>
            <a:off x="13716000" y="13360400"/>
            <a:ext cx="11662173"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4E88283-FA1D-D040-8AFC-1D07DFC302AA}"/>
              </a:ext>
            </a:extLst>
          </p:cNvPr>
          <p:cNvSpPr>
            <a:spLocks noGrp="1"/>
          </p:cNvSpPr>
          <p:nvPr>
            <p:ph type="sldNum" sz="quarter" idx="10"/>
          </p:nvPr>
        </p:nvSpPr>
        <p:spPr>
          <a:xfrm>
            <a:off x="25173033" y="33688509"/>
            <a:ext cx="973093" cy="1947333"/>
          </a:xfrm>
          <a:prstGeom prst="rect">
            <a:avLst/>
          </a:prstGeom>
        </p:spPr>
        <p:txBody>
          <a:bodyPr lIns="0" tIns="0" rIns="45720" bIns="0" anchor="ctr"/>
          <a:lstStyle>
            <a:lvl1pPr algn="r">
              <a:defRPr sz="2250"/>
            </a:lvl1pPr>
          </a:lstStyle>
          <a:p>
            <a:fld id="{933A556B-7C63-244D-9B7C-B0EA8042B330}" type="slidenum">
              <a:rPr lang="en-US" smtClean="0"/>
              <a:pPr/>
              <a:t>‹#›</a:t>
            </a:fld>
            <a:endParaRPr lang="en-US" sz="2250" dirty="0"/>
          </a:p>
        </p:txBody>
      </p:sp>
    </p:spTree>
    <p:extLst>
      <p:ext uri="{BB962C8B-B14F-4D97-AF65-F5344CB8AC3E}">
        <p14:creationId xmlns:p14="http://schemas.microsoft.com/office/powerpoint/2010/main" val="3573931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B70F5-09AC-CD48-85DB-1752A5E862CB}"/>
              </a:ext>
            </a:extLst>
          </p:cNvPr>
          <p:cNvSpPr>
            <a:spLocks noGrp="1"/>
          </p:cNvSpPr>
          <p:nvPr>
            <p:ph type="title"/>
          </p:nvPr>
        </p:nvSpPr>
        <p:spPr/>
        <p:txBody>
          <a:bodyPr/>
          <a:lstStyle/>
          <a:p>
            <a:r>
              <a:rPr lang="en-US"/>
              <a:t>Click to edit Master title style</a:t>
            </a:r>
          </a:p>
        </p:txBody>
      </p:sp>
      <p:sp>
        <p:nvSpPr>
          <p:cNvPr id="6" name="Slide Number Placeholder 5">
            <a:extLst>
              <a:ext uri="{FF2B5EF4-FFF2-40B4-BE49-F238E27FC236}">
                <a16:creationId xmlns:a16="http://schemas.microsoft.com/office/drawing/2014/main" id="{00D6FDB5-5C90-C844-8D34-266A469CEC57}"/>
              </a:ext>
            </a:extLst>
          </p:cNvPr>
          <p:cNvSpPr>
            <a:spLocks noGrp="1"/>
          </p:cNvSpPr>
          <p:nvPr>
            <p:ph type="sldNum" sz="quarter" idx="4"/>
          </p:nvPr>
        </p:nvSpPr>
        <p:spPr>
          <a:xfrm>
            <a:off x="25173033" y="33688509"/>
            <a:ext cx="973093" cy="1947333"/>
          </a:xfrm>
          <a:prstGeom prst="rect">
            <a:avLst/>
          </a:prstGeom>
        </p:spPr>
        <p:txBody>
          <a:bodyPr lIns="0" tIns="0" rIns="45720" bIns="0" anchor="ctr"/>
          <a:lstStyle>
            <a:lvl1pPr algn="r">
              <a:defRPr sz="2250"/>
            </a:lvl1pPr>
          </a:lstStyle>
          <a:p>
            <a:fld id="{933A556B-7C63-244D-9B7C-B0EA8042B330}" type="slidenum">
              <a:rPr lang="en-US" smtClean="0"/>
              <a:pPr/>
              <a:t>‹#›</a:t>
            </a:fld>
            <a:endParaRPr lang="en-US" sz="2250" dirty="0"/>
          </a:p>
        </p:txBody>
      </p:sp>
    </p:spTree>
    <p:extLst>
      <p:ext uri="{BB962C8B-B14F-4D97-AF65-F5344CB8AC3E}">
        <p14:creationId xmlns:p14="http://schemas.microsoft.com/office/powerpoint/2010/main" val="4133593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87D20343-9337-0E42-A01C-2815CA8E0561}"/>
              </a:ext>
            </a:extLst>
          </p:cNvPr>
          <p:cNvSpPr>
            <a:spLocks noGrp="1"/>
          </p:cNvSpPr>
          <p:nvPr>
            <p:ph type="sldNum" sz="quarter" idx="4"/>
          </p:nvPr>
        </p:nvSpPr>
        <p:spPr>
          <a:xfrm>
            <a:off x="25173033" y="33688509"/>
            <a:ext cx="973093" cy="1947333"/>
          </a:xfrm>
          <a:prstGeom prst="rect">
            <a:avLst/>
          </a:prstGeom>
        </p:spPr>
        <p:txBody>
          <a:bodyPr lIns="0" tIns="0" rIns="45720" bIns="0" anchor="ctr"/>
          <a:lstStyle>
            <a:lvl1pPr algn="r">
              <a:defRPr sz="2250"/>
            </a:lvl1pPr>
          </a:lstStyle>
          <a:p>
            <a:fld id="{933A556B-7C63-244D-9B7C-B0EA8042B330}" type="slidenum">
              <a:rPr lang="en-US" smtClean="0"/>
              <a:pPr/>
              <a:t>‹#›</a:t>
            </a:fld>
            <a:endParaRPr lang="en-US" sz="2250" dirty="0"/>
          </a:p>
        </p:txBody>
      </p:sp>
    </p:spTree>
    <p:extLst>
      <p:ext uri="{BB962C8B-B14F-4D97-AF65-F5344CB8AC3E}">
        <p14:creationId xmlns:p14="http://schemas.microsoft.com/office/powerpoint/2010/main" val="2391252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84E83-FA30-AE49-A809-D1503D6A5772}"/>
              </a:ext>
            </a:extLst>
          </p:cNvPr>
          <p:cNvSpPr>
            <a:spLocks noGrp="1"/>
          </p:cNvSpPr>
          <p:nvPr>
            <p:ph type="title"/>
          </p:nvPr>
        </p:nvSpPr>
        <p:spPr>
          <a:xfrm>
            <a:off x="1889524" y="2438400"/>
            <a:ext cx="8847533" cy="8534400"/>
          </a:xfrm>
        </p:spPr>
        <p:txBody>
          <a:bodyPr anchor="b"/>
          <a:lstStyle>
            <a:lvl1pPr>
              <a:defRPr sz="7200"/>
            </a:lvl1pPr>
          </a:lstStyle>
          <a:p>
            <a:r>
              <a:rPr lang="en-US"/>
              <a:t>Click to edit Master title style</a:t>
            </a:r>
          </a:p>
        </p:txBody>
      </p:sp>
      <p:sp>
        <p:nvSpPr>
          <p:cNvPr id="3" name="Content Placeholder 2">
            <a:extLst>
              <a:ext uri="{FF2B5EF4-FFF2-40B4-BE49-F238E27FC236}">
                <a16:creationId xmlns:a16="http://schemas.microsoft.com/office/drawing/2014/main" id="{1FF97B18-F1D3-C845-98E1-FCEEFD596FE2}"/>
              </a:ext>
            </a:extLst>
          </p:cNvPr>
          <p:cNvSpPr>
            <a:spLocks noGrp="1"/>
          </p:cNvSpPr>
          <p:nvPr>
            <p:ph idx="1"/>
          </p:nvPr>
        </p:nvSpPr>
        <p:spPr>
          <a:xfrm>
            <a:off x="11662173" y="5266270"/>
            <a:ext cx="13887450" cy="25992667"/>
          </a:xfrm>
        </p:spPr>
        <p:txBody>
          <a:bodyPr/>
          <a:lstStyle>
            <a:lvl1pPr>
              <a:defRPr sz="7200"/>
            </a:lvl1pPr>
            <a:lvl2pPr>
              <a:defRPr sz="6300"/>
            </a:lvl2pPr>
            <a:lvl3pPr>
              <a:defRPr sz="5400"/>
            </a:lvl3pPr>
            <a:lvl4pPr>
              <a:defRPr sz="4500"/>
            </a:lvl4pPr>
            <a:lvl5pPr>
              <a:defRPr sz="4500"/>
            </a:lvl5pPr>
            <a:lvl6pPr>
              <a:defRPr sz="4500"/>
            </a:lvl6pPr>
            <a:lvl7pPr>
              <a:defRPr sz="4500"/>
            </a:lvl7pPr>
            <a:lvl8pPr>
              <a:defRPr sz="4500"/>
            </a:lvl8pPr>
            <a:lvl9pPr>
              <a:defRPr sz="4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0677A6-B440-D244-B039-82AFE3A152A3}"/>
              </a:ext>
            </a:extLst>
          </p:cNvPr>
          <p:cNvSpPr>
            <a:spLocks noGrp="1"/>
          </p:cNvSpPr>
          <p:nvPr>
            <p:ph type="body" sz="half" idx="2"/>
          </p:nvPr>
        </p:nvSpPr>
        <p:spPr>
          <a:xfrm>
            <a:off x="1889524" y="10972802"/>
            <a:ext cx="8847533" cy="20328469"/>
          </a:xfrm>
        </p:spPr>
        <p:txBody>
          <a:bodyPr/>
          <a:lstStyle>
            <a:lvl1pPr marL="0" indent="0">
              <a:buNone/>
              <a:defRPr sz="3600"/>
            </a:lvl1pPr>
            <a:lvl2pPr marL="1028618" indent="0">
              <a:buNone/>
              <a:defRPr sz="3150"/>
            </a:lvl2pPr>
            <a:lvl3pPr marL="2057236" indent="0">
              <a:buNone/>
              <a:defRPr sz="2700"/>
            </a:lvl3pPr>
            <a:lvl4pPr marL="3085853" indent="0">
              <a:buNone/>
              <a:defRPr sz="2250"/>
            </a:lvl4pPr>
            <a:lvl5pPr marL="4114470" indent="0">
              <a:buNone/>
              <a:defRPr sz="2250"/>
            </a:lvl5pPr>
            <a:lvl6pPr marL="5143088" indent="0">
              <a:buNone/>
              <a:defRPr sz="2250"/>
            </a:lvl6pPr>
            <a:lvl7pPr marL="6171706" indent="0">
              <a:buNone/>
              <a:defRPr sz="2250"/>
            </a:lvl7pPr>
            <a:lvl8pPr marL="7200324" indent="0">
              <a:buNone/>
              <a:defRPr sz="2250"/>
            </a:lvl8pPr>
            <a:lvl9pPr marL="8228942" indent="0">
              <a:buNone/>
              <a:defRPr sz="2250"/>
            </a:lvl9pPr>
          </a:lstStyle>
          <a:p>
            <a:pPr lvl="0"/>
            <a:r>
              <a:rPr lang="en-US"/>
              <a:t>Click to edit Master text styles</a:t>
            </a:r>
          </a:p>
        </p:txBody>
      </p:sp>
      <p:sp>
        <p:nvSpPr>
          <p:cNvPr id="8" name="Slide Number Placeholder 5">
            <a:extLst>
              <a:ext uri="{FF2B5EF4-FFF2-40B4-BE49-F238E27FC236}">
                <a16:creationId xmlns:a16="http://schemas.microsoft.com/office/drawing/2014/main" id="{6ACFED41-9DB8-3441-9E99-88FCE31DC294}"/>
              </a:ext>
            </a:extLst>
          </p:cNvPr>
          <p:cNvSpPr>
            <a:spLocks noGrp="1"/>
          </p:cNvSpPr>
          <p:nvPr>
            <p:ph type="sldNum" sz="quarter" idx="4"/>
          </p:nvPr>
        </p:nvSpPr>
        <p:spPr>
          <a:xfrm>
            <a:off x="25173033" y="33688509"/>
            <a:ext cx="973093" cy="1947333"/>
          </a:xfrm>
          <a:prstGeom prst="rect">
            <a:avLst/>
          </a:prstGeom>
        </p:spPr>
        <p:txBody>
          <a:bodyPr lIns="0" tIns="0" rIns="45720" bIns="0" anchor="ctr"/>
          <a:lstStyle>
            <a:lvl1pPr algn="r">
              <a:defRPr sz="2250"/>
            </a:lvl1pPr>
          </a:lstStyle>
          <a:p>
            <a:fld id="{933A556B-7C63-244D-9B7C-B0EA8042B330}" type="slidenum">
              <a:rPr lang="en-US" smtClean="0"/>
              <a:pPr/>
              <a:t>‹#›</a:t>
            </a:fld>
            <a:endParaRPr lang="en-US" sz="2250" dirty="0"/>
          </a:p>
        </p:txBody>
      </p:sp>
    </p:spTree>
    <p:extLst>
      <p:ext uri="{BB962C8B-B14F-4D97-AF65-F5344CB8AC3E}">
        <p14:creationId xmlns:p14="http://schemas.microsoft.com/office/powerpoint/2010/main" val="4160339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99BF-B963-A049-A11E-595313950FCA}"/>
              </a:ext>
            </a:extLst>
          </p:cNvPr>
          <p:cNvSpPr>
            <a:spLocks noGrp="1"/>
          </p:cNvSpPr>
          <p:nvPr>
            <p:ph type="title"/>
          </p:nvPr>
        </p:nvSpPr>
        <p:spPr>
          <a:xfrm>
            <a:off x="1889524" y="2438400"/>
            <a:ext cx="8847533" cy="8534400"/>
          </a:xfrm>
        </p:spPr>
        <p:txBody>
          <a:bodyPr anchor="b"/>
          <a:lstStyle>
            <a:lvl1pPr>
              <a:defRPr sz="7200"/>
            </a:lvl1pPr>
          </a:lstStyle>
          <a:p>
            <a:r>
              <a:rPr lang="en-US"/>
              <a:t>Click to edit Master title style</a:t>
            </a:r>
          </a:p>
        </p:txBody>
      </p:sp>
      <p:sp>
        <p:nvSpPr>
          <p:cNvPr id="3" name="Picture Placeholder 2">
            <a:extLst>
              <a:ext uri="{FF2B5EF4-FFF2-40B4-BE49-F238E27FC236}">
                <a16:creationId xmlns:a16="http://schemas.microsoft.com/office/drawing/2014/main" id="{6BA4A0F9-2FD7-DE46-AE52-AD7C0C073AC7}"/>
              </a:ext>
            </a:extLst>
          </p:cNvPr>
          <p:cNvSpPr>
            <a:spLocks noGrp="1"/>
          </p:cNvSpPr>
          <p:nvPr>
            <p:ph type="pic" idx="1"/>
          </p:nvPr>
        </p:nvSpPr>
        <p:spPr>
          <a:xfrm>
            <a:off x="11662173" y="5266270"/>
            <a:ext cx="13887450" cy="25992667"/>
          </a:xfrm>
        </p:spPr>
        <p:txBody>
          <a:bodyPr/>
          <a:lstStyle>
            <a:lvl1pPr marL="0" indent="0">
              <a:buNone/>
              <a:defRPr sz="7200"/>
            </a:lvl1pPr>
            <a:lvl2pPr marL="1028618" indent="0">
              <a:buNone/>
              <a:defRPr sz="6300"/>
            </a:lvl2pPr>
            <a:lvl3pPr marL="2057236" indent="0">
              <a:buNone/>
              <a:defRPr sz="5400"/>
            </a:lvl3pPr>
            <a:lvl4pPr marL="3085853" indent="0">
              <a:buNone/>
              <a:defRPr sz="4500"/>
            </a:lvl4pPr>
            <a:lvl5pPr marL="4114470" indent="0">
              <a:buNone/>
              <a:defRPr sz="4500"/>
            </a:lvl5pPr>
            <a:lvl6pPr marL="5143088" indent="0">
              <a:buNone/>
              <a:defRPr sz="4500"/>
            </a:lvl6pPr>
            <a:lvl7pPr marL="6171706" indent="0">
              <a:buNone/>
              <a:defRPr sz="4500"/>
            </a:lvl7pPr>
            <a:lvl8pPr marL="7200324" indent="0">
              <a:buNone/>
              <a:defRPr sz="4500"/>
            </a:lvl8pPr>
            <a:lvl9pPr marL="8228942" indent="0">
              <a:buNone/>
              <a:defRPr sz="4500"/>
            </a:lvl9pPr>
          </a:lstStyle>
          <a:p>
            <a:r>
              <a:rPr lang="en-US"/>
              <a:t>Click icon to add picture</a:t>
            </a:r>
          </a:p>
        </p:txBody>
      </p:sp>
      <p:sp>
        <p:nvSpPr>
          <p:cNvPr id="4" name="Text Placeholder 3">
            <a:extLst>
              <a:ext uri="{FF2B5EF4-FFF2-40B4-BE49-F238E27FC236}">
                <a16:creationId xmlns:a16="http://schemas.microsoft.com/office/drawing/2014/main" id="{A59413AE-9723-9D45-B482-FF92ED073F46}"/>
              </a:ext>
            </a:extLst>
          </p:cNvPr>
          <p:cNvSpPr>
            <a:spLocks noGrp="1"/>
          </p:cNvSpPr>
          <p:nvPr>
            <p:ph type="body" sz="half" idx="2"/>
          </p:nvPr>
        </p:nvSpPr>
        <p:spPr>
          <a:xfrm>
            <a:off x="1889524" y="10972802"/>
            <a:ext cx="8847533" cy="20328469"/>
          </a:xfrm>
        </p:spPr>
        <p:txBody>
          <a:bodyPr/>
          <a:lstStyle>
            <a:lvl1pPr marL="0" indent="0">
              <a:buNone/>
              <a:defRPr sz="3600"/>
            </a:lvl1pPr>
            <a:lvl2pPr marL="1028618" indent="0">
              <a:buNone/>
              <a:defRPr sz="3150"/>
            </a:lvl2pPr>
            <a:lvl3pPr marL="2057236" indent="0">
              <a:buNone/>
              <a:defRPr sz="2700"/>
            </a:lvl3pPr>
            <a:lvl4pPr marL="3085853" indent="0">
              <a:buNone/>
              <a:defRPr sz="2250"/>
            </a:lvl4pPr>
            <a:lvl5pPr marL="4114470" indent="0">
              <a:buNone/>
              <a:defRPr sz="2250"/>
            </a:lvl5pPr>
            <a:lvl6pPr marL="5143088" indent="0">
              <a:buNone/>
              <a:defRPr sz="2250"/>
            </a:lvl6pPr>
            <a:lvl7pPr marL="6171706" indent="0">
              <a:buNone/>
              <a:defRPr sz="2250"/>
            </a:lvl7pPr>
            <a:lvl8pPr marL="7200324" indent="0">
              <a:buNone/>
              <a:defRPr sz="2250"/>
            </a:lvl8pPr>
            <a:lvl9pPr marL="8228942" indent="0">
              <a:buNone/>
              <a:defRPr sz="2250"/>
            </a:lvl9pPr>
          </a:lstStyle>
          <a:p>
            <a:pPr lvl="0"/>
            <a:r>
              <a:rPr lang="en-US"/>
              <a:t>Click to edit Master text styles</a:t>
            </a:r>
          </a:p>
        </p:txBody>
      </p:sp>
      <p:sp>
        <p:nvSpPr>
          <p:cNvPr id="8" name="Slide Number Placeholder 5">
            <a:extLst>
              <a:ext uri="{FF2B5EF4-FFF2-40B4-BE49-F238E27FC236}">
                <a16:creationId xmlns:a16="http://schemas.microsoft.com/office/drawing/2014/main" id="{B0BC717A-FCD7-0D46-A097-931C02281585}"/>
              </a:ext>
            </a:extLst>
          </p:cNvPr>
          <p:cNvSpPr>
            <a:spLocks noGrp="1"/>
          </p:cNvSpPr>
          <p:nvPr>
            <p:ph type="sldNum" sz="quarter" idx="4"/>
          </p:nvPr>
        </p:nvSpPr>
        <p:spPr>
          <a:xfrm>
            <a:off x="25173033" y="33688509"/>
            <a:ext cx="973093" cy="1947333"/>
          </a:xfrm>
          <a:prstGeom prst="rect">
            <a:avLst/>
          </a:prstGeom>
        </p:spPr>
        <p:txBody>
          <a:bodyPr lIns="0" tIns="0" rIns="45720" bIns="0" anchor="ctr"/>
          <a:lstStyle>
            <a:lvl1pPr algn="r">
              <a:defRPr sz="2250"/>
            </a:lvl1pPr>
          </a:lstStyle>
          <a:p>
            <a:fld id="{933A556B-7C63-244D-9B7C-B0EA8042B330}" type="slidenum">
              <a:rPr lang="en-US" smtClean="0"/>
              <a:pPr/>
              <a:t>‹#›</a:t>
            </a:fld>
            <a:endParaRPr lang="en-US" sz="2250" dirty="0"/>
          </a:p>
        </p:txBody>
      </p:sp>
    </p:spTree>
    <p:extLst>
      <p:ext uri="{BB962C8B-B14F-4D97-AF65-F5344CB8AC3E}">
        <p14:creationId xmlns:p14="http://schemas.microsoft.com/office/powerpoint/2010/main" val="181191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0FA0D-AA3C-664A-87D2-78DEA605DF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05DD7F-359B-0241-A0E1-CB41463949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94FE3B0-EE83-EE47-9729-1EF195304D10}"/>
              </a:ext>
            </a:extLst>
          </p:cNvPr>
          <p:cNvSpPr>
            <a:spLocks noGrp="1"/>
          </p:cNvSpPr>
          <p:nvPr>
            <p:ph type="sldNum" sz="quarter" idx="4"/>
          </p:nvPr>
        </p:nvSpPr>
        <p:spPr>
          <a:xfrm>
            <a:off x="25173033" y="33688509"/>
            <a:ext cx="973093" cy="1947333"/>
          </a:xfrm>
          <a:prstGeom prst="rect">
            <a:avLst/>
          </a:prstGeom>
        </p:spPr>
        <p:txBody>
          <a:bodyPr lIns="0" tIns="0" rIns="45720" bIns="0" anchor="ctr"/>
          <a:lstStyle>
            <a:lvl1pPr algn="r">
              <a:defRPr sz="2250"/>
            </a:lvl1pPr>
          </a:lstStyle>
          <a:p>
            <a:fld id="{933A556B-7C63-244D-9B7C-B0EA8042B330}" type="slidenum">
              <a:rPr lang="en-US" smtClean="0"/>
              <a:pPr/>
              <a:t>‹#›</a:t>
            </a:fld>
            <a:endParaRPr lang="en-US" sz="2250" dirty="0"/>
          </a:p>
        </p:txBody>
      </p:sp>
    </p:spTree>
    <p:extLst>
      <p:ext uri="{BB962C8B-B14F-4D97-AF65-F5344CB8AC3E}">
        <p14:creationId xmlns:p14="http://schemas.microsoft.com/office/powerpoint/2010/main" val="2381660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7DAAA2-8718-2247-8539-9A0DC22C048C}"/>
              </a:ext>
            </a:extLst>
          </p:cNvPr>
          <p:cNvSpPr>
            <a:spLocks noGrp="1"/>
          </p:cNvSpPr>
          <p:nvPr>
            <p:ph type="title"/>
          </p:nvPr>
        </p:nvSpPr>
        <p:spPr>
          <a:xfrm>
            <a:off x="1627908" y="940160"/>
            <a:ext cx="24909570" cy="3455996"/>
          </a:xfrm>
          <a:prstGeom prst="rect">
            <a:avLst/>
          </a:prstGeom>
        </p:spPr>
        <p:txBody>
          <a:bodyPr vert="horz" lIns="91440" tIns="45720" rIns="91440" bIns="45720" rtlCol="0" anchor="t" anchorCtr="0">
            <a:normAutofit/>
          </a:bodyPr>
          <a:lstStyle/>
          <a:p>
            <a:endParaRPr lang="en-US" dirty="0"/>
          </a:p>
        </p:txBody>
      </p:sp>
      <p:sp>
        <p:nvSpPr>
          <p:cNvPr id="3" name="Text Placeholder 2">
            <a:extLst>
              <a:ext uri="{FF2B5EF4-FFF2-40B4-BE49-F238E27FC236}">
                <a16:creationId xmlns:a16="http://schemas.microsoft.com/office/drawing/2014/main" id="{A73056FE-C136-A54B-9DE3-EACD8E08FED9}"/>
              </a:ext>
            </a:extLst>
          </p:cNvPr>
          <p:cNvSpPr>
            <a:spLocks noGrp="1"/>
          </p:cNvSpPr>
          <p:nvPr>
            <p:ph type="body" idx="1"/>
          </p:nvPr>
        </p:nvSpPr>
        <p:spPr>
          <a:xfrm>
            <a:off x="1627908" y="5509846"/>
            <a:ext cx="24909570" cy="27256154"/>
          </a:xfrm>
          <a:prstGeom prst="rect">
            <a:avLst/>
          </a:prstGeom>
        </p:spPr>
        <p:txBody>
          <a:bodyPr vert="horz" lIns="91440" tIns="45720" rIns="91440" bIns="45720" rtlCol="0">
            <a:normAutofit/>
          </a:bodyPr>
          <a:lstStyle/>
          <a:p>
            <a:pPr lvl="0"/>
            <a:r>
              <a:rPr lang="en-US" dirty="0"/>
              <a:t>Click to edit Master text styles</a:t>
            </a:r>
          </a:p>
        </p:txBody>
      </p:sp>
    </p:spTree>
    <p:extLst>
      <p:ext uri="{BB962C8B-B14F-4D97-AF65-F5344CB8AC3E}">
        <p14:creationId xmlns:p14="http://schemas.microsoft.com/office/powerpoint/2010/main" val="5445211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hdr="0" ftr="0" dt="0"/>
  <p:txStyles>
    <p:titleStyle>
      <a:lvl1pPr algn="l" defTabSz="2057236" rtl="0" eaLnBrk="1" latinLnBrk="0" hangingPunct="1">
        <a:lnSpc>
          <a:spcPct val="90000"/>
        </a:lnSpc>
        <a:spcBef>
          <a:spcPct val="0"/>
        </a:spcBef>
        <a:buNone/>
        <a:defRPr sz="8000" b="1" kern="1200">
          <a:solidFill>
            <a:schemeClr val="tx1"/>
          </a:solidFill>
          <a:latin typeface="+mn-lt"/>
          <a:ea typeface="+mj-ea"/>
          <a:cs typeface="+mj-cs"/>
        </a:defRPr>
      </a:lvl1pPr>
    </p:titleStyle>
    <p:bodyStyle>
      <a:lvl1pPr marL="0" indent="0" algn="l" defTabSz="2057236" rtl="0" eaLnBrk="1" latinLnBrk="0" hangingPunct="1">
        <a:lnSpc>
          <a:spcPct val="90000"/>
        </a:lnSpc>
        <a:spcBef>
          <a:spcPts val="2250"/>
        </a:spcBef>
        <a:buFontTx/>
        <a:buNone/>
        <a:defRPr sz="5000" kern="1200">
          <a:solidFill>
            <a:schemeClr val="tx1"/>
          </a:solidFill>
          <a:latin typeface="+mn-lt"/>
          <a:ea typeface="+mn-ea"/>
          <a:cs typeface="+mn-cs"/>
        </a:defRPr>
      </a:lvl1pPr>
      <a:lvl2pPr marL="1028618" indent="0" algn="l" defTabSz="2057236" rtl="0" eaLnBrk="1" latinLnBrk="0" hangingPunct="1">
        <a:lnSpc>
          <a:spcPct val="90000"/>
        </a:lnSpc>
        <a:spcBef>
          <a:spcPts val="1125"/>
        </a:spcBef>
        <a:buFontTx/>
        <a:buNone/>
        <a:defRPr sz="5400" kern="1200">
          <a:solidFill>
            <a:schemeClr val="tx1"/>
          </a:solidFill>
          <a:latin typeface="+mn-lt"/>
          <a:ea typeface="+mn-ea"/>
          <a:cs typeface="+mn-cs"/>
        </a:defRPr>
      </a:lvl2pPr>
      <a:lvl3pPr marL="2057236" indent="0" algn="l" defTabSz="2057236" rtl="0" eaLnBrk="1" latinLnBrk="0" hangingPunct="1">
        <a:lnSpc>
          <a:spcPct val="90000"/>
        </a:lnSpc>
        <a:spcBef>
          <a:spcPts val="1125"/>
        </a:spcBef>
        <a:buFontTx/>
        <a:buNone/>
        <a:defRPr sz="4500" kern="1200">
          <a:solidFill>
            <a:schemeClr val="tx1"/>
          </a:solidFill>
          <a:latin typeface="+mn-lt"/>
          <a:ea typeface="+mn-ea"/>
          <a:cs typeface="+mn-cs"/>
        </a:defRPr>
      </a:lvl3pPr>
      <a:lvl4pPr marL="3085853" indent="0" algn="l" defTabSz="2057236" rtl="0" eaLnBrk="1" latinLnBrk="0" hangingPunct="1">
        <a:lnSpc>
          <a:spcPct val="90000"/>
        </a:lnSpc>
        <a:spcBef>
          <a:spcPts val="1125"/>
        </a:spcBef>
        <a:buFontTx/>
        <a:buNone/>
        <a:defRPr sz="4050" kern="1200">
          <a:solidFill>
            <a:schemeClr val="tx1"/>
          </a:solidFill>
          <a:latin typeface="+mn-lt"/>
          <a:ea typeface="+mn-ea"/>
          <a:cs typeface="+mn-cs"/>
        </a:defRPr>
      </a:lvl4pPr>
      <a:lvl5pPr marL="4114470" indent="0" algn="l" defTabSz="2057236" rtl="0" eaLnBrk="1" latinLnBrk="0" hangingPunct="1">
        <a:lnSpc>
          <a:spcPct val="90000"/>
        </a:lnSpc>
        <a:spcBef>
          <a:spcPts val="1125"/>
        </a:spcBef>
        <a:buFontTx/>
        <a:buNone/>
        <a:defRPr sz="4050" kern="1200">
          <a:solidFill>
            <a:schemeClr val="tx1"/>
          </a:solidFill>
          <a:latin typeface="+mn-lt"/>
          <a:ea typeface="+mn-ea"/>
          <a:cs typeface="+mn-cs"/>
        </a:defRPr>
      </a:lvl5pPr>
      <a:lvl6pPr marL="5657398" indent="-514309" algn="l" defTabSz="2057236"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6pPr>
      <a:lvl7pPr marL="6686016" indent="-514309" algn="l" defTabSz="2057236"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7pPr>
      <a:lvl8pPr marL="7714632" indent="-514309" algn="l" defTabSz="2057236"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8pPr>
      <a:lvl9pPr marL="8743250" indent="-514309" algn="l" defTabSz="2057236"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9pPr>
    </p:bodyStyle>
    <p:otherStyle>
      <a:defPPr>
        <a:defRPr lang="en-US"/>
      </a:defPPr>
      <a:lvl1pPr marL="0" algn="l" defTabSz="2057236" rtl="0" eaLnBrk="1" latinLnBrk="0" hangingPunct="1">
        <a:defRPr sz="4050" kern="1200">
          <a:solidFill>
            <a:schemeClr val="tx1"/>
          </a:solidFill>
          <a:latin typeface="+mn-lt"/>
          <a:ea typeface="+mn-ea"/>
          <a:cs typeface="+mn-cs"/>
        </a:defRPr>
      </a:lvl1pPr>
      <a:lvl2pPr marL="1028618" algn="l" defTabSz="2057236" rtl="0" eaLnBrk="1" latinLnBrk="0" hangingPunct="1">
        <a:defRPr sz="4050" kern="1200">
          <a:solidFill>
            <a:schemeClr val="tx1"/>
          </a:solidFill>
          <a:latin typeface="+mn-lt"/>
          <a:ea typeface="+mn-ea"/>
          <a:cs typeface="+mn-cs"/>
        </a:defRPr>
      </a:lvl2pPr>
      <a:lvl3pPr marL="2057236" algn="l" defTabSz="2057236" rtl="0" eaLnBrk="1" latinLnBrk="0" hangingPunct="1">
        <a:defRPr sz="4050" kern="1200">
          <a:solidFill>
            <a:schemeClr val="tx1"/>
          </a:solidFill>
          <a:latin typeface="+mn-lt"/>
          <a:ea typeface="+mn-ea"/>
          <a:cs typeface="+mn-cs"/>
        </a:defRPr>
      </a:lvl3pPr>
      <a:lvl4pPr marL="3085853" algn="l" defTabSz="2057236" rtl="0" eaLnBrk="1" latinLnBrk="0" hangingPunct="1">
        <a:defRPr sz="4050" kern="1200">
          <a:solidFill>
            <a:schemeClr val="tx1"/>
          </a:solidFill>
          <a:latin typeface="+mn-lt"/>
          <a:ea typeface="+mn-ea"/>
          <a:cs typeface="+mn-cs"/>
        </a:defRPr>
      </a:lvl4pPr>
      <a:lvl5pPr marL="4114470" algn="l" defTabSz="2057236" rtl="0" eaLnBrk="1" latinLnBrk="0" hangingPunct="1">
        <a:defRPr sz="4050" kern="1200">
          <a:solidFill>
            <a:schemeClr val="tx1"/>
          </a:solidFill>
          <a:latin typeface="+mn-lt"/>
          <a:ea typeface="+mn-ea"/>
          <a:cs typeface="+mn-cs"/>
        </a:defRPr>
      </a:lvl5pPr>
      <a:lvl6pPr marL="5143088" algn="l" defTabSz="2057236" rtl="0" eaLnBrk="1" latinLnBrk="0" hangingPunct="1">
        <a:defRPr sz="4050" kern="1200">
          <a:solidFill>
            <a:schemeClr val="tx1"/>
          </a:solidFill>
          <a:latin typeface="+mn-lt"/>
          <a:ea typeface="+mn-ea"/>
          <a:cs typeface="+mn-cs"/>
        </a:defRPr>
      </a:lvl6pPr>
      <a:lvl7pPr marL="6171706" algn="l" defTabSz="2057236" rtl="0" eaLnBrk="1" latinLnBrk="0" hangingPunct="1">
        <a:defRPr sz="4050" kern="1200">
          <a:solidFill>
            <a:schemeClr val="tx1"/>
          </a:solidFill>
          <a:latin typeface="+mn-lt"/>
          <a:ea typeface="+mn-ea"/>
          <a:cs typeface="+mn-cs"/>
        </a:defRPr>
      </a:lvl7pPr>
      <a:lvl8pPr marL="7200324" algn="l" defTabSz="2057236" rtl="0" eaLnBrk="1" latinLnBrk="0" hangingPunct="1">
        <a:defRPr sz="4050" kern="1200">
          <a:solidFill>
            <a:schemeClr val="tx1"/>
          </a:solidFill>
          <a:latin typeface="+mn-lt"/>
          <a:ea typeface="+mn-ea"/>
          <a:cs typeface="+mn-cs"/>
        </a:defRPr>
      </a:lvl8pPr>
      <a:lvl9pPr marL="8228942" algn="l" defTabSz="2057236" rtl="0" eaLnBrk="1" latinLnBrk="0" hangingPunct="1">
        <a:defRPr sz="4050" kern="1200">
          <a:solidFill>
            <a:schemeClr val="tx1"/>
          </a:solidFill>
          <a:latin typeface="+mn-lt"/>
          <a:ea typeface="+mn-ea"/>
          <a:cs typeface="+mn-cs"/>
        </a:defRPr>
      </a:lvl9pPr>
    </p:otherStyle>
  </p:txStyles>
  <p:extLst>
    <p:ext uri="{27BBF7A9-308A-43DC-89C8-2F10F3537804}">
      <p15:sldGuideLst xmlns:p15="http://schemas.microsoft.com/office/powerpoint/2012/main">
        <p15:guide id="7" orient="horz" pos="11520" userDrawn="1">
          <p15:clr>
            <a:srgbClr val="F26B43"/>
          </p15:clr>
        </p15:guide>
        <p15:guide id="8" pos="8640" userDrawn="1">
          <p15:clr>
            <a:srgbClr val="F26B43"/>
          </p15:clr>
        </p15:guide>
        <p15:guide id="9" pos="810" userDrawn="1">
          <p15:clr>
            <a:srgbClr val="F26B43"/>
          </p15:clr>
        </p15:guide>
        <p15:guide id="10" orient="horz" pos="20736" userDrawn="1">
          <p15:clr>
            <a:srgbClr val="F26B43"/>
          </p15:clr>
        </p15:guide>
        <p15:guide id="11" pos="16470" userDrawn="1">
          <p15:clr>
            <a:srgbClr val="F26B43"/>
          </p15:clr>
        </p15:guide>
        <p15:guide id="12" orient="horz" pos="22016"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A50FB-44F3-6846-8C26-F8681D4BFFB3}"/>
              </a:ext>
            </a:extLst>
          </p:cNvPr>
          <p:cNvSpPr>
            <a:spLocks noGrp="1"/>
          </p:cNvSpPr>
          <p:nvPr>
            <p:ph type="title"/>
          </p:nvPr>
        </p:nvSpPr>
        <p:spPr>
          <a:xfrm>
            <a:off x="1019160" y="701782"/>
            <a:ext cx="24860251" cy="1561356"/>
          </a:xfrm>
        </p:spPr>
        <p:txBody>
          <a:bodyPr>
            <a:noAutofit/>
          </a:bodyPr>
          <a:lstStyle/>
          <a:p>
            <a:r>
              <a:rPr lang="en-US" dirty="0"/>
              <a:t>Large Language Models for Isotope </a:t>
            </a:r>
            <a:br>
              <a:rPr lang="en-US" dirty="0"/>
            </a:br>
            <a:r>
              <a:rPr lang="en-US" dirty="0"/>
              <a:t>Separation</a:t>
            </a:r>
            <a:endParaRPr lang="en-US" b="0" dirty="0"/>
          </a:p>
        </p:txBody>
      </p:sp>
      <p:sp>
        <p:nvSpPr>
          <p:cNvPr id="3" name="Rectangle 2">
            <a:extLst>
              <a:ext uri="{FF2B5EF4-FFF2-40B4-BE49-F238E27FC236}">
                <a16:creationId xmlns:a16="http://schemas.microsoft.com/office/drawing/2014/main" id="{26CF4DD3-8338-B148-B3E0-62642A9AF5E5}"/>
              </a:ext>
            </a:extLst>
          </p:cNvPr>
          <p:cNvSpPr/>
          <p:nvPr/>
        </p:nvSpPr>
        <p:spPr>
          <a:xfrm>
            <a:off x="1019160" y="2764226"/>
            <a:ext cx="25447639" cy="2554545"/>
          </a:xfrm>
          <a:prstGeom prst="rect">
            <a:avLst/>
          </a:prstGeom>
        </p:spPr>
        <p:txBody>
          <a:bodyPr wrap="square">
            <a:spAutoFit/>
          </a:bodyPr>
          <a:lstStyle/>
          <a:p>
            <a:r>
              <a:rPr lang="en-US" sz="4000" dirty="0"/>
              <a:t>Logan Endes, Department of Computer Science, Rochester Institute of Technology, Rochester, NY, 14623</a:t>
            </a:r>
          </a:p>
          <a:p>
            <a:r>
              <a:rPr lang="en-US" sz="4000" dirty="0"/>
              <a:t>Carlos Soto, Computer Science Initiative, Brookhaven National Laboratory, Upton, NY, 11973</a:t>
            </a:r>
          </a:p>
          <a:p>
            <a:r>
              <a:rPr lang="en-US" sz="4000" dirty="0"/>
              <a:t>Jasmine Hatcher-Lamarre, Collider-Accelerator Department, Brookhaven National Laboratory, Upton, NY, 11973</a:t>
            </a:r>
          </a:p>
          <a:p>
            <a:endParaRPr lang="en-US" sz="4000" dirty="0"/>
          </a:p>
        </p:txBody>
      </p:sp>
      <p:sp>
        <p:nvSpPr>
          <p:cNvPr id="6" name="Content Placeholder 5">
            <a:extLst>
              <a:ext uri="{FF2B5EF4-FFF2-40B4-BE49-F238E27FC236}">
                <a16:creationId xmlns:a16="http://schemas.microsoft.com/office/drawing/2014/main" id="{5C84CD15-F94D-7843-994C-D0C2DFEDC9E9}"/>
              </a:ext>
            </a:extLst>
          </p:cNvPr>
          <p:cNvSpPr>
            <a:spLocks noGrp="1"/>
          </p:cNvSpPr>
          <p:nvPr>
            <p:ph idx="1"/>
          </p:nvPr>
        </p:nvSpPr>
        <p:spPr>
          <a:xfrm>
            <a:off x="1415400" y="5142373"/>
            <a:ext cx="25393680" cy="4471235"/>
          </a:xfrm>
        </p:spPr>
        <p:style>
          <a:lnRef idx="2">
            <a:schemeClr val="accent1">
              <a:shade val="15000"/>
            </a:schemeClr>
          </a:lnRef>
          <a:fillRef idx="1">
            <a:schemeClr val="accent1"/>
          </a:fillRef>
          <a:effectRef idx="0">
            <a:schemeClr val="accent1"/>
          </a:effectRef>
          <a:fontRef idx="minor">
            <a:schemeClr val="lt1"/>
          </a:fontRef>
        </p:style>
        <p:txBody>
          <a:bodyPr lIns="457200" tIns="182880" rIns="457200" bIns="91440">
            <a:normAutofit/>
          </a:bodyPr>
          <a:lstStyle/>
          <a:p>
            <a:pPr algn="just">
              <a:lnSpc>
                <a:spcPct val="100000"/>
              </a:lnSpc>
              <a:spcBef>
                <a:spcPts val="1200"/>
              </a:spcBef>
            </a:pPr>
            <a:r>
              <a:rPr lang="en-US" sz="3600" b="1" dirty="0"/>
              <a:t>Abstract</a:t>
            </a:r>
          </a:p>
          <a:p>
            <a:pPr algn="just">
              <a:lnSpc>
                <a:spcPct val="150000"/>
              </a:lnSpc>
              <a:spcBef>
                <a:spcPts val="600"/>
              </a:spcBef>
            </a:pPr>
            <a:r>
              <a:rPr lang="en-US" sz="2400" kern="100" dirty="0">
                <a:effectLst/>
                <a:ea typeface="Times New Roman" panose="02020603050405020304" pitchFamily="18" charset="0"/>
                <a:cs typeface="Times New Roman" panose="02020603050405020304" pitchFamily="18" charset="0"/>
              </a:rPr>
              <a:t>The Brookhaven National Laboratory Medical Isotope Research and Production group researches and produces experimental isotopes that are used in nuclear medicine using the Brookhaven </a:t>
            </a:r>
            <a:r>
              <a:rPr lang="en-US" sz="2400" kern="100" dirty="0" err="1">
                <a:effectLst/>
                <a:ea typeface="Times New Roman" panose="02020603050405020304" pitchFamily="18" charset="0"/>
                <a:cs typeface="Times New Roman" panose="02020603050405020304" pitchFamily="18" charset="0"/>
              </a:rPr>
              <a:t>Linac</a:t>
            </a:r>
            <a:r>
              <a:rPr lang="en-US" sz="2400" kern="100" dirty="0">
                <a:effectLst/>
                <a:ea typeface="Times New Roman" panose="02020603050405020304" pitchFamily="18" charset="0"/>
                <a:cs typeface="Times New Roman" panose="02020603050405020304" pitchFamily="18" charset="0"/>
              </a:rPr>
              <a:t> Isotope Producer. Before producing isotopes, scientists must go through the process of analyzing research papers to identify ideal separation conditions of these isotopes. This study examines the use of open-source, frozen, large language models (LLMs), such as Galactica, MPT, and LLaMA-2 to extract information on separation conditions of isotopes from scientific literature using prompt tuning and prompt engineering. To test these models, we will be engineering prompts with different techniques to find which are most effective at extracting information from research papers. We found the best approach is Chain of Thought prompting with LLaMA-2-13b. This will support research of automated chemical extraction using artificial intelligence. As a result of this summer, I have developed research skills and have a grander understanding of prompt tuning LLMs.</a:t>
            </a:r>
            <a:endParaRPr lang="en-US" sz="2400" kern="100" dirty="0">
              <a:effectLst/>
              <a:ea typeface="Yu Mincho" panose="02020400000000000000" pitchFamily="18" charset="-128"/>
              <a:cs typeface="Times New Roman" panose="02020603050405020304" pitchFamily="18" charset="0"/>
            </a:endParaRPr>
          </a:p>
          <a:p>
            <a:pPr>
              <a:lnSpc>
                <a:spcPct val="200000"/>
              </a:lnSpc>
            </a:pPr>
            <a:endParaRPr lang="en-US" sz="1800" b="1" dirty="0"/>
          </a:p>
        </p:txBody>
      </p:sp>
      <p:sp>
        <p:nvSpPr>
          <p:cNvPr id="5" name="Content Placeholder 5">
            <a:extLst>
              <a:ext uri="{FF2B5EF4-FFF2-40B4-BE49-F238E27FC236}">
                <a16:creationId xmlns:a16="http://schemas.microsoft.com/office/drawing/2014/main" id="{F7D2D321-2DCB-5C1A-C35A-F798D7CE58D2}"/>
              </a:ext>
            </a:extLst>
          </p:cNvPr>
          <p:cNvSpPr txBox="1">
            <a:spLocks/>
          </p:cNvSpPr>
          <p:nvPr/>
        </p:nvSpPr>
        <p:spPr>
          <a:xfrm>
            <a:off x="1415400" y="10099335"/>
            <a:ext cx="12354804" cy="47632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lIns="457200" tIns="91440" rIns="457200" bIns="91440" rtlCol="0">
            <a:normAutofit/>
          </a:bodyPr>
          <a:lstStyle>
            <a:lvl1pPr marL="0" indent="0" algn="l" defTabSz="2057236" rtl="0" eaLnBrk="1" latinLnBrk="0" hangingPunct="1">
              <a:lnSpc>
                <a:spcPct val="90000"/>
              </a:lnSpc>
              <a:spcBef>
                <a:spcPts val="2250"/>
              </a:spcBef>
              <a:buFont typeface="Arial" panose="020B0604020202020204" pitchFamily="34" charset="0"/>
              <a:buNone/>
              <a:defRPr sz="5000" kern="1200">
                <a:solidFill>
                  <a:schemeClr val="tx1"/>
                </a:solidFill>
                <a:latin typeface="+mn-lt"/>
                <a:ea typeface="+mn-ea"/>
                <a:cs typeface="+mn-cs"/>
              </a:defRPr>
            </a:lvl1pPr>
            <a:lvl2pPr marL="1028618" indent="0" algn="l" defTabSz="2057236" rtl="0" eaLnBrk="1" latinLnBrk="0" hangingPunct="1">
              <a:lnSpc>
                <a:spcPct val="90000"/>
              </a:lnSpc>
              <a:spcBef>
                <a:spcPts val="1125"/>
              </a:spcBef>
              <a:buFontTx/>
              <a:buNone/>
              <a:defRPr sz="5400" kern="1200">
                <a:solidFill>
                  <a:schemeClr val="tx1"/>
                </a:solidFill>
                <a:latin typeface="+mn-lt"/>
                <a:ea typeface="+mn-ea"/>
                <a:cs typeface="+mn-cs"/>
              </a:defRPr>
            </a:lvl2pPr>
            <a:lvl3pPr marL="2057236" indent="0" algn="l" defTabSz="2057236" rtl="0" eaLnBrk="1" latinLnBrk="0" hangingPunct="1">
              <a:lnSpc>
                <a:spcPct val="90000"/>
              </a:lnSpc>
              <a:spcBef>
                <a:spcPts val="1125"/>
              </a:spcBef>
              <a:buFontTx/>
              <a:buNone/>
              <a:defRPr sz="4500" kern="1200">
                <a:solidFill>
                  <a:schemeClr val="tx1"/>
                </a:solidFill>
                <a:latin typeface="+mn-lt"/>
                <a:ea typeface="+mn-ea"/>
                <a:cs typeface="+mn-cs"/>
              </a:defRPr>
            </a:lvl3pPr>
            <a:lvl4pPr marL="3085853" indent="0" algn="l" defTabSz="2057236" rtl="0" eaLnBrk="1" latinLnBrk="0" hangingPunct="1">
              <a:lnSpc>
                <a:spcPct val="90000"/>
              </a:lnSpc>
              <a:spcBef>
                <a:spcPts val="1125"/>
              </a:spcBef>
              <a:buFontTx/>
              <a:buNone/>
              <a:defRPr sz="4050" kern="1200">
                <a:solidFill>
                  <a:schemeClr val="tx1"/>
                </a:solidFill>
                <a:latin typeface="+mn-lt"/>
                <a:ea typeface="+mn-ea"/>
                <a:cs typeface="+mn-cs"/>
              </a:defRPr>
            </a:lvl4pPr>
            <a:lvl5pPr marL="4114470" indent="0" algn="l" defTabSz="2057236" rtl="0" eaLnBrk="1" latinLnBrk="0" hangingPunct="1">
              <a:lnSpc>
                <a:spcPct val="90000"/>
              </a:lnSpc>
              <a:spcBef>
                <a:spcPts val="1125"/>
              </a:spcBef>
              <a:buFontTx/>
              <a:buNone/>
              <a:defRPr sz="4050" kern="1200">
                <a:solidFill>
                  <a:schemeClr val="tx1"/>
                </a:solidFill>
                <a:latin typeface="+mn-lt"/>
                <a:ea typeface="+mn-ea"/>
                <a:cs typeface="+mn-cs"/>
              </a:defRPr>
            </a:lvl5pPr>
            <a:lvl6pPr marL="5657398" indent="-514309" algn="l" defTabSz="2057236"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6pPr>
            <a:lvl7pPr marL="6686016" indent="-514309" algn="l" defTabSz="2057236"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7pPr>
            <a:lvl8pPr marL="7714632" indent="-514309" algn="l" defTabSz="2057236"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8pPr>
            <a:lvl9pPr marL="8743250" indent="-514309" algn="l" defTabSz="2057236"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9pPr>
          </a:lstStyle>
          <a:p>
            <a:pPr>
              <a:lnSpc>
                <a:spcPct val="150000"/>
              </a:lnSpc>
            </a:pPr>
            <a:r>
              <a:rPr lang="en-US" sz="3400" b="1" dirty="0">
                <a:solidFill>
                  <a:schemeClr val="bg1"/>
                </a:solidFill>
              </a:rPr>
              <a:t>Introduction / Motivation</a:t>
            </a:r>
          </a:p>
          <a:p>
            <a:pPr marL="457200" indent="-457200">
              <a:lnSpc>
                <a:spcPct val="100000"/>
              </a:lnSpc>
              <a:buFont typeface="Arial" panose="020B0604020202020204" pitchFamily="34" charset="0"/>
              <a:buChar char="•"/>
            </a:pPr>
            <a:r>
              <a:rPr lang="en-US" sz="2400" dirty="0">
                <a:solidFill>
                  <a:schemeClr val="bg1"/>
                </a:solidFill>
              </a:rPr>
              <a:t>BNL</a:t>
            </a:r>
            <a:r>
              <a:rPr lang="en-US" sz="2400" b="1" dirty="0">
                <a:solidFill>
                  <a:schemeClr val="bg1"/>
                </a:solidFill>
              </a:rPr>
              <a:t> </a:t>
            </a:r>
            <a:r>
              <a:rPr lang="en-US" sz="2400" dirty="0">
                <a:solidFill>
                  <a:schemeClr val="bg1"/>
                </a:solidFill>
              </a:rPr>
              <a:t>produces</a:t>
            </a:r>
            <a:r>
              <a:rPr lang="en-US" sz="2400" b="1" dirty="0">
                <a:solidFill>
                  <a:schemeClr val="bg1"/>
                </a:solidFill>
              </a:rPr>
              <a:t> Actinium-225</a:t>
            </a:r>
            <a:r>
              <a:rPr lang="en-US" sz="2400" dirty="0">
                <a:solidFill>
                  <a:schemeClr val="bg1"/>
                </a:solidFill>
              </a:rPr>
              <a:t> and other isotopes that are used for </a:t>
            </a:r>
            <a:r>
              <a:rPr lang="en-US" sz="2400" b="1" dirty="0">
                <a:solidFill>
                  <a:schemeClr val="bg1"/>
                </a:solidFill>
              </a:rPr>
              <a:t>imaging</a:t>
            </a:r>
            <a:r>
              <a:rPr lang="en-US" sz="2400" dirty="0">
                <a:solidFill>
                  <a:schemeClr val="bg1"/>
                </a:solidFill>
              </a:rPr>
              <a:t> </a:t>
            </a:r>
            <a:r>
              <a:rPr lang="en-US" sz="2400" b="1" dirty="0">
                <a:solidFill>
                  <a:schemeClr val="bg1"/>
                </a:solidFill>
              </a:rPr>
              <a:t>and treatment </a:t>
            </a:r>
            <a:r>
              <a:rPr lang="en-US" sz="2400" dirty="0">
                <a:solidFill>
                  <a:schemeClr val="bg1"/>
                </a:solidFill>
              </a:rPr>
              <a:t>of diseases</a:t>
            </a:r>
          </a:p>
          <a:p>
            <a:pPr marL="457200" indent="-457200">
              <a:lnSpc>
                <a:spcPct val="100000"/>
              </a:lnSpc>
              <a:buFont typeface="Arial" panose="020B0604020202020204" pitchFamily="34" charset="0"/>
              <a:buChar char="•"/>
            </a:pPr>
            <a:r>
              <a:rPr lang="en-US" sz="2400" dirty="0">
                <a:solidFill>
                  <a:schemeClr val="bg1"/>
                </a:solidFill>
              </a:rPr>
              <a:t>Production of isotopes is a</a:t>
            </a:r>
            <a:r>
              <a:rPr lang="en-US" sz="2400" b="1" dirty="0">
                <a:solidFill>
                  <a:schemeClr val="bg1"/>
                </a:solidFill>
              </a:rPr>
              <a:t> time-consuming </a:t>
            </a:r>
            <a:r>
              <a:rPr lang="en-US" sz="2400" dirty="0">
                <a:solidFill>
                  <a:schemeClr val="bg1"/>
                </a:solidFill>
              </a:rPr>
              <a:t>process where much of the time is spent identifying </a:t>
            </a:r>
            <a:r>
              <a:rPr lang="en-US" sz="2400" b="1" dirty="0">
                <a:solidFill>
                  <a:schemeClr val="bg1"/>
                </a:solidFill>
              </a:rPr>
              <a:t>chemical separation </a:t>
            </a:r>
            <a:r>
              <a:rPr lang="en-US" sz="2400" dirty="0">
                <a:solidFill>
                  <a:schemeClr val="bg1"/>
                </a:solidFill>
              </a:rPr>
              <a:t>methodologies from previously published scientific literature</a:t>
            </a:r>
          </a:p>
          <a:p>
            <a:pPr>
              <a:lnSpc>
                <a:spcPct val="100000"/>
              </a:lnSpc>
            </a:pPr>
            <a:r>
              <a:rPr lang="en-US" sz="2400" dirty="0">
                <a:solidFill>
                  <a:schemeClr val="bg1"/>
                </a:solidFill>
              </a:rPr>
              <a:t>The use of a </a:t>
            </a:r>
            <a:r>
              <a:rPr lang="en-US" sz="2400" b="1" dirty="0">
                <a:solidFill>
                  <a:schemeClr val="bg1"/>
                </a:solidFill>
              </a:rPr>
              <a:t>large language model </a:t>
            </a:r>
            <a:r>
              <a:rPr lang="en-US" sz="2400" dirty="0">
                <a:solidFill>
                  <a:schemeClr val="bg1"/>
                </a:solidFill>
              </a:rPr>
              <a:t>to interact with text from research papers may</a:t>
            </a:r>
            <a:r>
              <a:rPr lang="en-US" sz="2400" b="1" dirty="0">
                <a:solidFill>
                  <a:schemeClr val="bg1"/>
                </a:solidFill>
              </a:rPr>
              <a:t> accelerate research </a:t>
            </a:r>
            <a:r>
              <a:rPr lang="en-US" sz="2400" dirty="0">
                <a:solidFill>
                  <a:schemeClr val="bg1"/>
                </a:solidFill>
              </a:rPr>
              <a:t>by extracting critical information for </a:t>
            </a:r>
            <a:r>
              <a:rPr lang="en-US" sz="2400" b="1" dirty="0">
                <a:solidFill>
                  <a:schemeClr val="bg1"/>
                </a:solidFill>
              </a:rPr>
              <a:t>chemical separations</a:t>
            </a:r>
            <a:r>
              <a:rPr lang="en-US" sz="2400" dirty="0">
                <a:solidFill>
                  <a:schemeClr val="bg1"/>
                </a:solidFill>
              </a:rPr>
              <a:t>.</a:t>
            </a:r>
          </a:p>
        </p:txBody>
      </p:sp>
      <p:sp>
        <p:nvSpPr>
          <p:cNvPr id="7" name="AutoShape 2" descr="RIT lockup vertical">
            <a:extLst>
              <a:ext uri="{FF2B5EF4-FFF2-40B4-BE49-F238E27FC236}">
                <a16:creationId xmlns:a16="http://schemas.microsoft.com/office/drawing/2014/main" id="{ACC220ED-ED9F-1EB0-7434-59F9333274A3}"/>
              </a:ext>
            </a:extLst>
          </p:cNvPr>
          <p:cNvSpPr>
            <a:spLocks noChangeAspect="1" noChangeArrowheads="1"/>
          </p:cNvSpPr>
          <p:nvPr/>
        </p:nvSpPr>
        <p:spPr bwMode="auto">
          <a:xfrm>
            <a:off x="13982302" y="2266093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descr="Text&#10;&#10;Description automatically generated">
            <a:extLst>
              <a:ext uri="{FF2B5EF4-FFF2-40B4-BE49-F238E27FC236}">
                <a16:creationId xmlns:a16="http://schemas.microsoft.com/office/drawing/2014/main" id="{03B359F7-E0DB-99A0-BBF2-78587DC64BF5}"/>
              </a:ext>
            </a:extLst>
          </p:cNvPr>
          <p:cNvPicPr>
            <a:picLocks noChangeAspect="1"/>
          </p:cNvPicPr>
          <p:nvPr/>
        </p:nvPicPr>
        <p:blipFill>
          <a:blip r:embed="rId2"/>
          <a:stretch>
            <a:fillRect/>
          </a:stretch>
        </p:blipFill>
        <p:spPr>
          <a:xfrm>
            <a:off x="23227066" y="561203"/>
            <a:ext cx="2200412" cy="2340015"/>
          </a:xfrm>
          <a:prstGeom prst="rect">
            <a:avLst/>
          </a:prstGeom>
        </p:spPr>
      </p:pic>
      <p:sp>
        <p:nvSpPr>
          <p:cNvPr id="8" name="Content Placeholder 5">
            <a:extLst>
              <a:ext uri="{FF2B5EF4-FFF2-40B4-BE49-F238E27FC236}">
                <a16:creationId xmlns:a16="http://schemas.microsoft.com/office/drawing/2014/main" id="{A9638F2F-2674-AC68-62B0-25344F20040C}"/>
              </a:ext>
            </a:extLst>
          </p:cNvPr>
          <p:cNvSpPr txBox="1">
            <a:spLocks/>
          </p:cNvSpPr>
          <p:nvPr/>
        </p:nvSpPr>
        <p:spPr>
          <a:xfrm>
            <a:off x="1449127" y="19873620"/>
            <a:ext cx="12354806" cy="662411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lIns="457200" tIns="91440" rIns="457200" bIns="91440" rtlCol="0">
            <a:normAutofit/>
          </a:bodyPr>
          <a:lstStyle>
            <a:lvl1pPr marL="0" indent="0" algn="l" defTabSz="2057236" rtl="0" eaLnBrk="1" latinLnBrk="0" hangingPunct="1">
              <a:lnSpc>
                <a:spcPct val="90000"/>
              </a:lnSpc>
              <a:spcBef>
                <a:spcPts val="2250"/>
              </a:spcBef>
              <a:buFont typeface="Arial" panose="020B0604020202020204" pitchFamily="34" charset="0"/>
              <a:buNone/>
              <a:defRPr sz="5000" kern="1200">
                <a:solidFill>
                  <a:schemeClr val="tx1"/>
                </a:solidFill>
                <a:latin typeface="+mn-lt"/>
                <a:ea typeface="+mn-ea"/>
                <a:cs typeface="+mn-cs"/>
              </a:defRPr>
            </a:lvl1pPr>
            <a:lvl2pPr marL="1028618" indent="0" algn="l" defTabSz="2057236" rtl="0" eaLnBrk="1" latinLnBrk="0" hangingPunct="1">
              <a:lnSpc>
                <a:spcPct val="90000"/>
              </a:lnSpc>
              <a:spcBef>
                <a:spcPts val="1125"/>
              </a:spcBef>
              <a:buFontTx/>
              <a:buNone/>
              <a:defRPr sz="5400" kern="1200">
                <a:solidFill>
                  <a:schemeClr val="tx1"/>
                </a:solidFill>
                <a:latin typeface="+mn-lt"/>
                <a:ea typeface="+mn-ea"/>
                <a:cs typeface="+mn-cs"/>
              </a:defRPr>
            </a:lvl2pPr>
            <a:lvl3pPr marL="2057236" indent="0" algn="l" defTabSz="2057236" rtl="0" eaLnBrk="1" latinLnBrk="0" hangingPunct="1">
              <a:lnSpc>
                <a:spcPct val="90000"/>
              </a:lnSpc>
              <a:spcBef>
                <a:spcPts val="1125"/>
              </a:spcBef>
              <a:buFontTx/>
              <a:buNone/>
              <a:defRPr sz="4500" kern="1200">
                <a:solidFill>
                  <a:schemeClr val="tx1"/>
                </a:solidFill>
                <a:latin typeface="+mn-lt"/>
                <a:ea typeface="+mn-ea"/>
                <a:cs typeface="+mn-cs"/>
              </a:defRPr>
            </a:lvl3pPr>
            <a:lvl4pPr marL="3085853" indent="0" algn="l" defTabSz="2057236" rtl="0" eaLnBrk="1" latinLnBrk="0" hangingPunct="1">
              <a:lnSpc>
                <a:spcPct val="90000"/>
              </a:lnSpc>
              <a:spcBef>
                <a:spcPts val="1125"/>
              </a:spcBef>
              <a:buFontTx/>
              <a:buNone/>
              <a:defRPr sz="4050" kern="1200">
                <a:solidFill>
                  <a:schemeClr val="tx1"/>
                </a:solidFill>
                <a:latin typeface="+mn-lt"/>
                <a:ea typeface="+mn-ea"/>
                <a:cs typeface="+mn-cs"/>
              </a:defRPr>
            </a:lvl4pPr>
            <a:lvl5pPr marL="4114470" indent="0" algn="l" defTabSz="2057236" rtl="0" eaLnBrk="1" latinLnBrk="0" hangingPunct="1">
              <a:lnSpc>
                <a:spcPct val="90000"/>
              </a:lnSpc>
              <a:spcBef>
                <a:spcPts val="1125"/>
              </a:spcBef>
              <a:buFontTx/>
              <a:buNone/>
              <a:defRPr sz="4050" kern="1200">
                <a:solidFill>
                  <a:schemeClr val="tx1"/>
                </a:solidFill>
                <a:latin typeface="+mn-lt"/>
                <a:ea typeface="+mn-ea"/>
                <a:cs typeface="+mn-cs"/>
              </a:defRPr>
            </a:lvl5pPr>
            <a:lvl6pPr marL="5657398" indent="-514309" algn="l" defTabSz="2057236"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6pPr>
            <a:lvl7pPr marL="6686016" indent="-514309" algn="l" defTabSz="2057236"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7pPr>
            <a:lvl8pPr marL="7714632" indent="-514309" algn="l" defTabSz="2057236"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8pPr>
            <a:lvl9pPr marL="8743250" indent="-514309" algn="l" defTabSz="2057236"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9pPr>
          </a:lstStyle>
          <a:p>
            <a:pPr>
              <a:lnSpc>
                <a:spcPct val="150000"/>
              </a:lnSpc>
            </a:pPr>
            <a:r>
              <a:rPr lang="en-US" sz="3400" b="1" dirty="0">
                <a:solidFill>
                  <a:schemeClr val="bg1"/>
                </a:solidFill>
              </a:rPr>
              <a:t>Approach</a:t>
            </a:r>
          </a:p>
          <a:p>
            <a:pPr>
              <a:lnSpc>
                <a:spcPct val="100000"/>
              </a:lnSpc>
            </a:pPr>
            <a:r>
              <a:rPr lang="en-US" sz="2400" dirty="0">
                <a:solidFill>
                  <a:schemeClr val="bg1"/>
                </a:solidFill>
              </a:rPr>
              <a:t>LLMs are used as fixed ML models, with “learned” capabilities emerging through prompt manipulation and engineering</a:t>
            </a:r>
          </a:p>
          <a:p>
            <a:pPr>
              <a:lnSpc>
                <a:spcPct val="100000"/>
              </a:lnSpc>
            </a:pPr>
            <a:r>
              <a:rPr lang="en-US" sz="2400" dirty="0">
                <a:solidFill>
                  <a:schemeClr val="bg1"/>
                </a:solidFill>
              </a:rPr>
              <a:t>Of the many prompt engineering strategies, the following were selected:</a:t>
            </a:r>
          </a:p>
          <a:p>
            <a:pPr marL="1485818" lvl="1" indent="-457200">
              <a:lnSpc>
                <a:spcPct val="100000"/>
              </a:lnSpc>
              <a:buFont typeface="Arial" panose="020B0604020202020204" pitchFamily="34" charset="0"/>
              <a:buChar char="•"/>
            </a:pPr>
            <a:r>
              <a:rPr lang="en-US" sz="2400" b="1" dirty="0">
                <a:solidFill>
                  <a:schemeClr val="bg1"/>
                </a:solidFill>
              </a:rPr>
              <a:t>Zero-Shot Prompting</a:t>
            </a:r>
          </a:p>
          <a:p>
            <a:pPr marL="1485818" lvl="1" indent="-457200">
              <a:lnSpc>
                <a:spcPct val="100000"/>
              </a:lnSpc>
              <a:buFont typeface="Arial" panose="020B0604020202020204" pitchFamily="34" charset="0"/>
              <a:buChar char="•"/>
            </a:pPr>
            <a:r>
              <a:rPr lang="en-US" sz="2400" b="1" dirty="0">
                <a:solidFill>
                  <a:schemeClr val="bg1"/>
                </a:solidFill>
              </a:rPr>
              <a:t>Few-Shot Prompting</a:t>
            </a:r>
          </a:p>
          <a:p>
            <a:pPr marL="1485818" lvl="1" indent="-457200">
              <a:lnSpc>
                <a:spcPct val="100000"/>
              </a:lnSpc>
              <a:buFont typeface="Arial" panose="020B0604020202020204" pitchFamily="34" charset="0"/>
              <a:buChar char="•"/>
            </a:pPr>
            <a:r>
              <a:rPr lang="en-US" sz="2400" b="1" dirty="0">
                <a:solidFill>
                  <a:schemeClr val="bg1"/>
                </a:solidFill>
              </a:rPr>
              <a:t>Chain-of-Thought (CoT) Prompting</a:t>
            </a:r>
            <a:r>
              <a:rPr lang="en-US" sz="2400" b="1" baseline="30000" dirty="0">
                <a:solidFill>
                  <a:schemeClr val="bg1"/>
                </a:solidFill>
              </a:rPr>
              <a:t>2</a:t>
            </a:r>
            <a:endParaRPr lang="en-US" sz="2400" b="1" dirty="0">
              <a:solidFill>
                <a:schemeClr val="bg1"/>
              </a:solidFill>
            </a:endParaRPr>
          </a:p>
          <a:p>
            <a:pPr marL="1485818" lvl="1" indent="-457200">
              <a:lnSpc>
                <a:spcPct val="100000"/>
              </a:lnSpc>
              <a:buFont typeface="Arial" panose="020B0604020202020204" pitchFamily="34" charset="0"/>
              <a:buChar char="•"/>
            </a:pPr>
            <a:r>
              <a:rPr lang="en-US" sz="2400" b="1" dirty="0">
                <a:solidFill>
                  <a:schemeClr val="bg1"/>
                </a:solidFill>
              </a:rPr>
              <a:t>Automatic Prompt Engineer</a:t>
            </a:r>
            <a:r>
              <a:rPr lang="en-US" sz="2400" b="1" baseline="30000" dirty="0">
                <a:solidFill>
                  <a:schemeClr val="bg1"/>
                </a:solidFill>
              </a:rPr>
              <a:t>3</a:t>
            </a:r>
          </a:p>
          <a:p>
            <a:pPr lvl="1">
              <a:lnSpc>
                <a:spcPct val="100000"/>
              </a:lnSpc>
            </a:pPr>
            <a:endParaRPr lang="en-US" sz="2400" b="1" dirty="0">
              <a:solidFill>
                <a:schemeClr val="bg1"/>
              </a:solidFill>
            </a:endParaRPr>
          </a:p>
          <a:p>
            <a:pPr>
              <a:lnSpc>
                <a:spcPct val="100000"/>
              </a:lnSpc>
              <a:spcBef>
                <a:spcPts val="600"/>
              </a:spcBef>
            </a:pPr>
            <a:r>
              <a:rPr lang="en-US" sz="2400" dirty="0">
                <a:solidFill>
                  <a:schemeClr val="bg1"/>
                </a:solidFill>
              </a:rPr>
              <a:t>In order to determine the best language model, we tested 8 different models with varying parameters and configurations in tandem with text extracted from papers with different filtering techniques.</a:t>
            </a:r>
          </a:p>
          <a:p>
            <a:pPr>
              <a:lnSpc>
                <a:spcPct val="200000"/>
              </a:lnSpc>
            </a:pPr>
            <a:endParaRPr lang="en-US" sz="1800" b="1" dirty="0"/>
          </a:p>
        </p:txBody>
      </p:sp>
      <p:sp>
        <p:nvSpPr>
          <p:cNvPr id="10" name="Content Placeholder 5">
            <a:extLst>
              <a:ext uri="{FF2B5EF4-FFF2-40B4-BE49-F238E27FC236}">
                <a16:creationId xmlns:a16="http://schemas.microsoft.com/office/drawing/2014/main" id="{88C769EC-9769-A4B9-C45D-D5A12AB75F88}"/>
              </a:ext>
            </a:extLst>
          </p:cNvPr>
          <p:cNvSpPr txBox="1">
            <a:spLocks/>
          </p:cNvSpPr>
          <p:nvPr/>
        </p:nvSpPr>
        <p:spPr>
          <a:xfrm>
            <a:off x="14621379" y="21160078"/>
            <a:ext cx="12354806" cy="658040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lIns="457200" tIns="91440" rIns="457200" bIns="91440" rtlCol="0">
            <a:normAutofit/>
          </a:bodyPr>
          <a:lstStyle>
            <a:lvl1pPr marL="0" indent="0" algn="l" defTabSz="2057236" rtl="0" eaLnBrk="1" latinLnBrk="0" hangingPunct="1">
              <a:lnSpc>
                <a:spcPct val="90000"/>
              </a:lnSpc>
              <a:spcBef>
                <a:spcPts val="2250"/>
              </a:spcBef>
              <a:buFont typeface="Arial" panose="020B0604020202020204" pitchFamily="34" charset="0"/>
              <a:buNone/>
              <a:defRPr sz="5000" kern="1200">
                <a:solidFill>
                  <a:schemeClr val="tx1"/>
                </a:solidFill>
                <a:latin typeface="+mn-lt"/>
                <a:ea typeface="+mn-ea"/>
                <a:cs typeface="+mn-cs"/>
              </a:defRPr>
            </a:lvl1pPr>
            <a:lvl2pPr marL="1028618" indent="0" algn="l" defTabSz="2057236" rtl="0" eaLnBrk="1" latinLnBrk="0" hangingPunct="1">
              <a:lnSpc>
                <a:spcPct val="90000"/>
              </a:lnSpc>
              <a:spcBef>
                <a:spcPts val="1125"/>
              </a:spcBef>
              <a:buFontTx/>
              <a:buNone/>
              <a:defRPr sz="5400" kern="1200">
                <a:solidFill>
                  <a:schemeClr val="tx1"/>
                </a:solidFill>
                <a:latin typeface="+mn-lt"/>
                <a:ea typeface="+mn-ea"/>
                <a:cs typeface="+mn-cs"/>
              </a:defRPr>
            </a:lvl2pPr>
            <a:lvl3pPr marL="2057236" indent="0" algn="l" defTabSz="2057236" rtl="0" eaLnBrk="1" latinLnBrk="0" hangingPunct="1">
              <a:lnSpc>
                <a:spcPct val="90000"/>
              </a:lnSpc>
              <a:spcBef>
                <a:spcPts val="1125"/>
              </a:spcBef>
              <a:buFontTx/>
              <a:buNone/>
              <a:defRPr sz="4500" kern="1200">
                <a:solidFill>
                  <a:schemeClr val="tx1"/>
                </a:solidFill>
                <a:latin typeface="+mn-lt"/>
                <a:ea typeface="+mn-ea"/>
                <a:cs typeface="+mn-cs"/>
              </a:defRPr>
            </a:lvl3pPr>
            <a:lvl4pPr marL="3085853" indent="0" algn="l" defTabSz="2057236" rtl="0" eaLnBrk="1" latinLnBrk="0" hangingPunct="1">
              <a:lnSpc>
                <a:spcPct val="90000"/>
              </a:lnSpc>
              <a:spcBef>
                <a:spcPts val="1125"/>
              </a:spcBef>
              <a:buFontTx/>
              <a:buNone/>
              <a:defRPr sz="4050" kern="1200">
                <a:solidFill>
                  <a:schemeClr val="tx1"/>
                </a:solidFill>
                <a:latin typeface="+mn-lt"/>
                <a:ea typeface="+mn-ea"/>
                <a:cs typeface="+mn-cs"/>
              </a:defRPr>
            </a:lvl4pPr>
            <a:lvl5pPr marL="4114470" indent="0" algn="l" defTabSz="2057236" rtl="0" eaLnBrk="1" latinLnBrk="0" hangingPunct="1">
              <a:lnSpc>
                <a:spcPct val="90000"/>
              </a:lnSpc>
              <a:spcBef>
                <a:spcPts val="1125"/>
              </a:spcBef>
              <a:buFontTx/>
              <a:buNone/>
              <a:defRPr sz="4050" kern="1200">
                <a:solidFill>
                  <a:schemeClr val="tx1"/>
                </a:solidFill>
                <a:latin typeface="+mn-lt"/>
                <a:ea typeface="+mn-ea"/>
                <a:cs typeface="+mn-cs"/>
              </a:defRPr>
            </a:lvl5pPr>
            <a:lvl6pPr marL="5657398" indent="-514309" algn="l" defTabSz="2057236"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6pPr>
            <a:lvl7pPr marL="6686016" indent="-514309" algn="l" defTabSz="2057236"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7pPr>
            <a:lvl8pPr marL="7714632" indent="-514309" algn="l" defTabSz="2057236"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8pPr>
            <a:lvl9pPr marL="8743250" indent="-514309" algn="l" defTabSz="2057236"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9pPr>
          </a:lstStyle>
          <a:p>
            <a:pPr>
              <a:lnSpc>
                <a:spcPct val="150000"/>
              </a:lnSpc>
            </a:pPr>
            <a:r>
              <a:rPr lang="en-US" sz="3400" b="1" dirty="0">
                <a:solidFill>
                  <a:schemeClr val="bg1"/>
                </a:solidFill>
              </a:rPr>
              <a:t>Results / Insights</a:t>
            </a:r>
          </a:p>
          <a:p>
            <a:pPr>
              <a:lnSpc>
                <a:spcPct val="100000"/>
              </a:lnSpc>
            </a:pPr>
            <a:r>
              <a:rPr lang="en-US" sz="2400" dirty="0">
                <a:solidFill>
                  <a:schemeClr val="bg1"/>
                </a:solidFill>
              </a:rPr>
              <a:t>After working with an existing </a:t>
            </a:r>
            <a:r>
              <a:rPr lang="en-US" sz="2400" b="1" dirty="0">
                <a:solidFill>
                  <a:schemeClr val="bg1"/>
                </a:solidFill>
              </a:rPr>
              <a:t>automatic prompt engineer</a:t>
            </a:r>
            <a:r>
              <a:rPr lang="en-US" sz="2400" b="1" baseline="30000" dirty="0">
                <a:solidFill>
                  <a:schemeClr val="bg1"/>
                </a:solidFill>
              </a:rPr>
              <a:t>2</a:t>
            </a:r>
            <a:r>
              <a:rPr lang="en-US" sz="2400" dirty="0">
                <a:solidFill>
                  <a:schemeClr val="bg1"/>
                </a:solidFill>
              </a:rPr>
              <a:t>, we decided that it would be best to follow other avenues before revisiting it. Ultimately, we concluded from research that </a:t>
            </a:r>
            <a:r>
              <a:rPr lang="en-US" sz="2400" b="1" dirty="0">
                <a:solidFill>
                  <a:schemeClr val="bg1"/>
                </a:solidFill>
              </a:rPr>
              <a:t>CoT</a:t>
            </a:r>
            <a:r>
              <a:rPr lang="en-US" sz="2400" dirty="0">
                <a:solidFill>
                  <a:schemeClr val="bg1"/>
                </a:solidFill>
              </a:rPr>
              <a:t> prompting would be best for extracting information. </a:t>
            </a:r>
          </a:p>
          <a:p>
            <a:pPr>
              <a:lnSpc>
                <a:spcPct val="100000"/>
              </a:lnSpc>
            </a:pPr>
            <a:r>
              <a:rPr lang="en-US" sz="2400" dirty="0">
                <a:solidFill>
                  <a:schemeClr val="bg1"/>
                </a:solidFill>
              </a:rPr>
              <a:t>Through testing, we concluded the following based on a benchmark of conclusions drawn by a human:</a:t>
            </a:r>
          </a:p>
          <a:p>
            <a:pPr marL="1485818" lvl="1" indent="-457200">
              <a:lnSpc>
                <a:spcPct val="100000"/>
              </a:lnSpc>
              <a:buFont typeface="Arial" panose="020B0604020202020204" pitchFamily="34" charset="0"/>
              <a:buChar char="•"/>
            </a:pPr>
            <a:r>
              <a:rPr lang="en-US" sz="2400" dirty="0">
                <a:solidFill>
                  <a:schemeClr val="bg1"/>
                </a:solidFill>
              </a:rPr>
              <a:t>Galactica-1.3b</a:t>
            </a:r>
            <a:r>
              <a:rPr lang="en-US" sz="2400" baseline="30000" dirty="0">
                <a:solidFill>
                  <a:schemeClr val="bg1"/>
                </a:solidFill>
              </a:rPr>
              <a:t>4</a:t>
            </a:r>
            <a:r>
              <a:rPr lang="en-US" sz="2400" dirty="0">
                <a:solidFill>
                  <a:schemeClr val="bg1"/>
                </a:solidFill>
              </a:rPr>
              <a:t> identified 37% with 77 generations per minute</a:t>
            </a:r>
          </a:p>
          <a:p>
            <a:pPr marL="1485818" lvl="1" indent="-457200">
              <a:lnSpc>
                <a:spcPct val="100000"/>
              </a:lnSpc>
              <a:buFont typeface="Arial" panose="020B0604020202020204" pitchFamily="34" charset="0"/>
              <a:buChar char="•"/>
            </a:pPr>
            <a:r>
              <a:rPr lang="en-US" sz="2400" dirty="0">
                <a:solidFill>
                  <a:schemeClr val="bg1"/>
                </a:solidFill>
              </a:rPr>
              <a:t>Galactica-6.7b identified 35% with 7 generations per minute</a:t>
            </a:r>
          </a:p>
          <a:p>
            <a:pPr marL="1485818" lvl="1" indent="-457200">
              <a:lnSpc>
                <a:spcPct val="100000"/>
              </a:lnSpc>
              <a:buFont typeface="Arial" panose="020B0604020202020204" pitchFamily="34" charset="0"/>
              <a:buChar char="•"/>
            </a:pPr>
            <a:r>
              <a:rPr lang="en-US" sz="2400" dirty="0">
                <a:solidFill>
                  <a:schemeClr val="bg1"/>
                </a:solidFill>
              </a:rPr>
              <a:t>LLaMA-2-7b</a:t>
            </a:r>
            <a:r>
              <a:rPr lang="en-US" sz="2400" baseline="30000" dirty="0">
                <a:solidFill>
                  <a:schemeClr val="bg1"/>
                </a:solidFill>
              </a:rPr>
              <a:t>5 </a:t>
            </a:r>
            <a:r>
              <a:rPr lang="en-US" sz="2400" dirty="0">
                <a:solidFill>
                  <a:schemeClr val="bg1"/>
                </a:solidFill>
              </a:rPr>
              <a:t>identified 53% with 10 generations per minute</a:t>
            </a:r>
          </a:p>
          <a:p>
            <a:pPr marL="1485818" lvl="1" indent="-457200">
              <a:lnSpc>
                <a:spcPct val="100000"/>
              </a:lnSpc>
              <a:buFont typeface="Arial" panose="020B0604020202020204" pitchFamily="34" charset="0"/>
              <a:buChar char="•"/>
            </a:pPr>
            <a:r>
              <a:rPr lang="en-US" sz="2400" dirty="0">
                <a:solidFill>
                  <a:schemeClr val="bg1"/>
                </a:solidFill>
              </a:rPr>
              <a:t>LLaMA-2-13b identified 69% with 8 generations per minute</a:t>
            </a:r>
            <a:endParaRPr lang="en-US" sz="2800" b="1" dirty="0">
              <a:solidFill>
                <a:schemeClr val="bg1"/>
              </a:solidFill>
            </a:endParaRPr>
          </a:p>
          <a:p>
            <a:pPr>
              <a:lnSpc>
                <a:spcPct val="100000"/>
              </a:lnSpc>
            </a:pPr>
            <a:r>
              <a:rPr lang="en-US" sz="1400" dirty="0">
                <a:solidFill>
                  <a:schemeClr val="bg1"/>
                </a:solidFill>
              </a:rPr>
              <a:t>(These results come from generations made by the models on keyword-filtered data from 2 different radioisotope research papers. I went through these papers, and extracted important paragraphs with key features and drew conclusions based on those. The score is how accurate the model was compared to my conclusions).</a:t>
            </a:r>
          </a:p>
        </p:txBody>
      </p:sp>
      <p:sp>
        <p:nvSpPr>
          <p:cNvPr id="11" name="Content Placeholder 5">
            <a:extLst>
              <a:ext uri="{FF2B5EF4-FFF2-40B4-BE49-F238E27FC236}">
                <a16:creationId xmlns:a16="http://schemas.microsoft.com/office/drawing/2014/main" id="{B0BE6176-AE21-BEF9-5FBC-980D33EA2379}"/>
              </a:ext>
            </a:extLst>
          </p:cNvPr>
          <p:cNvSpPr txBox="1">
            <a:spLocks/>
          </p:cNvSpPr>
          <p:nvPr/>
        </p:nvSpPr>
        <p:spPr>
          <a:xfrm>
            <a:off x="1371740" y="64701538"/>
            <a:ext cx="12354804" cy="261823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lIns="457200" tIns="182880" rIns="457200" bIns="91440" rtlCol="0">
            <a:normAutofit/>
          </a:bodyPr>
          <a:lstStyle>
            <a:lvl1pPr marL="0" indent="0" algn="l" defTabSz="2057236" rtl="0" eaLnBrk="1" latinLnBrk="0" hangingPunct="1">
              <a:lnSpc>
                <a:spcPct val="90000"/>
              </a:lnSpc>
              <a:spcBef>
                <a:spcPts val="2250"/>
              </a:spcBef>
              <a:buFont typeface="Arial" panose="020B0604020202020204" pitchFamily="34" charset="0"/>
              <a:buNone/>
              <a:defRPr sz="5000" kern="1200">
                <a:solidFill>
                  <a:schemeClr val="tx1"/>
                </a:solidFill>
                <a:latin typeface="+mn-lt"/>
                <a:ea typeface="+mn-ea"/>
                <a:cs typeface="+mn-cs"/>
              </a:defRPr>
            </a:lvl1pPr>
            <a:lvl2pPr marL="1028618" indent="0" algn="l" defTabSz="2057236" rtl="0" eaLnBrk="1" latinLnBrk="0" hangingPunct="1">
              <a:lnSpc>
                <a:spcPct val="90000"/>
              </a:lnSpc>
              <a:spcBef>
                <a:spcPts val="1125"/>
              </a:spcBef>
              <a:buFontTx/>
              <a:buNone/>
              <a:defRPr sz="5400" kern="1200">
                <a:solidFill>
                  <a:schemeClr val="tx1"/>
                </a:solidFill>
                <a:latin typeface="+mn-lt"/>
                <a:ea typeface="+mn-ea"/>
                <a:cs typeface="+mn-cs"/>
              </a:defRPr>
            </a:lvl2pPr>
            <a:lvl3pPr marL="2057236" indent="0" algn="l" defTabSz="2057236" rtl="0" eaLnBrk="1" latinLnBrk="0" hangingPunct="1">
              <a:lnSpc>
                <a:spcPct val="90000"/>
              </a:lnSpc>
              <a:spcBef>
                <a:spcPts val="1125"/>
              </a:spcBef>
              <a:buFontTx/>
              <a:buNone/>
              <a:defRPr sz="4500" kern="1200">
                <a:solidFill>
                  <a:schemeClr val="tx1"/>
                </a:solidFill>
                <a:latin typeface="+mn-lt"/>
                <a:ea typeface="+mn-ea"/>
                <a:cs typeface="+mn-cs"/>
              </a:defRPr>
            </a:lvl3pPr>
            <a:lvl4pPr marL="3085853" indent="0" algn="l" defTabSz="2057236" rtl="0" eaLnBrk="1" latinLnBrk="0" hangingPunct="1">
              <a:lnSpc>
                <a:spcPct val="90000"/>
              </a:lnSpc>
              <a:spcBef>
                <a:spcPts val="1125"/>
              </a:spcBef>
              <a:buFontTx/>
              <a:buNone/>
              <a:defRPr sz="4050" kern="1200">
                <a:solidFill>
                  <a:schemeClr val="tx1"/>
                </a:solidFill>
                <a:latin typeface="+mn-lt"/>
                <a:ea typeface="+mn-ea"/>
                <a:cs typeface="+mn-cs"/>
              </a:defRPr>
            </a:lvl4pPr>
            <a:lvl5pPr marL="4114470" indent="0" algn="l" defTabSz="2057236" rtl="0" eaLnBrk="1" latinLnBrk="0" hangingPunct="1">
              <a:lnSpc>
                <a:spcPct val="90000"/>
              </a:lnSpc>
              <a:spcBef>
                <a:spcPts val="1125"/>
              </a:spcBef>
              <a:buFontTx/>
              <a:buNone/>
              <a:defRPr sz="4050" kern="1200">
                <a:solidFill>
                  <a:schemeClr val="tx1"/>
                </a:solidFill>
                <a:latin typeface="+mn-lt"/>
                <a:ea typeface="+mn-ea"/>
                <a:cs typeface="+mn-cs"/>
              </a:defRPr>
            </a:lvl5pPr>
            <a:lvl6pPr marL="5657398" indent="-514309" algn="l" defTabSz="2057236"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6pPr>
            <a:lvl7pPr marL="6686016" indent="-514309" algn="l" defTabSz="2057236"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7pPr>
            <a:lvl8pPr marL="7714632" indent="-514309" algn="l" defTabSz="2057236"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8pPr>
            <a:lvl9pPr marL="8743250" indent="-514309" algn="l" defTabSz="2057236"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9pPr>
          </a:lstStyle>
          <a:p>
            <a:pPr>
              <a:lnSpc>
                <a:spcPct val="100000"/>
              </a:lnSpc>
            </a:pPr>
            <a:r>
              <a:rPr lang="en-US" sz="1800" b="1" dirty="0">
                <a:solidFill>
                  <a:schemeClr val="bg1"/>
                </a:solidFill>
              </a:rPr>
              <a:t>Acknowledgements</a:t>
            </a:r>
          </a:p>
          <a:p>
            <a:pPr>
              <a:lnSpc>
                <a:spcPct val="100000"/>
              </a:lnSpc>
            </a:pPr>
            <a:r>
              <a:rPr lang="en-US" sz="1800" dirty="0">
                <a:solidFill>
                  <a:schemeClr val="bg1"/>
                </a:solidFill>
              </a:rPr>
              <a:t>This project was supported in part by the U.S. Department of Energy, Office of Science, Office of Workforce Development for Teachers and Scientists (WDTS) under the Science Undergraduate Laboratory Internships Program (SULI).</a:t>
            </a:r>
          </a:p>
          <a:p>
            <a:pPr>
              <a:lnSpc>
                <a:spcPct val="100000"/>
              </a:lnSpc>
            </a:pPr>
            <a:r>
              <a:rPr lang="en-US" sz="1800" dirty="0">
                <a:solidFill>
                  <a:schemeClr val="bg1"/>
                </a:solidFill>
              </a:rPr>
              <a:t>I’d like to especially thank my mentor, Carlos Soto, and my PI, Jasmine Hatcher-Lamarre for the great experience, all their help, and the great insight they provided me in pursuit of this project.</a:t>
            </a:r>
          </a:p>
          <a:p>
            <a:pPr>
              <a:lnSpc>
                <a:spcPct val="150000"/>
              </a:lnSpc>
            </a:pPr>
            <a:endParaRPr lang="en-US" sz="1800" dirty="0">
              <a:solidFill>
                <a:schemeClr val="bg1"/>
              </a:solidFill>
            </a:endParaRPr>
          </a:p>
        </p:txBody>
      </p:sp>
      <p:pic>
        <p:nvPicPr>
          <p:cNvPr id="1026" name="Picture 2">
            <a:extLst>
              <a:ext uri="{FF2B5EF4-FFF2-40B4-BE49-F238E27FC236}">
                <a16:creationId xmlns:a16="http://schemas.microsoft.com/office/drawing/2014/main" id="{B4FD8C45-49B3-62A1-D362-BACD7CD9403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84" r="3004"/>
          <a:stretch/>
        </p:blipFill>
        <p:spPr bwMode="auto">
          <a:xfrm>
            <a:off x="1308339" y="26581321"/>
            <a:ext cx="12894830" cy="689471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Table 13">
            <a:extLst>
              <a:ext uri="{FF2B5EF4-FFF2-40B4-BE49-F238E27FC236}">
                <a16:creationId xmlns:a16="http://schemas.microsoft.com/office/drawing/2014/main" id="{18AF611E-F543-2CAC-C12C-6C2F0AEA751A}"/>
              </a:ext>
            </a:extLst>
          </p:cNvPr>
          <p:cNvGraphicFramePr>
            <a:graphicFrameLocks noGrp="1"/>
          </p:cNvGraphicFramePr>
          <p:nvPr>
            <p:extLst>
              <p:ext uri="{D42A27DB-BD31-4B8C-83A1-F6EECF244321}">
                <p14:modId xmlns:p14="http://schemas.microsoft.com/office/powerpoint/2010/main" val="2120983280"/>
              </p:ext>
            </p:extLst>
          </p:nvPr>
        </p:nvGraphicFramePr>
        <p:xfrm>
          <a:off x="14621380" y="15401950"/>
          <a:ext cx="12187700" cy="4396188"/>
        </p:xfrm>
        <a:graphic>
          <a:graphicData uri="http://schemas.openxmlformats.org/drawingml/2006/table">
            <a:tbl>
              <a:tblPr firstRow="1" bandRow="1">
                <a:tableStyleId>{5C22544A-7EE6-4342-B048-85BDC9FD1C3A}</a:tableStyleId>
              </a:tblPr>
              <a:tblGrid>
                <a:gridCol w="2616385">
                  <a:extLst>
                    <a:ext uri="{9D8B030D-6E8A-4147-A177-3AD203B41FA5}">
                      <a16:colId xmlns:a16="http://schemas.microsoft.com/office/drawing/2014/main" val="644375776"/>
                    </a:ext>
                  </a:extLst>
                </a:gridCol>
                <a:gridCol w="2258695">
                  <a:extLst>
                    <a:ext uri="{9D8B030D-6E8A-4147-A177-3AD203B41FA5}">
                      <a16:colId xmlns:a16="http://schemas.microsoft.com/office/drawing/2014/main" val="1375217418"/>
                    </a:ext>
                  </a:extLst>
                </a:gridCol>
                <a:gridCol w="2437540">
                  <a:extLst>
                    <a:ext uri="{9D8B030D-6E8A-4147-A177-3AD203B41FA5}">
                      <a16:colId xmlns:a16="http://schemas.microsoft.com/office/drawing/2014/main" val="758862126"/>
                    </a:ext>
                  </a:extLst>
                </a:gridCol>
                <a:gridCol w="2437540">
                  <a:extLst>
                    <a:ext uri="{9D8B030D-6E8A-4147-A177-3AD203B41FA5}">
                      <a16:colId xmlns:a16="http://schemas.microsoft.com/office/drawing/2014/main" val="1028876560"/>
                    </a:ext>
                  </a:extLst>
                </a:gridCol>
                <a:gridCol w="2437540">
                  <a:extLst>
                    <a:ext uri="{9D8B030D-6E8A-4147-A177-3AD203B41FA5}">
                      <a16:colId xmlns:a16="http://schemas.microsoft.com/office/drawing/2014/main" val="3258646303"/>
                    </a:ext>
                  </a:extLst>
                </a:gridCol>
              </a:tblGrid>
              <a:tr h="685359">
                <a:tc>
                  <a:txBody>
                    <a:bodyPr/>
                    <a:lstStyle/>
                    <a:p>
                      <a:r>
                        <a:rPr lang="en-US" sz="2800" dirty="0"/>
                        <a:t>Name</a:t>
                      </a:r>
                    </a:p>
                  </a:txBody>
                  <a:tcPr/>
                </a:tc>
                <a:tc>
                  <a:txBody>
                    <a:bodyPr/>
                    <a:lstStyle/>
                    <a:p>
                      <a:r>
                        <a:rPr lang="en-US" sz="2800" dirty="0"/>
                        <a:t>Publisher</a:t>
                      </a:r>
                    </a:p>
                  </a:txBody>
                  <a:tcPr/>
                </a:tc>
                <a:tc>
                  <a:txBody>
                    <a:bodyPr/>
                    <a:lstStyle/>
                    <a:p>
                      <a:r>
                        <a:rPr lang="en-US" sz="2800" dirty="0"/>
                        <a:t>Parameters</a:t>
                      </a:r>
                    </a:p>
                  </a:txBody>
                  <a:tcPr/>
                </a:tc>
                <a:tc>
                  <a:txBody>
                    <a:bodyPr/>
                    <a:lstStyle/>
                    <a:p>
                      <a:r>
                        <a:rPr lang="en-US" sz="2800" dirty="0"/>
                        <a:t>Quantized?</a:t>
                      </a:r>
                    </a:p>
                  </a:txBody>
                  <a:tcPr/>
                </a:tc>
                <a:tc>
                  <a:txBody>
                    <a:bodyPr/>
                    <a:lstStyle/>
                    <a:p>
                      <a:r>
                        <a:rPr lang="en-US" sz="2800" dirty="0"/>
                        <a:t>Scientific?</a:t>
                      </a:r>
                    </a:p>
                  </a:txBody>
                  <a:tcPr/>
                </a:tc>
                <a:extLst>
                  <a:ext uri="{0D108BD9-81ED-4DB2-BD59-A6C34878D82A}">
                    <a16:rowId xmlns:a16="http://schemas.microsoft.com/office/drawing/2014/main" val="4132775290"/>
                  </a:ext>
                </a:extLst>
              </a:tr>
              <a:tr h="685359">
                <a:tc>
                  <a:txBody>
                    <a:bodyPr/>
                    <a:lstStyle/>
                    <a:p>
                      <a:r>
                        <a:rPr lang="en-US" sz="2800" dirty="0"/>
                        <a:t>Galactica-1.3b</a:t>
                      </a:r>
                    </a:p>
                  </a:txBody>
                  <a:tcPr/>
                </a:tc>
                <a:tc>
                  <a:txBody>
                    <a:bodyPr/>
                    <a:lstStyle/>
                    <a:p>
                      <a:r>
                        <a:rPr lang="en-US" sz="2800" dirty="0"/>
                        <a:t>Meta AI</a:t>
                      </a:r>
                    </a:p>
                  </a:txBody>
                  <a:tcPr/>
                </a:tc>
                <a:tc>
                  <a:txBody>
                    <a:bodyPr/>
                    <a:lstStyle/>
                    <a:p>
                      <a:r>
                        <a:rPr lang="en-US" sz="2800" dirty="0"/>
                        <a:t>1.3 billion</a:t>
                      </a:r>
                    </a:p>
                  </a:txBody>
                  <a:tcPr/>
                </a:tc>
                <a:tc>
                  <a:txBody>
                    <a:bodyPr/>
                    <a:lstStyle/>
                    <a:p>
                      <a:r>
                        <a:rPr lang="en-US" sz="2800" dirty="0"/>
                        <a:t>No</a:t>
                      </a:r>
                    </a:p>
                  </a:txBody>
                  <a:tcPr/>
                </a:tc>
                <a:tc>
                  <a:txBody>
                    <a:bodyPr/>
                    <a:lstStyle/>
                    <a:p>
                      <a:r>
                        <a:rPr lang="en-US" sz="2800" dirty="0"/>
                        <a:t>83%</a:t>
                      </a:r>
                    </a:p>
                  </a:txBody>
                  <a:tcPr/>
                </a:tc>
                <a:extLst>
                  <a:ext uri="{0D108BD9-81ED-4DB2-BD59-A6C34878D82A}">
                    <a16:rowId xmlns:a16="http://schemas.microsoft.com/office/drawing/2014/main" val="2195409773"/>
                  </a:ext>
                </a:extLst>
              </a:tr>
              <a:tr h="685359">
                <a:tc>
                  <a:txBody>
                    <a:bodyPr/>
                    <a:lstStyle/>
                    <a:p>
                      <a:r>
                        <a:rPr lang="en-US" sz="2800" dirty="0"/>
                        <a:t>Galactica-6.7b</a:t>
                      </a:r>
                    </a:p>
                  </a:txBody>
                  <a:tcPr/>
                </a:tc>
                <a:tc>
                  <a:txBody>
                    <a:bodyPr/>
                    <a:lstStyle/>
                    <a:p>
                      <a:r>
                        <a:rPr lang="en-US" sz="2800" dirty="0"/>
                        <a:t>Meta AI</a:t>
                      </a:r>
                    </a:p>
                  </a:txBody>
                  <a:tcPr/>
                </a:tc>
                <a:tc>
                  <a:txBody>
                    <a:bodyPr/>
                    <a:lstStyle/>
                    <a:p>
                      <a:r>
                        <a:rPr lang="en-US" sz="2800" dirty="0"/>
                        <a:t>6.7 billion</a:t>
                      </a:r>
                    </a:p>
                  </a:txBody>
                  <a:tcPr/>
                </a:tc>
                <a:tc>
                  <a:txBody>
                    <a:bodyPr/>
                    <a:lstStyle/>
                    <a:p>
                      <a:r>
                        <a:rPr lang="en-US" sz="2800" dirty="0"/>
                        <a:t>Yes</a:t>
                      </a:r>
                    </a:p>
                  </a:txBody>
                  <a:tcPr/>
                </a:tc>
                <a:tc>
                  <a:txBody>
                    <a:bodyPr/>
                    <a:lstStyle/>
                    <a:p>
                      <a:r>
                        <a:rPr lang="en-US" sz="2800" dirty="0"/>
                        <a:t>83%</a:t>
                      </a:r>
                    </a:p>
                  </a:txBody>
                  <a:tcPr/>
                </a:tc>
                <a:extLst>
                  <a:ext uri="{0D108BD9-81ED-4DB2-BD59-A6C34878D82A}">
                    <a16:rowId xmlns:a16="http://schemas.microsoft.com/office/drawing/2014/main" val="452127306"/>
                  </a:ext>
                </a:extLst>
              </a:tr>
              <a:tr h="685359">
                <a:tc>
                  <a:txBody>
                    <a:bodyPr/>
                    <a:lstStyle/>
                    <a:p>
                      <a:pPr marL="0" marR="0" lvl="0" indent="0" algn="l" defTabSz="2057236"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mn-lt"/>
                          <a:ea typeface="+mn-ea"/>
                          <a:cs typeface="+mn-cs"/>
                        </a:rPr>
                        <a:t>LLaMA-2-7b</a:t>
                      </a:r>
                    </a:p>
                  </a:txBody>
                  <a:tcPr/>
                </a:tc>
                <a:tc>
                  <a:txBody>
                    <a:bodyPr/>
                    <a:lstStyle/>
                    <a:p>
                      <a:r>
                        <a:rPr lang="en-US" sz="2800" dirty="0"/>
                        <a:t>Meta AI</a:t>
                      </a:r>
                    </a:p>
                  </a:txBody>
                  <a:tcPr/>
                </a:tc>
                <a:tc>
                  <a:txBody>
                    <a:bodyPr/>
                    <a:lstStyle/>
                    <a:p>
                      <a:r>
                        <a:rPr lang="en-US" sz="2800" dirty="0"/>
                        <a:t>7 billion</a:t>
                      </a:r>
                    </a:p>
                  </a:txBody>
                  <a:tcPr/>
                </a:tc>
                <a:tc>
                  <a:txBody>
                    <a:bodyPr/>
                    <a:lstStyle/>
                    <a:p>
                      <a:r>
                        <a:rPr lang="en-US" sz="2800" dirty="0"/>
                        <a:t>Yes</a:t>
                      </a:r>
                    </a:p>
                  </a:txBody>
                  <a:tcPr/>
                </a:tc>
                <a:tc>
                  <a:txBody>
                    <a:bodyPr/>
                    <a:lstStyle/>
                    <a:p>
                      <a:r>
                        <a:rPr lang="en-US" sz="2800" dirty="0"/>
                        <a:t>--%</a:t>
                      </a:r>
                    </a:p>
                  </a:txBody>
                  <a:tcPr/>
                </a:tc>
                <a:extLst>
                  <a:ext uri="{0D108BD9-81ED-4DB2-BD59-A6C34878D82A}">
                    <a16:rowId xmlns:a16="http://schemas.microsoft.com/office/drawing/2014/main" val="3017675268"/>
                  </a:ext>
                </a:extLst>
              </a:tr>
              <a:tr h="685359">
                <a:tc>
                  <a:txBody>
                    <a:bodyPr/>
                    <a:lstStyle/>
                    <a:p>
                      <a:r>
                        <a:rPr lang="en-US" sz="2800" dirty="0"/>
                        <a:t>LLaMA-2-13b</a:t>
                      </a:r>
                    </a:p>
                  </a:txBody>
                  <a:tcPr/>
                </a:tc>
                <a:tc>
                  <a:txBody>
                    <a:bodyPr/>
                    <a:lstStyle/>
                    <a:p>
                      <a:r>
                        <a:rPr lang="en-US" sz="2800" dirty="0"/>
                        <a:t>Meta AI</a:t>
                      </a:r>
                    </a:p>
                  </a:txBody>
                  <a:tcPr/>
                </a:tc>
                <a:tc>
                  <a:txBody>
                    <a:bodyPr/>
                    <a:lstStyle/>
                    <a:p>
                      <a:r>
                        <a:rPr lang="en-US" sz="2800" dirty="0"/>
                        <a:t>13 billion</a:t>
                      </a:r>
                    </a:p>
                  </a:txBody>
                  <a:tcPr/>
                </a:tc>
                <a:tc>
                  <a:txBody>
                    <a:bodyPr/>
                    <a:lstStyle/>
                    <a:p>
                      <a:r>
                        <a:rPr lang="en-US" sz="2800" dirty="0"/>
                        <a:t>Yes</a:t>
                      </a:r>
                    </a:p>
                  </a:txBody>
                  <a:tcPr/>
                </a:tc>
                <a:tc>
                  <a:txBody>
                    <a:bodyPr/>
                    <a:lstStyle/>
                    <a:p>
                      <a:r>
                        <a:rPr lang="en-US" sz="2800" dirty="0"/>
                        <a:t>--%</a:t>
                      </a:r>
                    </a:p>
                  </a:txBody>
                  <a:tcPr/>
                </a:tc>
                <a:extLst>
                  <a:ext uri="{0D108BD9-81ED-4DB2-BD59-A6C34878D82A}">
                    <a16:rowId xmlns:a16="http://schemas.microsoft.com/office/drawing/2014/main" val="2456562637"/>
                  </a:ext>
                </a:extLst>
              </a:tr>
              <a:tr h="969393">
                <a:tc>
                  <a:txBody>
                    <a:bodyPr/>
                    <a:lstStyle/>
                    <a:p>
                      <a:r>
                        <a:rPr lang="en-US" sz="2800" dirty="0"/>
                        <a:t>MPT-7b-Instruct*</a:t>
                      </a:r>
                    </a:p>
                  </a:txBody>
                  <a:tcPr/>
                </a:tc>
                <a:tc>
                  <a:txBody>
                    <a:bodyPr/>
                    <a:lstStyle/>
                    <a:p>
                      <a:r>
                        <a:rPr lang="en-US" sz="2800" dirty="0"/>
                        <a:t>MosaicML</a:t>
                      </a:r>
                    </a:p>
                  </a:txBody>
                  <a:tcPr/>
                </a:tc>
                <a:tc>
                  <a:txBody>
                    <a:bodyPr/>
                    <a:lstStyle/>
                    <a:p>
                      <a:r>
                        <a:rPr lang="en-US" sz="2800" dirty="0"/>
                        <a:t>7 billion</a:t>
                      </a:r>
                    </a:p>
                  </a:txBody>
                  <a:tcPr/>
                </a:tc>
                <a:tc>
                  <a:txBody>
                    <a:bodyPr/>
                    <a:lstStyle/>
                    <a:p>
                      <a:r>
                        <a:rPr lang="en-US" sz="2800" dirty="0"/>
                        <a:t>Yes</a:t>
                      </a:r>
                    </a:p>
                  </a:txBody>
                  <a:tcPr/>
                </a:tc>
                <a:tc>
                  <a:txBody>
                    <a:bodyPr/>
                    <a:lstStyle/>
                    <a:p>
                      <a:r>
                        <a:rPr lang="en-US" sz="2800" dirty="0"/>
                        <a:t>5.2%</a:t>
                      </a:r>
                    </a:p>
                  </a:txBody>
                  <a:tcPr/>
                </a:tc>
                <a:extLst>
                  <a:ext uri="{0D108BD9-81ED-4DB2-BD59-A6C34878D82A}">
                    <a16:rowId xmlns:a16="http://schemas.microsoft.com/office/drawing/2014/main" val="1165123038"/>
                  </a:ext>
                </a:extLst>
              </a:tr>
            </a:tbl>
          </a:graphicData>
        </a:graphic>
      </p:graphicFrame>
      <p:pic>
        <p:nvPicPr>
          <p:cNvPr id="19" name="Picture 18">
            <a:extLst>
              <a:ext uri="{FF2B5EF4-FFF2-40B4-BE49-F238E27FC236}">
                <a16:creationId xmlns:a16="http://schemas.microsoft.com/office/drawing/2014/main" id="{791BA2AF-1645-1FBB-051B-3988B99F3AEB}"/>
              </a:ext>
            </a:extLst>
          </p:cNvPr>
          <p:cNvPicPr>
            <a:picLocks noChangeAspect="1"/>
          </p:cNvPicPr>
          <p:nvPr/>
        </p:nvPicPr>
        <p:blipFill>
          <a:blip r:embed="rId4"/>
          <a:stretch>
            <a:fillRect/>
          </a:stretch>
        </p:blipFill>
        <p:spPr>
          <a:xfrm>
            <a:off x="1019160" y="33848204"/>
            <a:ext cx="26412840" cy="2682385"/>
          </a:xfrm>
          <a:prstGeom prst="rect">
            <a:avLst/>
          </a:prstGeom>
        </p:spPr>
      </p:pic>
      <p:pic>
        <p:nvPicPr>
          <p:cNvPr id="15" name="Picture 14">
            <a:extLst>
              <a:ext uri="{FF2B5EF4-FFF2-40B4-BE49-F238E27FC236}">
                <a16:creationId xmlns:a16="http://schemas.microsoft.com/office/drawing/2014/main" id="{D04CF3D6-8AE6-189A-EAC4-BD50CD1ECE71}"/>
              </a:ext>
            </a:extLst>
          </p:cNvPr>
          <p:cNvPicPr>
            <a:picLocks noChangeAspect="1"/>
          </p:cNvPicPr>
          <p:nvPr/>
        </p:nvPicPr>
        <p:blipFill>
          <a:blip r:embed="rId5"/>
          <a:stretch>
            <a:fillRect/>
          </a:stretch>
        </p:blipFill>
        <p:spPr>
          <a:xfrm>
            <a:off x="1285877" y="34482778"/>
            <a:ext cx="5068032" cy="1565126"/>
          </a:xfrm>
          <a:prstGeom prst="rect">
            <a:avLst/>
          </a:prstGeom>
        </p:spPr>
      </p:pic>
      <p:pic>
        <p:nvPicPr>
          <p:cNvPr id="17" name="Picture 16">
            <a:extLst>
              <a:ext uri="{FF2B5EF4-FFF2-40B4-BE49-F238E27FC236}">
                <a16:creationId xmlns:a16="http://schemas.microsoft.com/office/drawing/2014/main" id="{16F986FF-47E0-5426-4C1A-02ECEB832C55}"/>
              </a:ext>
            </a:extLst>
          </p:cNvPr>
          <p:cNvPicPr>
            <a:picLocks noChangeAspect="1"/>
          </p:cNvPicPr>
          <p:nvPr/>
        </p:nvPicPr>
        <p:blipFill>
          <a:blip r:embed="rId6"/>
          <a:stretch>
            <a:fillRect/>
          </a:stretch>
        </p:blipFill>
        <p:spPr>
          <a:xfrm>
            <a:off x="20806701" y="34706784"/>
            <a:ext cx="4840729" cy="1506004"/>
          </a:xfrm>
          <a:prstGeom prst="rect">
            <a:avLst/>
          </a:prstGeom>
        </p:spPr>
      </p:pic>
      <p:sp>
        <p:nvSpPr>
          <p:cNvPr id="20" name="TextBox 19">
            <a:extLst>
              <a:ext uri="{FF2B5EF4-FFF2-40B4-BE49-F238E27FC236}">
                <a16:creationId xmlns:a16="http://schemas.microsoft.com/office/drawing/2014/main" id="{70998229-85FA-2D9A-FFD6-74CE040D1E41}"/>
              </a:ext>
            </a:extLst>
          </p:cNvPr>
          <p:cNvSpPr txBox="1"/>
          <p:nvPr/>
        </p:nvSpPr>
        <p:spPr>
          <a:xfrm>
            <a:off x="6240217" y="34269175"/>
            <a:ext cx="15145124" cy="2923877"/>
          </a:xfrm>
          <a:prstGeom prst="rect">
            <a:avLst/>
          </a:prstGeom>
          <a:noFill/>
        </p:spPr>
        <p:txBody>
          <a:bodyPr wrap="square" rtlCol="0">
            <a:spAutoFit/>
          </a:bodyPr>
          <a:lstStyle/>
          <a:p>
            <a:r>
              <a:rPr lang="en-US" sz="1600" dirty="0"/>
              <a:t>* MPT-7B has not been tested yet but will be and is a good candidate for this project</a:t>
            </a:r>
          </a:p>
          <a:p>
            <a:r>
              <a:rPr lang="en-US" sz="1600" dirty="0"/>
              <a:t>1. Vaswani, Ashish, et al. “Attention Is All You Need.” arXiv.Org, 24 July 2023, arxiv.org/abs/1706.03762. </a:t>
            </a:r>
          </a:p>
          <a:p>
            <a:r>
              <a:rPr lang="en-US" sz="1600" dirty="0"/>
              <a:t>2. </a:t>
            </a:r>
            <a:r>
              <a:rPr lang="en-US" sz="1600" dirty="0">
                <a:effectLst/>
              </a:rPr>
              <a:t>Wei, Jason, et al. “Chain-of-Thought Prompting Elicits Reasoning in Large Language Models.” </a:t>
            </a:r>
            <a:r>
              <a:rPr lang="en-US" sz="1600" i="1" dirty="0">
                <a:effectLst/>
              </a:rPr>
              <a:t>arXiv.Org</a:t>
            </a:r>
            <a:r>
              <a:rPr lang="en-US" sz="1600" dirty="0">
                <a:effectLst/>
              </a:rPr>
              <a:t>, 10 Jan. 2023, arxiv.org/abs/2201.11903. </a:t>
            </a:r>
          </a:p>
          <a:p>
            <a:r>
              <a:rPr lang="en-US" sz="1600" dirty="0"/>
              <a:t>3. </a:t>
            </a:r>
            <a:r>
              <a:rPr lang="en-US" sz="1600" dirty="0">
                <a:effectLst/>
              </a:rPr>
              <a:t>Zhou, Yongchao, et al. “Large Language Models Are Human-Level Prompt Engineers.” </a:t>
            </a:r>
            <a:r>
              <a:rPr lang="en-US" sz="1600" i="1" dirty="0">
                <a:effectLst/>
              </a:rPr>
              <a:t>arXiv.Org</a:t>
            </a:r>
            <a:r>
              <a:rPr lang="en-US" sz="1600" dirty="0">
                <a:effectLst/>
              </a:rPr>
              <a:t>, 10 Mar. 2023, arxiv.org/abs/2211.01910. </a:t>
            </a:r>
          </a:p>
          <a:p>
            <a:r>
              <a:rPr lang="en-US" sz="1600" dirty="0"/>
              <a:t>4. Taylor, Ross, et al. “Galactica: A Large Language Model for Science.” arXiv.Org, 16 Nov. 2022, arxiv.org/abs/2211.09085. </a:t>
            </a:r>
          </a:p>
          <a:p>
            <a:r>
              <a:rPr lang="en-US" sz="1600" dirty="0">
                <a:effectLst/>
              </a:rPr>
              <a:t>5. </a:t>
            </a:r>
            <a:r>
              <a:rPr lang="en-US" sz="1600" dirty="0" err="1">
                <a:effectLst/>
              </a:rPr>
              <a:t>Touvron</a:t>
            </a:r>
            <a:r>
              <a:rPr lang="en-US" sz="1600" dirty="0">
                <a:effectLst/>
              </a:rPr>
              <a:t>, Hugo, et al. “Llama 2: Open Foundation and Fine-Tuned Chat Models.” arXiv.Org, 19 July 2023, arxiv.org/abs/2307.09288. </a:t>
            </a:r>
          </a:p>
          <a:p>
            <a:r>
              <a:rPr lang="en-US" sz="1600" dirty="0"/>
              <a:t>6. Barrett, Kendall E., et al. “Production, Purification, and Applications of a Potential </a:t>
            </a:r>
            <a:r>
              <a:rPr lang="en-US" sz="1600" dirty="0" err="1"/>
              <a:t>Theranostic</a:t>
            </a:r>
            <a:r>
              <a:rPr lang="en-US" sz="1600" dirty="0"/>
              <a:t> Pair: Cobalt-55 and Cobalt-58M.” MDPI, 9 July 2021, www.mdpi.com/2075-4418/11/7/1235. </a:t>
            </a:r>
            <a:endParaRPr lang="en-US" sz="1600" dirty="0">
              <a:effectLst/>
            </a:endParaRPr>
          </a:p>
          <a:p>
            <a:endParaRPr lang="en-US" sz="2800" dirty="0"/>
          </a:p>
          <a:p>
            <a:endParaRPr lang="en-US" sz="2800" dirty="0"/>
          </a:p>
        </p:txBody>
      </p:sp>
      <p:sp>
        <p:nvSpPr>
          <p:cNvPr id="4" name="Content Placeholder 5">
            <a:extLst>
              <a:ext uri="{FF2B5EF4-FFF2-40B4-BE49-F238E27FC236}">
                <a16:creationId xmlns:a16="http://schemas.microsoft.com/office/drawing/2014/main" id="{674A39A9-C747-45C9-8246-816672EC5777}"/>
              </a:ext>
            </a:extLst>
          </p:cNvPr>
          <p:cNvSpPr txBox="1">
            <a:spLocks/>
          </p:cNvSpPr>
          <p:nvPr/>
        </p:nvSpPr>
        <p:spPr>
          <a:xfrm>
            <a:off x="14621378" y="10099335"/>
            <a:ext cx="12187701" cy="47632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lIns="457200" tIns="91440" rIns="457200" bIns="91440" rtlCol="0">
            <a:normAutofit/>
          </a:bodyPr>
          <a:lstStyle>
            <a:lvl1pPr marL="0" indent="0" algn="l" defTabSz="2057236" rtl="0" eaLnBrk="1" latinLnBrk="0" hangingPunct="1">
              <a:lnSpc>
                <a:spcPct val="90000"/>
              </a:lnSpc>
              <a:spcBef>
                <a:spcPts val="2250"/>
              </a:spcBef>
              <a:buFont typeface="Arial" panose="020B0604020202020204" pitchFamily="34" charset="0"/>
              <a:buNone/>
              <a:defRPr sz="5000" kern="1200">
                <a:solidFill>
                  <a:schemeClr val="tx1"/>
                </a:solidFill>
                <a:latin typeface="+mn-lt"/>
                <a:ea typeface="+mn-ea"/>
                <a:cs typeface="+mn-cs"/>
              </a:defRPr>
            </a:lvl1pPr>
            <a:lvl2pPr marL="1028618" indent="0" algn="l" defTabSz="2057236" rtl="0" eaLnBrk="1" latinLnBrk="0" hangingPunct="1">
              <a:lnSpc>
                <a:spcPct val="90000"/>
              </a:lnSpc>
              <a:spcBef>
                <a:spcPts val="1125"/>
              </a:spcBef>
              <a:buFontTx/>
              <a:buNone/>
              <a:defRPr sz="5400" kern="1200">
                <a:solidFill>
                  <a:schemeClr val="tx1"/>
                </a:solidFill>
                <a:latin typeface="+mn-lt"/>
                <a:ea typeface="+mn-ea"/>
                <a:cs typeface="+mn-cs"/>
              </a:defRPr>
            </a:lvl2pPr>
            <a:lvl3pPr marL="2057236" indent="0" algn="l" defTabSz="2057236" rtl="0" eaLnBrk="1" latinLnBrk="0" hangingPunct="1">
              <a:lnSpc>
                <a:spcPct val="90000"/>
              </a:lnSpc>
              <a:spcBef>
                <a:spcPts val="1125"/>
              </a:spcBef>
              <a:buFontTx/>
              <a:buNone/>
              <a:defRPr sz="4500" kern="1200">
                <a:solidFill>
                  <a:schemeClr val="tx1"/>
                </a:solidFill>
                <a:latin typeface="+mn-lt"/>
                <a:ea typeface="+mn-ea"/>
                <a:cs typeface="+mn-cs"/>
              </a:defRPr>
            </a:lvl3pPr>
            <a:lvl4pPr marL="3085853" indent="0" algn="l" defTabSz="2057236" rtl="0" eaLnBrk="1" latinLnBrk="0" hangingPunct="1">
              <a:lnSpc>
                <a:spcPct val="90000"/>
              </a:lnSpc>
              <a:spcBef>
                <a:spcPts val="1125"/>
              </a:spcBef>
              <a:buFontTx/>
              <a:buNone/>
              <a:defRPr sz="4050" kern="1200">
                <a:solidFill>
                  <a:schemeClr val="tx1"/>
                </a:solidFill>
                <a:latin typeface="+mn-lt"/>
                <a:ea typeface="+mn-ea"/>
                <a:cs typeface="+mn-cs"/>
              </a:defRPr>
            </a:lvl4pPr>
            <a:lvl5pPr marL="4114470" indent="0" algn="l" defTabSz="2057236" rtl="0" eaLnBrk="1" latinLnBrk="0" hangingPunct="1">
              <a:lnSpc>
                <a:spcPct val="90000"/>
              </a:lnSpc>
              <a:spcBef>
                <a:spcPts val="1125"/>
              </a:spcBef>
              <a:buFontTx/>
              <a:buNone/>
              <a:defRPr sz="4050" kern="1200">
                <a:solidFill>
                  <a:schemeClr val="tx1"/>
                </a:solidFill>
                <a:latin typeface="+mn-lt"/>
                <a:ea typeface="+mn-ea"/>
                <a:cs typeface="+mn-cs"/>
              </a:defRPr>
            </a:lvl5pPr>
            <a:lvl6pPr marL="5657398" indent="-514309" algn="l" defTabSz="2057236"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6pPr>
            <a:lvl7pPr marL="6686016" indent="-514309" algn="l" defTabSz="2057236"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7pPr>
            <a:lvl8pPr marL="7714632" indent="-514309" algn="l" defTabSz="2057236"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8pPr>
            <a:lvl9pPr marL="8743250" indent="-514309" algn="l" defTabSz="2057236"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9pPr>
          </a:lstStyle>
          <a:p>
            <a:pPr>
              <a:lnSpc>
                <a:spcPct val="150000"/>
              </a:lnSpc>
            </a:pPr>
            <a:r>
              <a:rPr lang="en-US" sz="3400" b="1" dirty="0">
                <a:solidFill>
                  <a:schemeClr val="bg1"/>
                </a:solidFill>
              </a:rPr>
              <a:t>Related Work</a:t>
            </a:r>
          </a:p>
          <a:p>
            <a:pPr marL="457200" indent="-457200">
              <a:lnSpc>
                <a:spcPct val="100000"/>
              </a:lnSpc>
              <a:buFont typeface="Arial" panose="020B0604020202020204" pitchFamily="34" charset="0"/>
              <a:buChar char="•"/>
            </a:pPr>
            <a:r>
              <a:rPr lang="en-US" sz="2400" b="1" dirty="0">
                <a:solidFill>
                  <a:schemeClr val="bg1"/>
                </a:solidFill>
              </a:rPr>
              <a:t>“Attention Is All You Need”</a:t>
            </a:r>
            <a:r>
              <a:rPr lang="en-US" sz="2400" baseline="30000" dirty="0">
                <a:solidFill>
                  <a:schemeClr val="bg1"/>
                </a:solidFill>
              </a:rPr>
              <a:t>1 </a:t>
            </a:r>
            <a:r>
              <a:rPr lang="en-US" sz="2400" dirty="0">
                <a:solidFill>
                  <a:schemeClr val="bg1"/>
                </a:solidFill>
              </a:rPr>
              <a:t>proposed the </a:t>
            </a:r>
            <a:r>
              <a:rPr lang="en-US" sz="2400" b="1" dirty="0">
                <a:solidFill>
                  <a:schemeClr val="bg1"/>
                </a:solidFill>
              </a:rPr>
              <a:t>transformer</a:t>
            </a:r>
            <a:r>
              <a:rPr lang="en-US" sz="2400" dirty="0">
                <a:solidFill>
                  <a:schemeClr val="bg1"/>
                </a:solidFill>
              </a:rPr>
              <a:t> architecture of machine learning models, which caused a boom in the advancement of </a:t>
            </a:r>
            <a:r>
              <a:rPr lang="en-US" sz="2400" b="1" dirty="0">
                <a:solidFill>
                  <a:schemeClr val="bg1"/>
                </a:solidFill>
              </a:rPr>
              <a:t>large language models</a:t>
            </a:r>
            <a:endParaRPr lang="en-US" sz="2400" dirty="0">
              <a:solidFill>
                <a:schemeClr val="bg1"/>
              </a:solidFill>
            </a:endParaRPr>
          </a:p>
          <a:p>
            <a:pPr marL="457200" indent="-457200">
              <a:lnSpc>
                <a:spcPct val="100000"/>
              </a:lnSpc>
              <a:buFont typeface="Arial" panose="020B0604020202020204" pitchFamily="34" charset="0"/>
              <a:buChar char="•"/>
            </a:pPr>
            <a:r>
              <a:rPr lang="en-US" sz="2400" b="1" dirty="0">
                <a:solidFill>
                  <a:schemeClr val="bg1"/>
                </a:solidFill>
              </a:rPr>
              <a:t>Large language models (LLMs) </a:t>
            </a:r>
            <a:r>
              <a:rPr lang="en-US" sz="2400" dirty="0">
                <a:solidFill>
                  <a:schemeClr val="bg1"/>
                </a:solidFill>
              </a:rPr>
              <a:t>are machine learning algorithms designed to process text in a word-by-word generative mode</a:t>
            </a:r>
          </a:p>
          <a:p>
            <a:pPr marL="1485818" lvl="1" indent="-457200">
              <a:lnSpc>
                <a:spcPct val="100000"/>
              </a:lnSpc>
              <a:buFont typeface="Courier New" panose="02070309020205020404" pitchFamily="49" charset="0"/>
              <a:buChar char="o"/>
            </a:pPr>
            <a:r>
              <a:rPr lang="en-US" sz="2400" dirty="0">
                <a:solidFill>
                  <a:schemeClr val="bg1"/>
                </a:solidFill>
              </a:rPr>
              <a:t>At large scales, LLMs demonstrate impressive information extraction and reasoning capabilities</a:t>
            </a:r>
          </a:p>
          <a:p>
            <a:pPr marL="457200" indent="-457200">
              <a:lnSpc>
                <a:spcPct val="100000"/>
              </a:lnSpc>
              <a:buFont typeface="Arial" panose="020B0604020202020204" pitchFamily="34" charset="0"/>
              <a:buChar char="•"/>
            </a:pPr>
            <a:endParaRPr lang="en-US" sz="2800" dirty="0">
              <a:solidFill>
                <a:schemeClr val="bg1"/>
              </a:solidFill>
            </a:endParaRPr>
          </a:p>
          <a:p>
            <a:pPr marL="457200" indent="-457200">
              <a:lnSpc>
                <a:spcPct val="100000"/>
              </a:lnSpc>
              <a:buFont typeface="Arial" panose="020B0604020202020204" pitchFamily="34" charset="0"/>
              <a:buChar char="•"/>
            </a:pPr>
            <a:endParaRPr lang="en-US" sz="2800" dirty="0">
              <a:solidFill>
                <a:schemeClr val="bg1"/>
              </a:solidFill>
            </a:endParaRPr>
          </a:p>
          <a:p>
            <a:pPr>
              <a:lnSpc>
                <a:spcPct val="200000"/>
              </a:lnSpc>
            </a:pPr>
            <a:endParaRPr lang="en-US" sz="1800" b="1" dirty="0"/>
          </a:p>
        </p:txBody>
      </p:sp>
      <p:sp>
        <p:nvSpPr>
          <p:cNvPr id="12" name="TextBox 11">
            <a:extLst>
              <a:ext uri="{FF2B5EF4-FFF2-40B4-BE49-F238E27FC236}">
                <a16:creationId xmlns:a16="http://schemas.microsoft.com/office/drawing/2014/main" id="{CC35783E-A7D0-8669-BAA5-7687C6444CAC}"/>
              </a:ext>
            </a:extLst>
          </p:cNvPr>
          <p:cNvSpPr txBox="1"/>
          <p:nvPr/>
        </p:nvSpPr>
        <p:spPr>
          <a:xfrm>
            <a:off x="1834802" y="33207841"/>
            <a:ext cx="11583456" cy="646331"/>
          </a:xfrm>
          <a:prstGeom prst="rect">
            <a:avLst/>
          </a:prstGeom>
          <a:noFill/>
        </p:spPr>
        <p:txBody>
          <a:bodyPr wrap="square" rtlCol="0">
            <a:spAutoFit/>
          </a:bodyPr>
          <a:lstStyle/>
          <a:p>
            <a:r>
              <a:rPr lang="en-US" sz="1800" i="1" dirty="0"/>
              <a:t>Figure 1 shows Standard Prompting (left) vs. Chain-of-Thought prompting (right). Standard prompting gives an example (few-shot) without much reasoning whereas Chain-of-Thought embeds reasoning in examples given.</a:t>
            </a:r>
          </a:p>
        </p:txBody>
      </p:sp>
      <p:sp>
        <p:nvSpPr>
          <p:cNvPr id="14" name="TextBox 13">
            <a:extLst>
              <a:ext uri="{FF2B5EF4-FFF2-40B4-BE49-F238E27FC236}">
                <a16:creationId xmlns:a16="http://schemas.microsoft.com/office/drawing/2014/main" id="{964CFD90-AF51-EECB-AE79-014C263BD46A}"/>
              </a:ext>
            </a:extLst>
          </p:cNvPr>
          <p:cNvSpPr txBox="1"/>
          <p:nvPr/>
        </p:nvSpPr>
        <p:spPr>
          <a:xfrm>
            <a:off x="14621380" y="19798138"/>
            <a:ext cx="12187700" cy="923328"/>
          </a:xfrm>
          <a:prstGeom prst="rect">
            <a:avLst/>
          </a:prstGeom>
          <a:noFill/>
        </p:spPr>
        <p:txBody>
          <a:bodyPr wrap="square" rtlCol="0">
            <a:spAutoFit/>
          </a:bodyPr>
          <a:lstStyle/>
          <a:p>
            <a:r>
              <a:rPr lang="en-US" sz="1800" i="1" dirty="0"/>
              <a:t>Table 1 depicts relevant models to our problem, their publisher, the parameters in the model, whether the model is quantized, and the percentage of training data which was scientific literature. LLaMA-2 did not report its data training corpus.</a:t>
            </a:r>
          </a:p>
        </p:txBody>
      </p:sp>
      <p:grpSp>
        <p:nvGrpSpPr>
          <p:cNvPr id="16" name="Group 15">
            <a:extLst>
              <a:ext uri="{FF2B5EF4-FFF2-40B4-BE49-F238E27FC236}">
                <a16:creationId xmlns:a16="http://schemas.microsoft.com/office/drawing/2014/main" id="{90C1DDE7-E556-1BEC-8F72-C43047096472}"/>
              </a:ext>
            </a:extLst>
          </p:cNvPr>
          <p:cNvGrpSpPr/>
          <p:nvPr/>
        </p:nvGrpSpPr>
        <p:grpSpPr>
          <a:xfrm>
            <a:off x="2582565" y="15041496"/>
            <a:ext cx="10346377" cy="4514837"/>
            <a:chOff x="855023" y="1395416"/>
            <a:chExt cx="10346377" cy="4625308"/>
          </a:xfrm>
          <a:solidFill>
            <a:schemeClr val="accent1"/>
          </a:solidFill>
        </p:grpSpPr>
        <p:grpSp>
          <p:nvGrpSpPr>
            <p:cNvPr id="18" name="Group 17">
              <a:extLst>
                <a:ext uri="{FF2B5EF4-FFF2-40B4-BE49-F238E27FC236}">
                  <a16:creationId xmlns:a16="http://schemas.microsoft.com/office/drawing/2014/main" id="{2783B2DF-075B-A118-D653-E963963A0C23}"/>
                </a:ext>
              </a:extLst>
            </p:cNvPr>
            <p:cNvGrpSpPr/>
            <p:nvPr/>
          </p:nvGrpSpPr>
          <p:grpSpPr>
            <a:xfrm>
              <a:off x="855023" y="2318654"/>
              <a:ext cx="10346377" cy="3702070"/>
              <a:chOff x="855023" y="2318654"/>
              <a:chExt cx="10346377" cy="3702070"/>
            </a:xfrm>
            <a:grpFill/>
          </p:grpSpPr>
          <p:sp>
            <p:nvSpPr>
              <p:cNvPr id="22" name="Can 4">
                <a:extLst>
                  <a:ext uri="{FF2B5EF4-FFF2-40B4-BE49-F238E27FC236}">
                    <a16:creationId xmlns:a16="http://schemas.microsoft.com/office/drawing/2014/main" id="{0A7F3749-D0D0-8D88-5757-0A90A2488EBF}"/>
                  </a:ext>
                </a:extLst>
              </p:cNvPr>
              <p:cNvSpPr/>
              <p:nvPr/>
            </p:nvSpPr>
            <p:spPr bwMode="auto">
              <a:xfrm rot="5400000">
                <a:off x="2615537" y="3325092"/>
                <a:ext cx="2778829" cy="765959"/>
              </a:xfrm>
              <a:prstGeom prst="can">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dirty="0">
                    <a:ln>
                      <a:noFill/>
                    </a:ln>
                    <a:solidFill>
                      <a:schemeClr val="bg1"/>
                    </a:solidFill>
                    <a:effectLst/>
                    <a:latin typeface="Arial" pitchFamily="-112" charset="0"/>
                    <a:ea typeface="ＭＳ Ｐゴシック" pitchFamily="-112" charset="-128"/>
                    <a:cs typeface="ＭＳ Ｐゴシック" pitchFamily="-112" charset="-128"/>
                  </a:rPr>
                  <a:t>Target</a:t>
                </a:r>
              </a:p>
            </p:txBody>
          </p:sp>
          <p:sp>
            <p:nvSpPr>
              <p:cNvPr id="23" name="Right Arrow 5">
                <a:extLst>
                  <a:ext uri="{FF2B5EF4-FFF2-40B4-BE49-F238E27FC236}">
                    <a16:creationId xmlns:a16="http://schemas.microsoft.com/office/drawing/2014/main" id="{BB3D18AD-820E-FD70-19DF-6FF340717409}"/>
                  </a:ext>
                </a:extLst>
              </p:cNvPr>
              <p:cNvSpPr/>
              <p:nvPr/>
            </p:nvSpPr>
            <p:spPr bwMode="auto">
              <a:xfrm>
                <a:off x="855023" y="3336966"/>
                <a:ext cx="2600695" cy="742208"/>
              </a:xfrm>
              <a:prstGeom prst="rightArrow">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dirty="0">
                    <a:ln>
                      <a:noFill/>
                    </a:ln>
                    <a:solidFill>
                      <a:schemeClr val="bg1"/>
                    </a:solidFill>
                    <a:effectLst/>
                    <a:latin typeface="Arial" pitchFamily="-112" charset="0"/>
                    <a:ea typeface="ＭＳ Ｐゴシック" pitchFamily="-112" charset="-128"/>
                    <a:cs typeface="ＭＳ Ｐゴシック" pitchFamily="-112" charset="-128"/>
                  </a:rPr>
                  <a:t>Particle* beam</a:t>
                </a:r>
              </a:p>
            </p:txBody>
          </p:sp>
          <p:sp>
            <p:nvSpPr>
              <p:cNvPr id="24" name="Right Arrow 8">
                <a:extLst>
                  <a:ext uri="{FF2B5EF4-FFF2-40B4-BE49-F238E27FC236}">
                    <a16:creationId xmlns:a16="http://schemas.microsoft.com/office/drawing/2014/main" id="{C24ABE87-FFBB-C340-673D-F1A84818EE39}"/>
                  </a:ext>
                </a:extLst>
              </p:cNvPr>
              <p:cNvSpPr/>
              <p:nvPr/>
            </p:nvSpPr>
            <p:spPr bwMode="auto">
              <a:xfrm>
                <a:off x="4795652" y="3336966"/>
                <a:ext cx="2600695" cy="742208"/>
              </a:xfrm>
              <a:prstGeom prst="rightArrow">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dirty="0">
                    <a:ln>
                      <a:noFill/>
                    </a:ln>
                    <a:solidFill>
                      <a:schemeClr val="bg1"/>
                    </a:solidFill>
                    <a:effectLst/>
                    <a:latin typeface="Arial" pitchFamily="-112" charset="0"/>
                    <a:ea typeface="ＭＳ Ｐゴシック" pitchFamily="-112" charset="-128"/>
                    <a:cs typeface="ＭＳ Ｐゴシック" pitchFamily="-112" charset="-128"/>
                  </a:rPr>
                  <a:t>Decay</a:t>
                </a:r>
              </a:p>
            </p:txBody>
          </p:sp>
          <p:sp>
            <p:nvSpPr>
              <p:cNvPr id="25" name="Can 9">
                <a:extLst>
                  <a:ext uri="{FF2B5EF4-FFF2-40B4-BE49-F238E27FC236}">
                    <a16:creationId xmlns:a16="http://schemas.microsoft.com/office/drawing/2014/main" id="{CA34D541-F7EE-D5F2-83CA-F34D05192A85}"/>
                  </a:ext>
                </a:extLst>
              </p:cNvPr>
              <p:cNvSpPr/>
              <p:nvPr/>
            </p:nvSpPr>
            <p:spPr bwMode="auto">
              <a:xfrm rot="5400000">
                <a:off x="6648199" y="3330038"/>
                <a:ext cx="2778832" cy="756063"/>
              </a:xfrm>
              <a:prstGeom prst="can">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dirty="0">
                    <a:ln>
                      <a:noFill/>
                    </a:ln>
                    <a:solidFill>
                      <a:schemeClr val="bg1"/>
                    </a:solidFill>
                    <a:effectLst/>
                    <a:latin typeface="Arial" pitchFamily="-112" charset="0"/>
                    <a:ea typeface="ＭＳ Ｐゴシック" pitchFamily="-112" charset="-128"/>
                    <a:cs typeface="ＭＳ Ｐゴシック" pitchFamily="-112" charset="-128"/>
                  </a:rPr>
                  <a:t>Target + Desired Isotope(s)</a:t>
                </a:r>
              </a:p>
            </p:txBody>
          </p:sp>
          <p:grpSp>
            <p:nvGrpSpPr>
              <p:cNvPr id="26" name="Group 25">
                <a:extLst>
                  <a:ext uri="{FF2B5EF4-FFF2-40B4-BE49-F238E27FC236}">
                    <a16:creationId xmlns:a16="http://schemas.microsoft.com/office/drawing/2014/main" id="{CD54136B-35EB-54DC-6317-00C03D599715}"/>
                  </a:ext>
                </a:extLst>
              </p:cNvPr>
              <p:cNvGrpSpPr/>
              <p:nvPr/>
            </p:nvGrpSpPr>
            <p:grpSpPr>
              <a:xfrm>
                <a:off x="8797315" y="2658586"/>
                <a:ext cx="2404085" cy="2098965"/>
                <a:chOff x="9106074" y="2817417"/>
                <a:chExt cx="2404085" cy="2098965"/>
              </a:xfrm>
              <a:grpFill/>
            </p:grpSpPr>
            <p:sp>
              <p:nvSpPr>
                <p:cNvPr id="28" name="Left-Right Arrow Callout 11">
                  <a:extLst>
                    <a:ext uri="{FF2B5EF4-FFF2-40B4-BE49-F238E27FC236}">
                      <a16:creationId xmlns:a16="http://schemas.microsoft.com/office/drawing/2014/main" id="{34137D35-6A2B-F9F2-15B9-DCFF7A5DFCFF}"/>
                    </a:ext>
                  </a:extLst>
                </p:cNvPr>
                <p:cNvSpPr/>
                <p:nvPr/>
              </p:nvSpPr>
              <p:spPr bwMode="auto">
                <a:xfrm rot="16200000">
                  <a:off x="9262661" y="2937746"/>
                  <a:ext cx="2098965" cy="1858307"/>
                </a:xfrm>
                <a:prstGeom prst="leftRightArrowCallout">
                  <a:avLst>
                    <a:gd name="adj1" fmla="val 11921"/>
                    <a:gd name="adj2" fmla="val 19550"/>
                    <a:gd name="adj3" fmla="val 21730"/>
                    <a:gd name="adj4" fmla="val 18790"/>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dirty="0">
                    <a:ln>
                      <a:noFill/>
                    </a:ln>
                    <a:solidFill>
                      <a:schemeClr val="bg1"/>
                    </a:solidFill>
                    <a:effectLst/>
                    <a:latin typeface="Arial" pitchFamily="-112" charset="0"/>
                    <a:ea typeface="ＭＳ Ｐゴシック" pitchFamily="-112" charset="-128"/>
                    <a:cs typeface="ＭＳ Ｐゴシック" pitchFamily="-112" charset="-128"/>
                  </a:endParaRPr>
                </a:p>
              </p:txBody>
            </p:sp>
            <p:sp>
              <p:nvSpPr>
                <p:cNvPr id="29" name="TextBox 28">
                  <a:extLst>
                    <a:ext uri="{FF2B5EF4-FFF2-40B4-BE49-F238E27FC236}">
                      <a16:creationId xmlns:a16="http://schemas.microsoft.com/office/drawing/2014/main" id="{2D5B32AB-175A-4EEB-E7FF-1B5ECE00A7EA}"/>
                    </a:ext>
                  </a:extLst>
                </p:cNvPr>
                <p:cNvSpPr txBox="1"/>
                <p:nvPr/>
              </p:nvSpPr>
              <p:spPr>
                <a:xfrm>
                  <a:off x="9106074" y="3650249"/>
                  <a:ext cx="2404085" cy="416705"/>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R="0" indent="0" algn="ctr" eaLnBrk="0" fontAlgn="base" hangingPunct="0">
                    <a:lnSpc>
                      <a:spcPct val="100000"/>
                    </a:lnSpc>
                    <a:spcBef>
                      <a:spcPct val="0"/>
                    </a:spcBef>
                    <a:spcAft>
                      <a:spcPct val="0"/>
                    </a:spcAft>
                    <a:buClrTx/>
                    <a:buSzTx/>
                    <a:buFontTx/>
                    <a:buNone/>
                    <a:tabLst/>
                    <a:defRPr sz="2000" b="1">
                      <a:solidFill>
                        <a:schemeClr val="bg1"/>
                      </a:solidFill>
                      <a:latin typeface="Arial" pitchFamily="-112" charset="0"/>
                      <a:ea typeface="ＭＳ Ｐゴシック" pitchFamily="-112" charset="-128"/>
                      <a:cs typeface="ＭＳ Ｐゴシック" pitchFamily="-112" charset="-128"/>
                    </a:defRPr>
                  </a:lvl1pPr>
                </a:lstStyle>
                <a:p>
                  <a:r>
                    <a:rPr lang="en-US" dirty="0"/>
                    <a:t>Target Processing</a:t>
                  </a:r>
                </a:p>
              </p:txBody>
            </p:sp>
          </p:grpSp>
          <p:sp>
            <p:nvSpPr>
              <p:cNvPr id="27" name="Can 14">
                <a:extLst>
                  <a:ext uri="{FF2B5EF4-FFF2-40B4-BE49-F238E27FC236}">
                    <a16:creationId xmlns:a16="http://schemas.microsoft.com/office/drawing/2014/main" id="{D9822833-B82B-657E-E290-72784790245B}"/>
                  </a:ext>
                </a:extLst>
              </p:cNvPr>
              <p:cNvSpPr/>
              <p:nvPr/>
            </p:nvSpPr>
            <p:spPr bwMode="auto">
              <a:xfrm>
                <a:off x="9357756" y="4975761"/>
                <a:ext cx="1282535" cy="1044963"/>
              </a:xfrm>
              <a:prstGeom prst="can">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dirty="0">
                    <a:ln>
                      <a:noFill/>
                    </a:ln>
                    <a:solidFill>
                      <a:schemeClr val="bg1"/>
                    </a:solidFill>
                    <a:effectLst/>
                    <a:latin typeface="Arial" pitchFamily="-112" charset="0"/>
                    <a:ea typeface="ＭＳ Ｐゴシック" pitchFamily="-112" charset="-128"/>
                    <a:cs typeface="ＭＳ Ｐゴシック" pitchFamily="-112" charset="-128"/>
                  </a:rPr>
                  <a:t>Pure Isotope</a:t>
                </a:r>
              </a:p>
            </p:txBody>
          </p:sp>
        </p:grpSp>
        <p:sp>
          <p:nvSpPr>
            <p:cNvPr id="21" name="Can 15">
              <a:extLst>
                <a:ext uri="{FF2B5EF4-FFF2-40B4-BE49-F238E27FC236}">
                  <a16:creationId xmlns:a16="http://schemas.microsoft.com/office/drawing/2014/main" id="{67B24FEC-1845-39E2-4833-7EB0147AF779}"/>
                </a:ext>
              </a:extLst>
            </p:cNvPr>
            <p:cNvSpPr/>
            <p:nvPr/>
          </p:nvSpPr>
          <p:spPr bwMode="auto">
            <a:xfrm>
              <a:off x="9359057" y="1395416"/>
              <a:ext cx="1282535" cy="1044963"/>
            </a:xfrm>
            <a:prstGeom prst="can">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1" dirty="0">
                  <a:solidFill>
                    <a:schemeClr val="bg1"/>
                  </a:solidFill>
                  <a:latin typeface="Arial" pitchFamily="-112" charset="0"/>
                  <a:ea typeface="ＭＳ Ｐゴシック" pitchFamily="-112" charset="-128"/>
                  <a:cs typeface="ＭＳ Ｐゴシック" pitchFamily="-112" charset="-128"/>
                </a:rPr>
                <a:t>Target material</a:t>
              </a:r>
              <a:endParaRPr kumimoji="0" lang="en-US" sz="2000" b="1" i="0" u="none" strike="noStrike" cap="none" normalizeH="0" dirty="0">
                <a:ln>
                  <a:noFill/>
                </a:ln>
                <a:solidFill>
                  <a:schemeClr val="bg1"/>
                </a:solidFill>
                <a:effectLst/>
                <a:latin typeface="Arial" pitchFamily="-112" charset="0"/>
                <a:ea typeface="ＭＳ Ｐゴシック" pitchFamily="-112" charset="-128"/>
                <a:cs typeface="ＭＳ Ｐゴシック" pitchFamily="-112" charset="-128"/>
              </a:endParaRPr>
            </a:p>
          </p:txBody>
        </p:sp>
      </p:grpSp>
      <p:pic>
        <p:nvPicPr>
          <p:cNvPr id="1035" name="Picture 11">
            <a:extLst>
              <a:ext uri="{FF2B5EF4-FFF2-40B4-BE49-F238E27FC236}">
                <a16:creationId xmlns:a16="http://schemas.microsoft.com/office/drawing/2014/main" id="{BE417CDF-1992-0E76-4691-D3B2240A31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32091" y="27766768"/>
            <a:ext cx="6953250" cy="397192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a:extLst>
              <a:ext uri="{FF2B5EF4-FFF2-40B4-BE49-F238E27FC236}">
                <a16:creationId xmlns:a16="http://schemas.microsoft.com/office/drawing/2014/main" id="{17217863-B05B-5F43-0D05-6B1C2E7AA1E5}"/>
              </a:ext>
            </a:extLst>
          </p:cNvPr>
          <p:cNvPicPr>
            <a:picLocks noChangeAspect="1"/>
          </p:cNvPicPr>
          <p:nvPr/>
        </p:nvPicPr>
        <p:blipFill>
          <a:blip r:embed="rId8"/>
          <a:stretch>
            <a:fillRect/>
          </a:stretch>
        </p:blipFill>
        <p:spPr>
          <a:xfrm>
            <a:off x="21340228" y="27766768"/>
            <a:ext cx="5592012" cy="4093122"/>
          </a:xfrm>
          <a:prstGeom prst="rect">
            <a:avLst/>
          </a:prstGeom>
        </p:spPr>
      </p:pic>
      <p:sp>
        <p:nvSpPr>
          <p:cNvPr id="30" name="Rectangle 29">
            <a:extLst>
              <a:ext uri="{FF2B5EF4-FFF2-40B4-BE49-F238E27FC236}">
                <a16:creationId xmlns:a16="http://schemas.microsoft.com/office/drawing/2014/main" id="{24CB67B7-5B55-961A-D80B-5B29618CCE35}"/>
              </a:ext>
            </a:extLst>
          </p:cNvPr>
          <p:cNvSpPr/>
          <p:nvPr/>
        </p:nvSpPr>
        <p:spPr>
          <a:xfrm>
            <a:off x="14507900" y="28112646"/>
            <a:ext cx="572205" cy="403111"/>
          </a:xfrm>
          <a:prstGeom prst="rect">
            <a:avLst/>
          </a:prstGeom>
          <a:solidFill>
            <a:srgbClr val="8AA525">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180329F-320C-13C9-3BC4-E21E35E02D1E}"/>
              </a:ext>
            </a:extLst>
          </p:cNvPr>
          <p:cNvSpPr/>
          <p:nvPr/>
        </p:nvSpPr>
        <p:spPr>
          <a:xfrm>
            <a:off x="15401362" y="28757720"/>
            <a:ext cx="1342651" cy="403111"/>
          </a:xfrm>
          <a:prstGeom prst="rect">
            <a:avLst/>
          </a:prstGeom>
          <a:solidFill>
            <a:srgbClr val="8AA525">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1E68C41-6089-0273-A7CB-55DA60E42B2C}"/>
              </a:ext>
            </a:extLst>
          </p:cNvPr>
          <p:cNvSpPr/>
          <p:nvPr/>
        </p:nvSpPr>
        <p:spPr>
          <a:xfrm>
            <a:off x="17713284" y="28711999"/>
            <a:ext cx="2253614" cy="403111"/>
          </a:xfrm>
          <a:prstGeom prst="rect">
            <a:avLst/>
          </a:prstGeom>
          <a:solidFill>
            <a:srgbClr val="8AA525">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ECB85D7-B8AA-89D5-E720-3702CA011D31}"/>
              </a:ext>
            </a:extLst>
          </p:cNvPr>
          <p:cNvSpPr/>
          <p:nvPr/>
        </p:nvSpPr>
        <p:spPr>
          <a:xfrm>
            <a:off x="16744013" y="30046650"/>
            <a:ext cx="969271" cy="403111"/>
          </a:xfrm>
          <a:prstGeom prst="rect">
            <a:avLst/>
          </a:prstGeom>
          <a:solidFill>
            <a:srgbClr val="8AA525">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ontent Placeholder 5">
            <a:extLst>
              <a:ext uri="{FF2B5EF4-FFF2-40B4-BE49-F238E27FC236}">
                <a16:creationId xmlns:a16="http://schemas.microsoft.com/office/drawing/2014/main" id="{2908E405-C1F1-8F14-9765-1AEAF89473C3}"/>
              </a:ext>
            </a:extLst>
          </p:cNvPr>
          <p:cNvSpPr txBox="1">
            <a:spLocks/>
          </p:cNvSpPr>
          <p:nvPr/>
        </p:nvSpPr>
        <p:spPr>
          <a:xfrm>
            <a:off x="14621379" y="32483395"/>
            <a:ext cx="12354806" cy="190558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lIns="457200" tIns="91440" rIns="457200" bIns="91440" rtlCol="0">
            <a:normAutofit fontScale="55000" lnSpcReduction="20000"/>
          </a:bodyPr>
          <a:lstStyle>
            <a:lvl1pPr marL="0" indent="0" algn="l" defTabSz="2057236" rtl="0" eaLnBrk="1" latinLnBrk="0" hangingPunct="1">
              <a:lnSpc>
                <a:spcPct val="90000"/>
              </a:lnSpc>
              <a:spcBef>
                <a:spcPts val="2250"/>
              </a:spcBef>
              <a:buFont typeface="Arial" panose="020B0604020202020204" pitchFamily="34" charset="0"/>
              <a:buNone/>
              <a:defRPr sz="5000" kern="1200">
                <a:solidFill>
                  <a:schemeClr val="tx1"/>
                </a:solidFill>
                <a:latin typeface="+mn-lt"/>
                <a:ea typeface="+mn-ea"/>
                <a:cs typeface="+mn-cs"/>
              </a:defRPr>
            </a:lvl1pPr>
            <a:lvl2pPr marL="1028618" indent="0" algn="l" defTabSz="2057236" rtl="0" eaLnBrk="1" latinLnBrk="0" hangingPunct="1">
              <a:lnSpc>
                <a:spcPct val="90000"/>
              </a:lnSpc>
              <a:spcBef>
                <a:spcPts val="1125"/>
              </a:spcBef>
              <a:buFontTx/>
              <a:buNone/>
              <a:defRPr sz="5400" kern="1200">
                <a:solidFill>
                  <a:schemeClr val="tx1"/>
                </a:solidFill>
                <a:latin typeface="+mn-lt"/>
                <a:ea typeface="+mn-ea"/>
                <a:cs typeface="+mn-cs"/>
              </a:defRPr>
            </a:lvl2pPr>
            <a:lvl3pPr marL="2057236" indent="0" algn="l" defTabSz="2057236" rtl="0" eaLnBrk="1" latinLnBrk="0" hangingPunct="1">
              <a:lnSpc>
                <a:spcPct val="90000"/>
              </a:lnSpc>
              <a:spcBef>
                <a:spcPts val="1125"/>
              </a:spcBef>
              <a:buFontTx/>
              <a:buNone/>
              <a:defRPr sz="4500" kern="1200">
                <a:solidFill>
                  <a:schemeClr val="tx1"/>
                </a:solidFill>
                <a:latin typeface="+mn-lt"/>
                <a:ea typeface="+mn-ea"/>
                <a:cs typeface="+mn-cs"/>
              </a:defRPr>
            </a:lvl3pPr>
            <a:lvl4pPr marL="3085853" indent="0" algn="l" defTabSz="2057236" rtl="0" eaLnBrk="1" latinLnBrk="0" hangingPunct="1">
              <a:lnSpc>
                <a:spcPct val="90000"/>
              </a:lnSpc>
              <a:spcBef>
                <a:spcPts val="1125"/>
              </a:spcBef>
              <a:buFontTx/>
              <a:buNone/>
              <a:defRPr sz="4050" kern="1200">
                <a:solidFill>
                  <a:schemeClr val="tx1"/>
                </a:solidFill>
                <a:latin typeface="+mn-lt"/>
                <a:ea typeface="+mn-ea"/>
                <a:cs typeface="+mn-cs"/>
              </a:defRPr>
            </a:lvl4pPr>
            <a:lvl5pPr marL="4114470" indent="0" algn="l" defTabSz="2057236" rtl="0" eaLnBrk="1" latinLnBrk="0" hangingPunct="1">
              <a:lnSpc>
                <a:spcPct val="90000"/>
              </a:lnSpc>
              <a:spcBef>
                <a:spcPts val="1125"/>
              </a:spcBef>
              <a:buFontTx/>
              <a:buNone/>
              <a:defRPr sz="4050" kern="1200">
                <a:solidFill>
                  <a:schemeClr val="tx1"/>
                </a:solidFill>
                <a:latin typeface="+mn-lt"/>
                <a:ea typeface="+mn-ea"/>
                <a:cs typeface="+mn-cs"/>
              </a:defRPr>
            </a:lvl5pPr>
            <a:lvl6pPr marL="5657398" indent="-514309" algn="l" defTabSz="2057236"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6pPr>
            <a:lvl7pPr marL="6686016" indent="-514309" algn="l" defTabSz="2057236"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7pPr>
            <a:lvl8pPr marL="7714632" indent="-514309" algn="l" defTabSz="2057236"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8pPr>
            <a:lvl9pPr marL="8743250" indent="-514309" algn="l" defTabSz="2057236"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9pPr>
          </a:lstStyle>
          <a:p>
            <a:pPr>
              <a:lnSpc>
                <a:spcPct val="150000"/>
              </a:lnSpc>
              <a:spcBef>
                <a:spcPts val="0"/>
              </a:spcBef>
            </a:pPr>
            <a:r>
              <a:rPr lang="en-US" sz="2400" b="1" dirty="0">
                <a:solidFill>
                  <a:schemeClr val="bg1"/>
                </a:solidFill>
              </a:rPr>
              <a:t>Acknowledgements</a:t>
            </a:r>
          </a:p>
          <a:p>
            <a:pPr>
              <a:lnSpc>
                <a:spcPct val="100000"/>
              </a:lnSpc>
              <a:spcBef>
                <a:spcPts val="0"/>
              </a:spcBef>
            </a:pPr>
            <a:endParaRPr lang="en-US" sz="1800" dirty="0">
              <a:solidFill>
                <a:schemeClr val="bg1"/>
              </a:solidFill>
            </a:endParaRPr>
          </a:p>
          <a:p>
            <a:pPr>
              <a:lnSpc>
                <a:spcPct val="100000"/>
              </a:lnSpc>
              <a:spcBef>
                <a:spcPts val="0"/>
              </a:spcBef>
            </a:pPr>
            <a:r>
              <a:rPr lang="en-US" sz="2400" dirty="0">
                <a:solidFill>
                  <a:schemeClr val="bg1"/>
                </a:solidFill>
              </a:rPr>
              <a:t>This project was supported in part by the U.S. Department of Energy, Office of Science,</a:t>
            </a:r>
          </a:p>
          <a:p>
            <a:pPr>
              <a:lnSpc>
                <a:spcPct val="100000"/>
              </a:lnSpc>
              <a:spcBef>
                <a:spcPts val="0"/>
              </a:spcBef>
            </a:pPr>
            <a:r>
              <a:rPr lang="en-US" sz="2400" dirty="0">
                <a:solidFill>
                  <a:schemeClr val="bg1"/>
                </a:solidFill>
              </a:rPr>
              <a:t>Office of Workforce Development for Teachers and Scientists (WDTS) under the</a:t>
            </a:r>
          </a:p>
          <a:p>
            <a:pPr>
              <a:lnSpc>
                <a:spcPct val="100000"/>
              </a:lnSpc>
              <a:spcBef>
                <a:spcPts val="0"/>
              </a:spcBef>
            </a:pPr>
            <a:r>
              <a:rPr lang="en-US" sz="2400" dirty="0">
                <a:solidFill>
                  <a:schemeClr val="bg1"/>
                </a:solidFill>
              </a:rPr>
              <a:t>Science Undergraduate Laboratory Internships Program (SULI). </a:t>
            </a:r>
          </a:p>
          <a:p>
            <a:pPr>
              <a:lnSpc>
                <a:spcPct val="100000"/>
              </a:lnSpc>
              <a:spcBef>
                <a:spcPts val="0"/>
              </a:spcBef>
            </a:pPr>
            <a:endParaRPr lang="en-US" sz="2400" dirty="0">
              <a:solidFill>
                <a:schemeClr val="bg1"/>
              </a:solidFill>
            </a:endParaRPr>
          </a:p>
          <a:p>
            <a:pPr>
              <a:lnSpc>
                <a:spcPct val="100000"/>
              </a:lnSpc>
              <a:spcBef>
                <a:spcPts val="0"/>
              </a:spcBef>
            </a:pPr>
            <a:r>
              <a:rPr lang="en-US" sz="2400" dirty="0">
                <a:solidFill>
                  <a:schemeClr val="bg1"/>
                </a:solidFill>
              </a:rPr>
              <a:t>I would like to especially thank my mentor, Carlos Soto, and my PI, Jasmine Hatcher-Lamarre, for the great experience this summer, all the help, and the great insights that they have provided me.</a:t>
            </a:r>
          </a:p>
          <a:p>
            <a:pPr>
              <a:lnSpc>
                <a:spcPct val="100000"/>
              </a:lnSpc>
              <a:spcBef>
                <a:spcPts val="0"/>
              </a:spcBef>
            </a:pPr>
            <a:endParaRPr lang="en-US" sz="2400" dirty="0">
              <a:solidFill>
                <a:schemeClr val="bg1"/>
              </a:solidFill>
            </a:endParaRPr>
          </a:p>
          <a:p>
            <a:pPr>
              <a:lnSpc>
                <a:spcPct val="100000"/>
              </a:lnSpc>
              <a:spcBef>
                <a:spcPts val="0"/>
              </a:spcBef>
            </a:pPr>
            <a:r>
              <a:rPr lang="en-US" sz="2400" dirty="0">
                <a:solidFill>
                  <a:schemeClr val="bg1"/>
                </a:solidFill>
              </a:rPr>
              <a:t>Not export controlled.</a:t>
            </a:r>
          </a:p>
        </p:txBody>
      </p:sp>
      <p:sp>
        <p:nvSpPr>
          <p:cNvPr id="36" name="TextBox 35">
            <a:extLst>
              <a:ext uri="{FF2B5EF4-FFF2-40B4-BE49-F238E27FC236}">
                <a16:creationId xmlns:a16="http://schemas.microsoft.com/office/drawing/2014/main" id="{9A7DDE8B-D0DA-1E4B-C573-E6C35451C59D}"/>
              </a:ext>
            </a:extLst>
          </p:cNvPr>
          <p:cNvSpPr txBox="1"/>
          <p:nvPr/>
        </p:nvSpPr>
        <p:spPr>
          <a:xfrm>
            <a:off x="14507900" y="31799628"/>
            <a:ext cx="11583456" cy="646331"/>
          </a:xfrm>
          <a:prstGeom prst="rect">
            <a:avLst/>
          </a:prstGeom>
          <a:noFill/>
        </p:spPr>
        <p:txBody>
          <a:bodyPr wrap="square" rtlCol="0">
            <a:spAutoFit/>
          </a:bodyPr>
          <a:lstStyle/>
          <a:p>
            <a:r>
              <a:rPr lang="en-US" sz="1800" i="1" dirty="0"/>
              <a:t>Figure 2 shows human annotations (left) vs. AI generations (right) on a paragraph from “Production, Purification, and Applications of a Potential </a:t>
            </a:r>
            <a:r>
              <a:rPr lang="en-US" sz="1800" i="1" dirty="0" err="1"/>
              <a:t>Theranostic</a:t>
            </a:r>
            <a:r>
              <a:rPr lang="en-US" sz="1800" i="1" dirty="0"/>
              <a:t> Pair: Cobalt-55 and Cobalt-58m”</a:t>
            </a:r>
            <a:r>
              <a:rPr lang="en-US" sz="1800" i="1" baseline="30000" dirty="0"/>
              <a:t>6</a:t>
            </a:r>
            <a:r>
              <a:rPr lang="en-US" sz="1800" i="1" dirty="0"/>
              <a:t> </a:t>
            </a:r>
          </a:p>
        </p:txBody>
      </p:sp>
    </p:spTree>
    <p:extLst>
      <p:ext uri="{BB962C8B-B14F-4D97-AF65-F5344CB8AC3E}">
        <p14:creationId xmlns:p14="http://schemas.microsoft.com/office/powerpoint/2010/main" val="3681362828"/>
      </p:ext>
    </p:extLst>
  </p:cSld>
  <p:clrMapOvr>
    <a:masterClrMapping/>
  </p:clrMapOvr>
</p:sld>
</file>

<file path=ppt/theme/theme1.xml><?xml version="1.0" encoding="utf-8"?>
<a:theme xmlns:a="http://schemas.openxmlformats.org/drawingml/2006/main" name="BNL">
  <a:themeElements>
    <a:clrScheme name="BNL Color Palette">
      <a:dk1>
        <a:srgbClr val="000000"/>
      </a:dk1>
      <a:lt1>
        <a:srgbClr val="FFFFFF"/>
      </a:lt1>
      <a:dk2>
        <a:srgbClr val="000000"/>
      </a:dk2>
      <a:lt2>
        <a:srgbClr val="FFFFFF"/>
      </a:lt2>
      <a:accent1>
        <a:srgbClr val="105C78"/>
      </a:accent1>
      <a:accent2>
        <a:srgbClr val="00ADDC"/>
      </a:accent2>
      <a:accent3>
        <a:srgbClr val="B2D33B"/>
      </a:accent3>
      <a:accent4>
        <a:srgbClr val="F68B1F"/>
      </a:accent4>
      <a:accent5>
        <a:srgbClr val="B72467"/>
      </a:accent5>
      <a:accent6>
        <a:srgbClr val="FFCD34"/>
      </a:accent6>
      <a:hlink>
        <a:srgbClr val="4881C3"/>
      </a:hlink>
      <a:folHlink>
        <a:srgbClr val="51499E"/>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55912A2B-C7DA-E149-8FED-C1C6E545615E}" vid="{CFAAEB79-C50B-574D-8BAF-A59A7FD977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0fd46bb-8e0c-4c01-af37-45ce18b22bd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4B383F9C96CB245B480BC76CC8C8D15" ma:contentTypeVersion="7" ma:contentTypeDescription="Create a new document." ma:contentTypeScope="" ma:versionID="c24c2a98edcb66e49a00625e31848d6a">
  <xsd:schema xmlns:xsd="http://www.w3.org/2001/XMLSchema" xmlns:xs="http://www.w3.org/2001/XMLSchema" xmlns:p="http://schemas.microsoft.com/office/2006/metadata/properties" xmlns:ns3="b0fd46bb-8e0c-4c01-af37-45ce18b22bdc" xmlns:ns4="510f5143-c441-4df1-8e71-a95e4300a6c1" targetNamespace="http://schemas.microsoft.com/office/2006/metadata/properties" ma:root="true" ma:fieldsID="4cbd62eea92790e76d35131e1e34e0fb" ns3:_="" ns4:_="">
    <xsd:import namespace="b0fd46bb-8e0c-4c01-af37-45ce18b22bdc"/>
    <xsd:import namespace="510f5143-c441-4df1-8e71-a95e4300a6c1"/>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fd46bb-8e0c-4c01-af37-45ce18b22bdc"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0f5143-c441-4df1-8e71-a95e4300a6c1"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BBF95F-8E9A-40AD-BB18-4A439866F67A}">
  <ds:schemaRefs>
    <ds:schemaRef ds:uri="http://schemas.microsoft.com/sharepoint/v3/contenttype/forms"/>
  </ds:schemaRefs>
</ds:datastoreItem>
</file>

<file path=customXml/itemProps2.xml><?xml version="1.0" encoding="utf-8"?>
<ds:datastoreItem xmlns:ds="http://schemas.openxmlformats.org/officeDocument/2006/customXml" ds:itemID="{73013931-FDA7-4BC5-9428-59F92AA4E267}">
  <ds:schemaRefs>
    <ds:schemaRef ds:uri="http://schemas.openxmlformats.org/package/2006/metadata/core-properties"/>
    <ds:schemaRef ds:uri="http://schemas.microsoft.com/office/2006/metadata/properties"/>
    <ds:schemaRef ds:uri="510f5143-c441-4df1-8e71-a95e4300a6c1"/>
    <ds:schemaRef ds:uri="http://purl.org/dc/dcmitype/"/>
    <ds:schemaRef ds:uri="http://schemas.microsoft.com/office/infopath/2007/PartnerControls"/>
    <ds:schemaRef ds:uri="http://purl.org/dc/terms/"/>
    <ds:schemaRef ds:uri="http://schemas.microsoft.com/office/2006/documentManagement/types"/>
    <ds:schemaRef ds:uri="b0fd46bb-8e0c-4c01-af37-45ce18b22bdc"/>
    <ds:schemaRef ds:uri="http://www.w3.org/XML/1998/namespace"/>
    <ds:schemaRef ds:uri="http://purl.org/dc/elements/1.1/"/>
  </ds:schemaRefs>
</ds:datastoreItem>
</file>

<file path=customXml/itemProps3.xml><?xml version="1.0" encoding="utf-8"?>
<ds:datastoreItem xmlns:ds="http://schemas.openxmlformats.org/officeDocument/2006/customXml" ds:itemID="{F2441AC5-3102-45A3-843E-6C4152E78D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0fd46bb-8e0c-4c01-af37-45ce18b22bdc"/>
    <ds:schemaRef ds:uri="510f5143-c441-4df1-8e71-a95e4300a6c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bnl_2021_poster_template_30x40_portrait (1)</Template>
  <TotalTime>1546</TotalTime>
  <Words>1154</Words>
  <Application>Microsoft Office PowerPoint</Application>
  <PresentationFormat>Custom</PresentationFormat>
  <Paragraphs>91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Courier New</vt:lpstr>
      <vt:lpstr>BNL</vt:lpstr>
      <vt:lpstr>Large Language Models for Isotope  Separation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Large Language Models for Isotopes</dc:title>
  <dc:subject/>
  <dc:creator>Endes, Logan (STUDENT)</dc:creator>
  <cp:keywords/>
  <dc:description/>
  <cp:lastModifiedBy>Endes, Logan (STUDENT)</cp:lastModifiedBy>
  <cp:revision>8</cp:revision>
  <dcterms:created xsi:type="dcterms:W3CDTF">2023-07-28T18:57:35Z</dcterms:created>
  <dcterms:modified xsi:type="dcterms:W3CDTF">2023-08-13T01:35:04Z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0x010100D4B383F9C96CB245B480BC76CC8C8D15</vt:lpwstr>
  </property>
</Properties>
</file>