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notesMasterIdLst>
    <p:notesMasterId r:id="rId15"/>
  </p:notesMasterIdLst>
  <p:handoutMasterIdLst>
    <p:handoutMasterId r:id="rId16"/>
  </p:handoutMasterIdLst>
  <p:sldIdLst>
    <p:sldId id="265" r:id="rId2"/>
    <p:sldId id="260" r:id="rId3"/>
    <p:sldId id="257" r:id="rId4"/>
    <p:sldId id="256" r:id="rId5"/>
    <p:sldId id="258" r:id="rId6"/>
    <p:sldId id="259" r:id="rId7"/>
    <p:sldId id="261" r:id="rId8"/>
    <p:sldId id="262" r:id="rId9"/>
    <p:sldId id="263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6"/>
    <p:restoredTop sz="96654"/>
  </p:normalViewPr>
  <p:slideViewPr>
    <p:cSldViewPr snapToGrid="0">
      <p:cViewPr>
        <p:scale>
          <a:sx n="83" d="100"/>
          <a:sy n="83" d="100"/>
        </p:scale>
        <p:origin x="312" y="1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80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6F1F3B4-9578-B81F-F2FC-06A9E365A6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33A14F-5AF3-65F0-52AD-EBE68D352A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2721F-2DA5-E746-8CB9-202773C7A171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9DCDBF-C4B7-A797-5D2A-E7017E3FD6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447605-0ED0-B0BA-5206-C4D6417020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31FAC-5FFA-D54D-8308-1DE20B1008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085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C46BF-A686-D041-AFCD-358F6B0B187A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0710D-F5D5-BD4F-A955-71164BDA2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04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710D-F5D5-BD4F-A955-71164BDA27A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9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710D-F5D5-BD4F-A955-71164BDA27A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7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710D-F5D5-BD4F-A955-71164BDA27A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27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710D-F5D5-BD4F-A955-71164BDA27A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45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710D-F5D5-BD4F-A955-71164BDA27A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06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710D-F5D5-BD4F-A955-71164BDA27A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2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0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9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10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2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91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20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05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3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9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0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8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4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4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5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5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04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6B6ADE7-6603-F2E7-D305-5B11455846A9}"/>
              </a:ext>
            </a:extLst>
          </p:cNvPr>
          <p:cNvSpPr txBox="1"/>
          <p:nvPr/>
        </p:nvSpPr>
        <p:spPr>
          <a:xfrm>
            <a:off x="3829050" y="1728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872125-71ED-5CF1-F75F-77ADEDBDC0B5}"/>
              </a:ext>
            </a:extLst>
          </p:cNvPr>
          <p:cNvSpPr txBox="1"/>
          <p:nvPr/>
        </p:nvSpPr>
        <p:spPr>
          <a:xfrm>
            <a:off x="4103176" y="678002"/>
            <a:ext cx="3985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u="sng" dirty="0"/>
              <a:t>AP-1 Janvier 2023 </a:t>
            </a:r>
          </a:p>
        </p:txBody>
      </p:sp>
      <p:pic>
        <p:nvPicPr>
          <p:cNvPr id="5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C610763B-6EE9-CBC5-4E75-22EF1102A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94" y="2038901"/>
            <a:ext cx="2819400" cy="762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B1BA427-00B9-94DA-8FA3-20684B3D76BB}"/>
              </a:ext>
            </a:extLst>
          </p:cNvPr>
          <p:cNvSpPr txBox="1"/>
          <p:nvPr/>
        </p:nvSpPr>
        <p:spPr>
          <a:xfrm>
            <a:off x="4103176" y="2898280"/>
            <a:ext cx="398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« Être connecter en toute sécurité »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EC98F8-4E02-ADAD-2E32-48F7E1FA6965}"/>
              </a:ext>
            </a:extLst>
          </p:cNvPr>
          <p:cNvSpPr txBox="1"/>
          <p:nvPr/>
        </p:nvSpPr>
        <p:spPr>
          <a:xfrm>
            <a:off x="3587005" y="3758242"/>
            <a:ext cx="5017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Membre 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Directeur : Quentin Kan</a:t>
            </a:r>
          </a:p>
          <a:p>
            <a:r>
              <a:rPr lang="fr-FR" dirty="0"/>
              <a:t>Manageur :  </a:t>
            </a:r>
            <a:r>
              <a:rPr lang="fr-FR" dirty="0" err="1"/>
              <a:t>Moguidbe</a:t>
            </a:r>
            <a:r>
              <a:rPr lang="fr-FR" dirty="0"/>
              <a:t> </a:t>
            </a:r>
            <a:r>
              <a:rPr lang="fr-FR" dirty="0" err="1"/>
              <a:t>Djimtone</a:t>
            </a:r>
            <a:endParaRPr lang="fr-FR" dirty="0"/>
          </a:p>
          <a:p>
            <a:r>
              <a:rPr lang="fr-FR" dirty="0"/>
              <a:t>Chef Comptable :  Mame Diarra Niang </a:t>
            </a:r>
          </a:p>
          <a:p>
            <a:r>
              <a:rPr lang="fr-FR" dirty="0"/>
              <a:t>Technicien : David Koffi</a:t>
            </a:r>
          </a:p>
        </p:txBody>
      </p:sp>
    </p:spTree>
    <p:extLst>
      <p:ext uri="{BB962C8B-B14F-4D97-AF65-F5344CB8AC3E}">
        <p14:creationId xmlns:p14="http://schemas.microsoft.com/office/powerpoint/2010/main" val="137012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F604E21-F2F1-6FB3-1F04-A367872B829A}"/>
              </a:ext>
            </a:extLst>
          </p:cNvPr>
          <p:cNvSpPr txBox="1"/>
          <p:nvPr/>
        </p:nvSpPr>
        <p:spPr>
          <a:xfrm>
            <a:off x="4297180" y="718009"/>
            <a:ext cx="3597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ANALYSE SWOT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5174DC-12B8-AC37-28DD-8E23AD236FFC}"/>
              </a:ext>
            </a:extLst>
          </p:cNvPr>
          <p:cNvSpPr txBox="1"/>
          <p:nvPr/>
        </p:nvSpPr>
        <p:spPr>
          <a:xfrm>
            <a:off x="2736073" y="2105561"/>
            <a:ext cx="671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MENACES : </a:t>
            </a:r>
          </a:p>
          <a:p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Avancés technologiques =&gt; émergence de formes d’attaques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Concurrence accrue sur le marché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Règlementation et normes changeantes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Insuffisance des budgets </a:t>
            </a:r>
          </a:p>
        </p:txBody>
      </p:sp>
    </p:spTree>
    <p:extLst>
      <p:ext uri="{BB962C8B-B14F-4D97-AF65-F5344CB8AC3E}">
        <p14:creationId xmlns:p14="http://schemas.microsoft.com/office/powerpoint/2010/main" val="414756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6B5BA7F2-7994-DEDF-822F-AF1A3A20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72" y="2092272"/>
            <a:ext cx="10556456" cy="25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2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9E48A4B-F960-0BE7-1592-3EC1CC34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36" y="2677332"/>
            <a:ext cx="9648727" cy="150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7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4AB303CF-5E4D-39D6-9565-E27368A2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8647"/>
            <a:ext cx="7772400" cy="484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4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17D549F-5C44-8CAD-62BC-59DE45663706}"/>
              </a:ext>
            </a:extLst>
          </p:cNvPr>
          <p:cNvSpPr txBox="1"/>
          <p:nvPr/>
        </p:nvSpPr>
        <p:spPr>
          <a:xfrm>
            <a:off x="4243826" y="291548"/>
            <a:ext cx="3704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PLAN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FF5DCA-1B58-0CF7-A409-E5B4FEFDD8F3}"/>
              </a:ext>
            </a:extLst>
          </p:cNvPr>
          <p:cNvSpPr txBox="1"/>
          <p:nvPr/>
        </p:nvSpPr>
        <p:spPr>
          <a:xfrm>
            <a:off x="1357313" y="1228397"/>
            <a:ext cx="95967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Marché de la Cybersécurité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					1.1	Définition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					1.2	Marché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					1.3	Covid 19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					1.4	Concurrents 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					1.5	Tendances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 startAt="2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Fiance de l’entreprise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					2.1	Rapport finance 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					2.2	Budget prévisionnel 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 startAt="3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Présentation de l’entreprise </a:t>
            </a:r>
          </a:p>
          <a:p>
            <a:pPr lvl="3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		3.1	introduction entreprise 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					3.2	fiche de poste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					3.3	présentation offres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4.	Présentation du site internet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					 </a:t>
            </a:r>
          </a:p>
        </p:txBody>
      </p:sp>
    </p:spTree>
    <p:extLst>
      <p:ext uri="{BB962C8B-B14F-4D97-AF65-F5344CB8AC3E}">
        <p14:creationId xmlns:p14="http://schemas.microsoft.com/office/powerpoint/2010/main" val="21911136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FC491DB-629F-ED30-43F0-7DF4FD3DB699}"/>
              </a:ext>
            </a:extLst>
          </p:cNvPr>
          <p:cNvSpPr txBox="1"/>
          <p:nvPr/>
        </p:nvSpPr>
        <p:spPr>
          <a:xfrm>
            <a:off x="2361703" y="133083"/>
            <a:ext cx="7746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QU’EST-CE QUE LA CYBERSÉCURITÉ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DECA4A-8B92-D41B-5724-689C9DD105FA}"/>
              </a:ext>
            </a:extLst>
          </p:cNvPr>
          <p:cNvSpPr txBox="1"/>
          <p:nvPr/>
        </p:nvSpPr>
        <p:spPr>
          <a:xfrm>
            <a:off x="1721143" y="14718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DÉFINITION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C1FC2-2EBF-BCD5-E293-7C7FBF892568}"/>
              </a:ext>
            </a:extLst>
          </p:cNvPr>
          <p:cNvSpPr txBox="1"/>
          <p:nvPr/>
        </p:nvSpPr>
        <p:spPr>
          <a:xfrm>
            <a:off x="2361703" y="2213116"/>
            <a:ext cx="7746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Protection des systèmes informatiques, des réseaux et des données contre les attaques informatiques les violations de vie privée et les autres menaces en ligne.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Technologie pour protéger les systèmes informatiques contre les attaques telles que les pare-feu, les logiciels antivirus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519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C7DF3B6-CA91-8914-EF50-264559955077}"/>
              </a:ext>
            </a:extLst>
          </p:cNvPr>
          <p:cNvSpPr txBox="1"/>
          <p:nvPr/>
        </p:nvSpPr>
        <p:spPr>
          <a:xfrm>
            <a:off x="1876096" y="540410"/>
            <a:ext cx="8439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Calibri" panose="020F0502020204030204" pitchFamily="34" charset="0"/>
                <a:cs typeface="Calibri" panose="020F0502020204030204" pitchFamily="34" charset="0"/>
              </a:rPr>
              <a:t>LE MARCHÉ DE LA CYBERSÉCURITÉ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A058FB-378F-67B0-0DA3-01AD16BC6083}"/>
              </a:ext>
            </a:extLst>
          </p:cNvPr>
          <p:cNvSpPr txBox="1"/>
          <p:nvPr/>
        </p:nvSpPr>
        <p:spPr>
          <a:xfrm>
            <a:off x="1399485" y="3550608"/>
            <a:ext cx="83662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Aperçu du marche français :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Estimé a 7,42 Milliards USD en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TCAC </a:t>
            </a:r>
            <a:r>
              <a:rPr lang="fr-FR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≈ 6% pour 2021 à 2026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C8EF72-822B-86AB-F9D2-FE1D83FC6DA9}"/>
              </a:ext>
            </a:extLst>
          </p:cNvPr>
          <p:cNvSpPr txBox="1"/>
          <p:nvPr/>
        </p:nvSpPr>
        <p:spPr>
          <a:xfrm>
            <a:off x="8619854" y="6488668"/>
            <a:ext cx="401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taux de croissance annuel composé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2C8BE9-73E2-4493-F7CA-EBEB34615CA6}"/>
              </a:ext>
            </a:extLst>
          </p:cNvPr>
          <p:cNvSpPr txBox="1"/>
          <p:nvPr/>
        </p:nvSpPr>
        <p:spPr>
          <a:xfrm>
            <a:off x="1399485" y="1491511"/>
            <a:ext cx="73682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Aperçu du marché mondiale : 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Évalué a 132,94 Milliards USD en 2021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TCAC de 14,1% pour 2022 à 2027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BF177A0-3D0F-A90D-9437-CE5F6837F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15" y="1497448"/>
            <a:ext cx="25019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499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2244689-A5A3-DF03-E53C-9C3512FE5FA1}"/>
              </a:ext>
            </a:extLst>
          </p:cNvPr>
          <p:cNvSpPr txBox="1"/>
          <p:nvPr/>
        </p:nvSpPr>
        <p:spPr>
          <a:xfrm>
            <a:off x="4863548" y="344557"/>
            <a:ext cx="2160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COVID 19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A8CF96-BB94-F135-2079-5C73320F1298}"/>
              </a:ext>
            </a:extLst>
          </p:cNvPr>
          <p:cNvSpPr txBox="1"/>
          <p:nvPr/>
        </p:nvSpPr>
        <p:spPr>
          <a:xfrm>
            <a:off x="1875249" y="1394366"/>
            <a:ext cx="81366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Augmentation des cyber attaques due à la dépendance de la technologie et réseaux en ligne pour travailler et communiquer à distance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Technique de Phishing et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Maleware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A14EE4-CAC5-93D3-369A-FDF3A0036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754" y="3028951"/>
            <a:ext cx="6584491" cy="33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541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DAC0AA-5E21-16EE-BDB8-E34E3D1D9340}"/>
              </a:ext>
            </a:extLst>
          </p:cNvPr>
          <p:cNvSpPr txBox="1"/>
          <p:nvPr/>
        </p:nvSpPr>
        <p:spPr>
          <a:xfrm>
            <a:off x="3016918" y="357809"/>
            <a:ext cx="6109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>
                <a:latin typeface="Calibri" panose="020F0502020204030204" pitchFamily="34" charset="0"/>
                <a:cs typeface="Calibri" panose="020F0502020204030204" pitchFamily="34" charset="0"/>
              </a:rPr>
              <a:t>DIFFÉRENTS CONCURRENTS </a:t>
            </a:r>
            <a:endParaRPr lang="fr-F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1704CB0-B0C7-3F3F-74A8-FE284DA0A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70" y="1276350"/>
            <a:ext cx="4876800" cy="48958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FBFA0AE-0238-CA68-DA48-0E3C4DA9F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8" y="1276350"/>
            <a:ext cx="5111722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1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4A11EBA-9D7E-1695-ECAC-F1D4D119663B}"/>
              </a:ext>
            </a:extLst>
          </p:cNvPr>
          <p:cNvSpPr txBox="1"/>
          <p:nvPr/>
        </p:nvSpPr>
        <p:spPr>
          <a:xfrm>
            <a:off x="4297180" y="718009"/>
            <a:ext cx="3597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ANALYSE SWOT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146DD0-04AD-D44F-682A-B4F95553E0DE}"/>
              </a:ext>
            </a:extLst>
          </p:cNvPr>
          <p:cNvSpPr txBox="1"/>
          <p:nvPr/>
        </p:nvSpPr>
        <p:spPr>
          <a:xfrm>
            <a:off x="1621436" y="1951672"/>
            <a:ext cx="89491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FORCES : </a:t>
            </a:r>
          </a:p>
          <a:p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Croissance rapide =&gt; augmentation des attaques informatiques.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Les entreprises et les gouvernements =&gt; augmentation des dépenses en matières de cybersécurité.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Avancés technologies =&gt; offrant de nouvelles opportunités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498586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3003D7E-70BF-0B81-BB30-522B4BCAC2B1}"/>
              </a:ext>
            </a:extLst>
          </p:cNvPr>
          <p:cNvSpPr txBox="1"/>
          <p:nvPr/>
        </p:nvSpPr>
        <p:spPr>
          <a:xfrm>
            <a:off x="4297180" y="703019"/>
            <a:ext cx="3597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ANALYSE SWOT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10CFA7-5705-1FF7-C8E8-7173BBEE8BC0}"/>
              </a:ext>
            </a:extLst>
          </p:cNvPr>
          <p:cNvSpPr txBox="1"/>
          <p:nvPr/>
        </p:nvSpPr>
        <p:spPr>
          <a:xfrm>
            <a:off x="1593785" y="1997839"/>
            <a:ext cx="795679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FAIBLESSES</a:t>
            </a:r>
            <a:r>
              <a:rPr lang="fr-FR" sz="2000" dirty="0"/>
              <a:t> : </a:t>
            </a:r>
          </a:p>
          <a:p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Besoins croissants =&gt; manque de personnelles qualifiés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Difficultés a suivre les dernières tendances, technologie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Couts élevés =&gt; freins pour certaines entreprises.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Avancés technologiques =&gt; difficultés de détections de certaines attaques </a:t>
            </a:r>
          </a:p>
        </p:txBody>
      </p:sp>
    </p:spTree>
    <p:extLst>
      <p:ext uri="{BB962C8B-B14F-4D97-AF65-F5344CB8AC3E}">
        <p14:creationId xmlns:p14="http://schemas.microsoft.com/office/powerpoint/2010/main" val="139065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9617DA2-6A41-4549-EBB2-5A698486D520}"/>
              </a:ext>
            </a:extLst>
          </p:cNvPr>
          <p:cNvSpPr txBox="1"/>
          <p:nvPr/>
        </p:nvSpPr>
        <p:spPr>
          <a:xfrm>
            <a:off x="4297180" y="451771"/>
            <a:ext cx="3597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anose="020F0502020204030204" pitchFamily="34" charset="0"/>
                <a:cs typeface="Calibri" panose="020F0502020204030204" pitchFamily="34" charset="0"/>
              </a:rPr>
              <a:t>ANALYSE SWOT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4E5ED6-D11A-C0B6-81DD-5B275704F32D}"/>
              </a:ext>
            </a:extLst>
          </p:cNvPr>
          <p:cNvSpPr txBox="1"/>
          <p:nvPr/>
        </p:nvSpPr>
        <p:spPr>
          <a:xfrm>
            <a:off x="1414073" y="1364339"/>
            <a:ext cx="95459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OPPORTUNITÉS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 Croissance des IoT, appareils connectés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Pleine croissance pour les pays développer  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7BE4E4-31CC-FAAE-6D6F-77219CF3BA71}"/>
              </a:ext>
            </a:extLst>
          </p:cNvPr>
          <p:cNvSpPr txBox="1"/>
          <p:nvPr/>
        </p:nvSpPr>
        <p:spPr>
          <a:xfrm>
            <a:off x="9096913" y="6430768"/>
            <a:ext cx="1863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*Internet des objets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0B8E0A-C48B-82AC-F10F-F217504A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73" y="2946693"/>
            <a:ext cx="4554259" cy="32793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9AFDCFB-090D-5FCD-49F4-E6455DA33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32" y="2946693"/>
            <a:ext cx="4991720" cy="32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99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{F0859219-8655-BF4A-AF35-D3B429E27106}tf10001122</Template>
  <TotalTime>8151</TotalTime>
  <Words>392</Words>
  <Application>Microsoft Macintosh PowerPoint</Application>
  <PresentationFormat>Grand écran</PresentationFormat>
  <Paragraphs>88</Paragraphs>
  <Slides>13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KAN</dc:creator>
  <cp:lastModifiedBy>Quentin KAN</cp:lastModifiedBy>
  <cp:revision>4</cp:revision>
  <dcterms:created xsi:type="dcterms:W3CDTF">2023-01-06T16:23:39Z</dcterms:created>
  <dcterms:modified xsi:type="dcterms:W3CDTF">2023-01-12T08:16:12Z</dcterms:modified>
</cp:coreProperties>
</file>