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28" autoAdjust="0"/>
    <p:restoredTop sz="94660"/>
  </p:normalViewPr>
  <p:slideViewPr>
    <p:cSldViewPr snapToGrid="0">
      <p:cViewPr varScale="1">
        <p:scale>
          <a:sx n="86" d="100"/>
          <a:sy n="86" d="100"/>
        </p:scale>
        <p:origin x="64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3E1C6F-43FF-4253-86DC-E17016D41691}"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FE53A011-B38E-47BB-81FD-EA5BEF34637A}">
      <dgm:prSet phldrT="[Text]"/>
      <dgm:spPr/>
      <dgm:t>
        <a:bodyPr/>
        <a:lstStyle/>
        <a:p>
          <a:r>
            <a:rPr lang="en-GB" dirty="0"/>
            <a:t>Preprocessing</a:t>
          </a:r>
        </a:p>
      </dgm:t>
    </dgm:pt>
    <dgm:pt modelId="{8ACECBF1-C4B8-4E6F-9ED0-AE7C6B52893E}" type="parTrans" cxnId="{15C8CA2A-1AAF-45A3-9B55-2AA682B5567C}">
      <dgm:prSet/>
      <dgm:spPr/>
      <dgm:t>
        <a:bodyPr/>
        <a:lstStyle/>
        <a:p>
          <a:endParaRPr lang="en-GB"/>
        </a:p>
      </dgm:t>
    </dgm:pt>
    <dgm:pt modelId="{CE451D09-1C3B-4C8C-9393-6451747CF706}" type="sibTrans" cxnId="{15C8CA2A-1AAF-45A3-9B55-2AA682B5567C}">
      <dgm:prSet/>
      <dgm:spPr/>
      <dgm:t>
        <a:bodyPr/>
        <a:lstStyle/>
        <a:p>
          <a:endParaRPr lang="en-GB"/>
        </a:p>
      </dgm:t>
    </dgm:pt>
    <dgm:pt modelId="{66852299-0BFE-440F-BA3B-46EEF1468CCC}">
      <dgm:prSet phldrT="[Text]"/>
      <dgm:spPr/>
      <dgm:t>
        <a:bodyPr/>
        <a:lstStyle/>
        <a:p>
          <a:r>
            <a:rPr lang="en-GB" dirty="0"/>
            <a:t>Model Training &amp; Evaluation</a:t>
          </a:r>
        </a:p>
      </dgm:t>
    </dgm:pt>
    <dgm:pt modelId="{D99B6D79-5B3F-4BF1-A816-2B608297C183}" type="parTrans" cxnId="{26F4DA4D-7236-45BA-A1F0-F9E715AECCF3}">
      <dgm:prSet/>
      <dgm:spPr/>
      <dgm:t>
        <a:bodyPr/>
        <a:lstStyle/>
        <a:p>
          <a:endParaRPr lang="en-GB"/>
        </a:p>
      </dgm:t>
    </dgm:pt>
    <dgm:pt modelId="{A33B4088-FF4F-46D4-9CD6-9AB620517356}" type="sibTrans" cxnId="{26F4DA4D-7236-45BA-A1F0-F9E715AECCF3}">
      <dgm:prSet/>
      <dgm:spPr/>
      <dgm:t>
        <a:bodyPr/>
        <a:lstStyle/>
        <a:p>
          <a:endParaRPr lang="en-GB"/>
        </a:p>
      </dgm:t>
    </dgm:pt>
    <dgm:pt modelId="{EAE6311D-622D-4CA7-8345-A1961E1DEA2A}">
      <dgm:prSet phldrT="[Text]"/>
      <dgm:spPr/>
      <dgm:t>
        <a:bodyPr/>
        <a:lstStyle/>
        <a:p>
          <a:r>
            <a:rPr lang="en-GB" dirty="0"/>
            <a:t>Raw Text Messages</a:t>
          </a:r>
        </a:p>
      </dgm:t>
    </dgm:pt>
    <dgm:pt modelId="{0E506C70-DCB2-4C46-9D52-0D8141D817A0}" type="sibTrans" cxnId="{7800272A-85B8-4750-98F0-18E652BFF041}">
      <dgm:prSet/>
      <dgm:spPr/>
      <dgm:t>
        <a:bodyPr/>
        <a:lstStyle/>
        <a:p>
          <a:endParaRPr lang="en-GB"/>
        </a:p>
      </dgm:t>
    </dgm:pt>
    <dgm:pt modelId="{15BDA022-41CC-4331-A909-EA6B8F7D17C0}" type="parTrans" cxnId="{7800272A-85B8-4750-98F0-18E652BFF041}">
      <dgm:prSet/>
      <dgm:spPr/>
      <dgm:t>
        <a:bodyPr/>
        <a:lstStyle/>
        <a:p>
          <a:endParaRPr lang="en-GB"/>
        </a:p>
      </dgm:t>
    </dgm:pt>
    <dgm:pt modelId="{F989AA43-E9CB-4678-A60B-4AE52F5E0F0E}">
      <dgm:prSet/>
      <dgm:spPr/>
      <dgm:t>
        <a:bodyPr/>
        <a:lstStyle/>
        <a:p>
          <a:r>
            <a:rPr lang="en-GB" dirty="0"/>
            <a:t>Spam or Not Spam Prediction</a:t>
          </a:r>
        </a:p>
      </dgm:t>
    </dgm:pt>
    <dgm:pt modelId="{C8C968A0-F1B8-4372-A7D0-8FCBD75547CB}" type="parTrans" cxnId="{CCED9042-E836-48C4-A953-EB5A49EA0388}">
      <dgm:prSet/>
      <dgm:spPr/>
      <dgm:t>
        <a:bodyPr/>
        <a:lstStyle/>
        <a:p>
          <a:endParaRPr lang="en-GB"/>
        </a:p>
      </dgm:t>
    </dgm:pt>
    <dgm:pt modelId="{EB3BB2AF-CE71-44A4-A277-9C3EB90091FA}" type="sibTrans" cxnId="{CCED9042-E836-48C4-A953-EB5A49EA0388}">
      <dgm:prSet/>
      <dgm:spPr/>
      <dgm:t>
        <a:bodyPr/>
        <a:lstStyle/>
        <a:p>
          <a:endParaRPr lang="en-GB"/>
        </a:p>
      </dgm:t>
    </dgm:pt>
    <dgm:pt modelId="{3B0916E9-E779-4FEA-B8D9-7279F62D919E}">
      <dgm:prSet/>
      <dgm:spPr/>
      <dgm:t>
        <a:bodyPr/>
        <a:lstStyle/>
        <a:p>
          <a:r>
            <a:rPr lang="en-GB" dirty="0"/>
            <a:t> Classification Output</a:t>
          </a:r>
        </a:p>
      </dgm:t>
    </dgm:pt>
    <dgm:pt modelId="{4AA5BC8E-166B-4DC2-9D53-9ABF24028790}" type="parTrans" cxnId="{92D90B79-85AB-4B76-B603-133A27D83C94}">
      <dgm:prSet/>
      <dgm:spPr/>
      <dgm:t>
        <a:bodyPr/>
        <a:lstStyle/>
        <a:p>
          <a:endParaRPr lang="en-GB"/>
        </a:p>
      </dgm:t>
    </dgm:pt>
    <dgm:pt modelId="{E9FF9CCE-7B8F-4BD7-B997-8A99B9C10372}" type="sibTrans" cxnId="{92D90B79-85AB-4B76-B603-133A27D83C94}">
      <dgm:prSet/>
      <dgm:spPr/>
      <dgm:t>
        <a:bodyPr/>
        <a:lstStyle/>
        <a:p>
          <a:endParaRPr lang="en-GB"/>
        </a:p>
      </dgm:t>
    </dgm:pt>
    <dgm:pt modelId="{529419F5-956C-43E3-8CC0-FF467B0F2AD4}" type="pres">
      <dgm:prSet presAssocID="{323E1C6F-43FF-4253-86DC-E17016D41691}" presName="Name0" presStyleCnt="0">
        <dgm:presLayoutVars>
          <dgm:dir/>
          <dgm:resizeHandles val="exact"/>
        </dgm:presLayoutVars>
      </dgm:prSet>
      <dgm:spPr/>
    </dgm:pt>
    <dgm:pt modelId="{D3BE79C7-FD28-4983-99DF-CF76E91DD9C3}" type="pres">
      <dgm:prSet presAssocID="{EAE6311D-622D-4CA7-8345-A1961E1DEA2A}" presName="node" presStyleLbl="node1" presStyleIdx="0" presStyleCnt="5" custLinFactNeighborX="-32481" custLinFactNeighborY="0">
        <dgm:presLayoutVars>
          <dgm:bulletEnabled val="1"/>
        </dgm:presLayoutVars>
      </dgm:prSet>
      <dgm:spPr/>
    </dgm:pt>
    <dgm:pt modelId="{C2B1C0DE-E113-4222-96E4-C947341C7476}" type="pres">
      <dgm:prSet presAssocID="{0E506C70-DCB2-4C46-9D52-0D8141D817A0}" presName="sibTrans" presStyleLbl="sibTrans2D1" presStyleIdx="0" presStyleCnt="4"/>
      <dgm:spPr/>
    </dgm:pt>
    <dgm:pt modelId="{15B3B911-F330-46BE-BFB0-E47C843FCD96}" type="pres">
      <dgm:prSet presAssocID="{0E506C70-DCB2-4C46-9D52-0D8141D817A0}" presName="connectorText" presStyleLbl="sibTrans2D1" presStyleIdx="0" presStyleCnt="4"/>
      <dgm:spPr/>
    </dgm:pt>
    <dgm:pt modelId="{8929D96E-F8B4-4891-B745-E4858606C223}" type="pres">
      <dgm:prSet presAssocID="{FE53A011-B38E-47BB-81FD-EA5BEF34637A}" presName="node" presStyleLbl="node1" presStyleIdx="1" presStyleCnt="5">
        <dgm:presLayoutVars>
          <dgm:bulletEnabled val="1"/>
        </dgm:presLayoutVars>
      </dgm:prSet>
      <dgm:spPr/>
    </dgm:pt>
    <dgm:pt modelId="{FF69667E-444C-41C3-9A83-6F78050BC0E4}" type="pres">
      <dgm:prSet presAssocID="{CE451D09-1C3B-4C8C-9393-6451747CF706}" presName="sibTrans" presStyleLbl="sibTrans2D1" presStyleIdx="1" presStyleCnt="4"/>
      <dgm:spPr/>
    </dgm:pt>
    <dgm:pt modelId="{F0E7B7A7-F2A4-40F3-9DD3-88FA97DAE4B1}" type="pres">
      <dgm:prSet presAssocID="{CE451D09-1C3B-4C8C-9393-6451747CF706}" presName="connectorText" presStyleLbl="sibTrans2D1" presStyleIdx="1" presStyleCnt="4"/>
      <dgm:spPr/>
    </dgm:pt>
    <dgm:pt modelId="{4CA8B2B2-4CFC-4B9E-97AF-8AC1B64373E0}" type="pres">
      <dgm:prSet presAssocID="{66852299-0BFE-440F-BA3B-46EEF1468CCC}" presName="node" presStyleLbl="node1" presStyleIdx="2" presStyleCnt="5">
        <dgm:presLayoutVars>
          <dgm:bulletEnabled val="1"/>
        </dgm:presLayoutVars>
      </dgm:prSet>
      <dgm:spPr/>
    </dgm:pt>
    <dgm:pt modelId="{E6F4FE17-7886-46D4-8E21-9DD1EED7C6F0}" type="pres">
      <dgm:prSet presAssocID="{A33B4088-FF4F-46D4-9CD6-9AB620517356}" presName="sibTrans" presStyleLbl="sibTrans2D1" presStyleIdx="2" presStyleCnt="4"/>
      <dgm:spPr/>
    </dgm:pt>
    <dgm:pt modelId="{E899E78F-D903-42E0-9732-7CC47419051E}" type="pres">
      <dgm:prSet presAssocID="{A33B4088-FF4F-46D4-9CD6-9AB620517356}" presName="connectorText" presStyleLbl="sibTrans2D1" presStyleIdx="2" presStyleCnt="4"/>
      <dgm:spPr/>
    </dgm:pt>
    <dgm:pt modelId="{D0BAEA57-BCCA-4825-A4D8-932869AC96B4}" type="pres">
      <dgm:prSet presAssocID="{F989AA43-E9CB-4678-A60B-4AE52F5E0F0E}" presName="node" presStyleLbl="node1" presStyleIdx="3" presStyleCnt="5">
        <dgm:presLayoutVars>
          <dgm:bulletEnabled val="1"/>
        </dgm:presLayoutVars>
      </dgm:prSet>
      <dgm:spPr/>
    </dgm:pt>
    <dgm:pt modelId="{44E97E35-DDE0-48AE-96EF-7B0E6709B7FB}" type="pres">
      <dgm:prSet presAssocID="{EB3BB2AF-CE71-44A4-A277-9C3EB90091FA}" presName="sibTrans" presStyleLbl="sibTrans2D1" presStyleIdx="3" presStyleCnt="4"/>
      <dgm:spPr/>
    </dgm:pt>
    <dgm:pt modelId="{5D15BC5C-0417-4EB9-AB27-2C5506CBC778}" type="pres">
      <dgm:prSet presAssocID="{EB3BB2AF-CE71-44A4-A277-9C3EB90091FA}" presName="connectorText" presStyleLbl="sibTrans2D1" presStyleIdx="3" presStyleCnt="4"/>
      <dgm:spPr/>
    </dgm:pt>
    <dgm:pt modelId="{A0132B73-F22F-4291-A630-88BE8F39638C}" type="pres">
      <dgm:prSet presAssocID="{3B0916E9-E779-4FEA-B8D9-7279F62D919E}" presName="node" presStyleLbl="node1" presStyleIdx="4" presStyleCnt="5">
        <dgm:presLayoutVars>
          <dgm:bulletEnabled val="1"/>
        </dgm:presLayoutVars>
      </dgm:prSet>
      <dgm:spPr/>
    </dgm:pt>
  </dgm:ptLst>
  <dgm:cxnLst>
    <dgm:cxn modelId="{A4487218-F10B-4266-A672-F0BF532B4953}" type="presOf" srcId="{FE53A011-B38E-47BB-81FD-EA5BEF34637A}" destId="{8929D96E-F8B4-4891-B745-E4858606C223}" srcOrd="0" destOrd="0" presId="urn:microsoft.com/office/officeart/2005/8/layout/process1"/>
    <dgm:cxn modelId="{7800272A-85B8-4750-98F0-18E652BFF041}" srcId="{323E1C6F-43FF-4253-86DC-E17016D41691}" destId="{EAE6311D-622D-4CA7-8345-A1961E1DEA2A}" srcOrd="0" destOrd="0" parTransId="{15BDA022-41CC-4331-A909-EA6B8F7D17C0}" sibTransId="{0E506C70-DCB2-4C46-9D52-0D8141D817A0}"/>
    <dgm:cxn modelId="{15C8CA2A-1AAF-45A3-9B55-2AA682B5567C}" srcId="{323E1C6F-43FF-4253-86DC-E17016D41691}" destId="{FE53A011-B38E-47BB-81FD-EA5BEF34637A}" srcOrd="1" destOrd="0" parTransId="{8ACECBF1-C4B8-4E6F-9ED0-AE7C6B52893E}" sibTransId="{CE451D09-1C3B-4C8C-9393-6451747CF706}"/>
    <dgm:cxn modelId="{2DC3D531-0AB4-4D2A-9210-25B6C21F17F5}" type="presOf" srcId="{0E506C70-DCB2-4C46-9D52-0D8141D817A0}" destId="{15B3B911-F330-46BE-BFB0-E47C843FCD96}" srcOrd="1" destOrd="0" presId="urn:microsoft.com/office/officeart/2005/8/layout/process1"/>
    <dgm:cxn modelId="{66A8615B-59B1-4104-B66F-88AD0BFB5B77}" type="presOf" srcId="{A33B4088-FF4F-46D4-9CD6-9AB620517356}" destId="{E6F4FE17-7886-46D4-8E21-9DD1EED7C6F0}" srcOrd="0" destOrd="0" presId="urn:microsoft.com/office/officeart/2005/8/layout/process1"/>
    <dgm:cxn modelId="{CCED9042-E836-48C4-A953-EB5A49EA0388}" srcId="{323E1C6F-43FF-4253-86DC-E17016D41691}" destId="{F989AA43-E9CB-4678-A60B-4AE52F5E0F0E}" srcOrd="3" destOrd="0" parTransId="{C8C968A0-F1B8-4372-A7D0-8FCBD75547CB}" sibTransId="{EB3BB2AF-CE71-44A4-A277-9C3EB90091FA}"/>
    <dgm:cxn modelId="{A8C0EA64-A5DE-4BA8-9D7B-B26D502F8C21}" type="presOf" srcId="{F989AA43-E9CB-4678-A60B-4AE52F5E0F0E}" destId="{D0BAEA57-BCCA-4825-A4D8-932869AC96B4}" srcOrd="0" destOrd="0" presId="urn:microsoft.com/office/officeart/2005/8/layout/process1"/>
    <dgm:cxn modelId="{9D0F7C48-C0B6-49C7-9A58-FBA764ABE8AD}" type="presOf" srcId="{A33B4088-FF4F-46D4-9CD6-9AB620517356}" destId="{E899E78F-D903-42E0-9732-7CC47419051E}" srcOrd="1" destOrd="0" presId="urn:microsoft.com/office/officeart/2005/8/layout/process1"/>
    <dgm:cxn modelId="{26F4DA4D-7236-45BA-A1F0-F9E715AECCF3}" srcId="{323E1C6F-43FF-4253-86DC-E17016D41691}" destId="{66852299-0BFE-440F-BA3B-46EEF1468CCC}" srcOrd="2" destOrd="0" parTransId="{D99B6D79-5B3F-4BF1-A816-2B608297C183}" sibTransId="{A33B4088-FF4F-46D4-9CD6-9AB620517356}"/>
    <dgm:cxn modelId="{C9F75A54-4563-4919-8CFE-E3286B9B803E}" type="presOf" srcId="{323E1C6F-43FF-4253-86DC-E17016D41691}" destId="{529419F5-956C-43E3-8CC0-FF467B0F2AD4}" srcOrd="0" destOrd="0" presId="urn:microsoft.com/office/officeart/2005/8/layout/process1"/>
    <dgm:cxn modelId="{92D90B79-85AB-4B76-B603-133A27D83C94}" srcId="{323E1C6F-43FF-4253-86DC-E17016D41691}" destId="{3B0916E9-E779-4FEA-B8D9-7279F62D919E}" srcOrd="4" destOrd="0" parTransId="{4AA5BC8E-166B-4DC2-9D53-9ABF24028790}" sibTransId="{E9FF9CCE-7B8F-4BD7-B997-8A99B9C10372}"/>
    <dgm:cxn modelId="{DD6BC887-98E7-4B56-8CD3-EAE95BFDBCE6}" type="presOf" srcId="{CE451D09-1C3B-4C8C-9393-6451747CF706}" destId="{F0E7B7A7-F2A4-40F3-9DD3-88FA97DAE4B1}" srcOrd="1" destOrd="0" presId="urn:microsoft.com/office/officeart/2005/8/layout/process1"/>
    <dgm:cxn modelId="{0F0AB3AE-4361-4824-A3ED-608CDFE2D058}" type="presOf" srcId="{EB3BB2AF-CE71-44A4-A277-9C3EB90091FA}" destId="{44E97E35-DDE0-48AE-96EF-7B0E6709B7FB}" srcOrd="0" destOrd="0" presId="urn:microsoft.com/office/officeart/2005/8/layout/process1"/>
    <dgm:cxn modelId="{F6D4EAAF-D557-467E-8027-30245E5E90ED}" type="presOf" srcId="{EAE6311D-622D-4CA7-8345-A1961E1DEA2A}" destId="{D3BE79C7-FD28-4983-99DF-CF76E91DD9C3}" srcOrd="0" destOrd="0" presId="urn:microsoft.com/office/officeart/2005/8/layout/process1"/>
    <dgm:cxn modelId="{703D7CB3-4052-49DE-8A9B-25EEE10AF520}" type="presOf" srcId="{3B0916E9-E779-4FEA-B8D9-7279F62D919E}" destId="{A0132B73-F22F-4291-A630-88BE8F39638C}" srcOrd="0" destOrd="0" presId="urn:microsoft.com/office/officeart/2005/8/layout/process1"/>
    <dgm:cxn modelId="{ADB720B7-2BC1-4CBD-9BD9-BD912871FF14}" type="presOf" srcId="{EB3BB2AF-CE71-44A4-A277-9C3EB90091FA}" destId="{5D15BC5C-0417-4EB9-AB27-2C5506CBC778}" srcOrd="1" destOrd="0" presId="urn:microsoft.com/office/officeart/2005/8/layout/process1"/>
    <dgm:cxn modelId="{AF0C8EBA-EB84-42A9-AE9B-F2903A0B21D4}" type="presOf" srcId="{CE451D09-1C3B-4C8C-9393-6451747CF706}" destId="{FF69667E-444C-41C3-9A83-6F78050BC0E4}" srcOrd="0" destOrd="0" presId="urn:microsoft.com/office/officeart/2005/8/layout/process1"/>
    <dgm:cxn modelId="{8D191CBE-68CD-4EAC-893F-0354A29EE836}" type="presOf" srcId="{0E506C70-DCB2-4C46-9D52-0D8141D817A0}" destId="{C2B1C0DE-E113-4222-96E4-C947341C7476}" srcOrd="0" destOrd="0" presId="urn:microsoft.com/office/officeart/2005/8/layout/process1"/>
    <dgm:cxn modelId="{0E00CEC1-21D3-47E1-9782-950A96820D2F}" type="presOf" srcId="{66852299-0BFE-440F-BA3B-46EEF1468CCC}" destId="{4CA8B2B2-4CFC-4B9E-97AF-8AC1B64373E0}" srcOrd="0" destOrd="0" presId="urn:microsoft.com/office/officeart/2005/8/layout/process1"/>
    <dgm:cxn modelId="{0E027CA6-8F25-4BFE-A2CD-A283DC37D4F4}" type="presParOf" srcId="{529419F5-956C-43E3-8CC0-FF467B0F2AD4}" destId="{D3BE79C7-FD28-4983-99DF-CF76E91DD9C3}" srcOrd="0" destOrd="0" presId="urn:microsoft.com/office/officeart/2005/8/layout/process1"/>
    <dgm:cxn modelId="{4581F093-BF7C-4CFA-8A34-19EBAAF9B8BD}" type="presParOf" srcId="{529419F5-956C-43E3-8CC0-FF467B0F2AD4}" destId="{C2B1C0DE-E113-4222-96E4-C947341C7476}" srcOrd="1" destOrd="0" presId="urn:microsoft.com/office/officeart/2005/8/layout/process1"/>
    <dgm:cxn modelId="{7F93D33D-3768-4AD7-ACC7-2CA9D6665DFC}" type="presParOf" srcId="{C2B1C0DE-E113-4222-96E4-C947341C7476}" destId="{15B3B911-F330-46BE-BFB0-E47C843FCD96}" srcOrd="0" destOrd="0" presId="urn:microsoft.com/office/officeart/2005/8/layout/process1"/>
    <dgm:cxn modelId="{CEDE026D-0511-430D-9A87-01751EB89F31}" type="presParOf" srcId="{529419F5-956C-43E3-8CC0-FF467B0F2AD4}" destId="{8929D96E-F8B4-4891-B745-E4858606C223}" srcOrd="2" destOrd="0" presId="urn:microsoft.com/office/officeart/2005/8/layout/process1"/>
    <dgm:cxn modelId="{9EECF405-A5DA-4351-8E2D-560CEBB06A01}" type="presParOf" srcId="{529419F5-956C-43E3-8CC0-FF467B0F2AD4}" destId="{FF69667E-444C-41C3-9A83-6F78050BC0E4}" srcOrd="3" destOrd="0" presId="urn:microsoft.com/office/officeart/2005/8/layout/process1"/>
    <dgm:cxn modelId="{39F09FCD-6EBE-44A7-B7AE-29F58DF71671}" type="presParOf" srcId="{FF69667E-444C-41C3-9A83-6F78050BC0E4}" destId="{F0E7B7A7-F2A4-40F3-9DD3-88FA97DAE4B1}" srcOrd="0" destOrd="0" presId="urn:microsoft.com/office/officeart/2005/8/layout/process1"/>
    <dgm:cxn modelId="{950AA17D-1035-472B-A3B0-085FB07352E0}" type="presParOf" srcId="{529419F5-956C-43E3-8CC0-FF467B0F2AD4}" destId="{4CA8B2B2-4CFC-4B9E-97AF-8AC1B64373E0}" srcOrd="4" destOrd="0" presId="urn:microsoft.com/office/officeart/2005/8/layout/process1"/>
    <dgm:cxn modelId="{57D3D81E-DD7A-47AE-A091-00D4C698CC59}" type="presParOf" srcId="{529419F5-956C-43E3-8CC0-FF467B0F2AD4}" destId="{E6F4FE17-7886-46D4-8E21-9DD1EED7C6F0}" srcOrd="5" destOrd="0" presId="urn:microsoft.com/office/officeart/2005/8/layout/process1"/>
    <dgm:cxn modelId="{FBAD1424-AE10-49CE-B4F7-9E7E33ED0516}" type="presParOf" srcId="{E6F4FE17-7886-46D4-8E21-9DD1EED7C6F0}" destId="{E899E78F-D903-42E0-9732-7CC47419051E}" srcOrd="0" destOrd="0" presId="urn:microsoft.com/office/officeart/2005/8/layout/process1"/>
    <dgm:cxn modelId="{FEA14C65-8633-4C5B-BC56-081EE33BB2D7}" type="presParOf" srcId="{529419F5-956C-43E3-8CC0-FF467B0F2AD4}" destId="{D0BAEA57-BCCA-4825-A4D8-932869AC96B4}" srcOrd="6" destOrd="0" presId="urn:microsoft.com/office/officeart/2005/8/layout/process1"/>
    <dgm:cxn modelId="{DE115C15-66FA-4464-93A1-79DB136FB04C}" type="presParOf" srcId="{529419F5-956C-43E3-8CC0-FF467B0F2AD4}" destId="{44E97E35-DDE0-48AE-96EF-7B0E6709B7FB}" srcOrd="7" destOrd="0" presId="urn:microsoft.com/office/officeart/2005/8/layout/process1"/>
    <dgm:cxn modelId="{3DF8B17E-5397-45DF-B24B-DBB47B58DB37}" type="presParOf" srcId="{44E97E35-DDE0-48AE-96EF-7B0E6709B7FB}" destId="{5D15BC5C-0417-4EB9-AB27-2C5506CBC778}" srcOrd="0" destOrd="0" presId="urn:microsoft.com/office/officeart/2005/8/layout/process1"/>
    <dgm:cxn modelId="{D257244E-AE4C-4D50-ABB0-98B314E69808}" type="presParOf" srcId="{529419F5-956C-43E3-8CC0-FF467B0F2AD4}" destId="{A0132B73-F22F-4291-A630-88BE8F39638C}" srcOrd="8"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BE79C7-FD28-4983-99DF-CF76E91DD9C3}">
      <dsp:nvSpPr>
        <dsp:cNvPr id="0" name=""/>
        <dsp:cNvSpPr/>
      </dsp:nvSpPr>
      <dsp:spPr>
        <a:xfrm>
          <a:off x="0" y="253737"/>
          <a:ext cx="852595" cy="5115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Raw Text Messages</a:t>
          </a:r>
        </a:p>
      </dsp:txBody>
      <dsp:txXfrm>
        <a:off x="14983" y="268720"/>
        <a:ext cx="822629" cy="481591"/>
      </dsp:txXfrm>
    </dsp:sp>
    <dsp:sp modelId="{C2B1C0DE-E113-4222-96E4-C947341C7476}">
      <dsp:nvSpPr>
        <dsp:cNvPr id="0" name=""/>
        <dsp:cNvSpPr/>
      </dsp:nvSpPr>
      <dsp:spPr>
        <a:xfrm>
          <a:off x="938542" y="403794"/>
          <a:ext cx="182207" cy="211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938542" y="446083"/>
        <a:ext cx="127545" cy="126865"/>
      </dsp:txXfrm>
    </dsp:sp>
    <dsp:sp modelId="{8929D96E-F8B4-4891-B745-E4858606C223}">
      <dsp:nvSpPr>
        <dsp:cNvPr id="0" name=""/>
        <dsp:cNvSpPr/>
      </dsp:nvSpPr>
      <dsp:spPr>
        <a:xfrm>
          <a:off x="1196383" y="253737"/>
          <a:ext cx="852595" cy="5115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Preprocessing</a:t>
          </a:r>
        </a:p>
      </dsp:txBody>
      <dsp:txXfrm>
        <a:off x="1211366" y="268720"/>
        <a:ext cx="822629" cy="481591"/>
      </dsp:txXfrm>
    </dsp:sp>
    <dsp:sp modelId="{FF69667E-444C-41C3-9A83-6F78050BC0E4}">
      <dsp:nvSpPr>
        <dsp:cNvPr id="0" name=""/>
        <dsp:cNvSpPr/>
      </dsp:nvSpPr>
      <dsp:spPr>
        <a:xfrm>
          <a:off x="2134238" y="403794"/>
          <a:ext cx="180750" cy="211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2134238" y="446083"/>
        <a:ext cx="126525" cy="126865"/>
      </dsp:txXfrm>
    </dsp:sp>
    <dsp:sp modelId="{4CA8B2B2-4CFC-4B9E-97AF-8AC1B64373E0}">
      <dsp:nvSpPr>
        <dsp:cNvPr id="0" name=""/>
        <dsp:cNvSpPr/>
      </dsp:nvSpPr>
      <dsp:spPr>
        <a:xfrm>
          <a:off x="2390017" y="253737"/>
          <a:ext cx="852595" cy="5115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Model Training &amp; Evaluation</a:t>
          </a:r>
        </a:p>
      </dsp:txBody>
      <dsp:txXfrm>
        <a:off x="2405000" y="268720"/>
        <a:ext cx="822629" cy="481591"/>
      </dsp:txXfrm>
    </dsp:sp>
    <dsp:sp modelId="{E6F4FE17-7886-46D4-8E21-9DD1EED7C6F0}">
      <dsp:nvSpPr>
        <dsp:cNvPr id="0" name=""/>
        <dsp:cNvSpPr/>
      </dsp:nvSpPr>
      <dsp:spPr>
        <a:xfrm>
          <a:off x="3327872" y="403794"/>
          <a:ext cx="180750" cy="211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327872" y="446083"/>
        <a:ext cx="126525" cy="126865"/>
      </dsp:txXfrm>
    </dsp:sp>
    <dsp:sp modelId="{D0BAEA57-BCCA-4825-A4D8-932869AC96B4}">
      <dsp:nvSpPr>
        <dsp:cNvPr id="0" name=""/>
        <dsp:cNvSpPr/>
      </dsp:nvSpPr>
      <dsp:spPr>
        <a:xfrm>
          <a:off x="3583650" y="253737"/>
          <a:ext cx="852595" cy="5115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Spam or Not Spam Prediction</a:t>
          </a:r>
        </a:p>
      </dsp:txBody>
      <dsp:txXfrm>
        <a:off x="3598633" y="268720"/>
        <a:ext cx="822629" cy="481591"/>
      </dsp:txXfrm>
    </dsp:sp>
    <dsp:sp modelId="{44E97E35-DDE0-48AE-96EF-7B0E6709B7FB}">
      <dsp:nvSpPr>
        <dsp:cNvPr id="0" name=""/>
        <dsp:cNvSpPr/>
      </dsp:nvSpPr>
      <dsp:spPr>
        <a:xfrm>
          <a:off x="4521505" y="403794"/>
          <a:ext cx="180750" cy="21144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4521505" y="446083"/>
        <a:ext cx="126525" cy="126865"/>
      </dsp:txXfrm>
    </dsp:sp>
    <dsp:sp modelId="{A0132B73-F22F-4291-A630-88BE8F39638C}">
      <dsp:nvSpPr>
        <dsp:cNvPr id="0" name=""/>
        <dsp:cNvSpPr/>
      </dsp:nvSpPr>
      <dsp:spPr>
        <a:xfrm>
          <a:off x="4777284" y="253737"/>
          <a:ext cx="852595" cy="51155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 Classification Output</a:t>
          </a:r>
        </a:p>
      </dsp:txBody>
      <dsp:txXfrm>
        <a:off x="4792267" y="268720"/>
        <a:ext cx="822629" cy="48159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364064-A5A6-46F2-880D-972582095B9B}" type="datetimeFigureOut">
              <a:rPr lang="en-GB" smtClean="0"/>
              <a:t>25/07/2025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70C230-6D0D-4981-BA16-8F37019DA3C0}" type="slidenum">
              <a:rPr lang="en-GB" smtClean="0"/>
              <a:t>‹#›</a:t>
            </a:fld>
            <a:endParaRPr lang="en-GB"/>
          </a:p>
        </p:txBody>
      </p:sp>
    </p:spTree>
    <p:extLst>
      <p:ext uri="{BB962C8B-B14F-4D97-AF65-F5344CB8AC3E}">
        <p14:creationId xmlns:p14="http://schemas.microsoft.com/office/powerpoint/2010/main" val="1076243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670C230-6D0D-4981-BA16-8F37019DA3C0}" type="slidenum">
              <a:rPr lang="en-GB" smtClean="0"/>
              <a:t>1</a:t>
            </a:fld>
            <a:endParaRPr lang="en-GB"/>
          </a:p>
        </p:txBody>
      </p:sp>
    </p:spTree>
    <p:extLst>
      <p:ext uri="{BB962C8B-B14F-4D97-AF65-F5344CB8AC3E}">
        <p14:creationId xmlns:p14="http://schemas.microsoft.com/office/powerpoint/2010/main" val="183588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670C230-6D0D-4981-BA16-8F37019DA3C0}" type="slidenum">
              <a:rPr lang="en-GB" smtClean="0"/>
              <a:t>2</a:t>
            </a:fld>
            <a:endParaRPr lang="en-GB"/>
          </a:p>
        </p:txBody>
      </p:sp>
    </p:spTree>
    <p:extLst>
      <p:ext uri="{BB962C8B-B14F-4D97-AF65-F5344CB8AC3E}">
        <p14:creationId xmlns:p14="http://schemas.microsoft.com/office/powerpoint/2010/main" val="364505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353D-D46B-2296-6B89-337470F5B2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DAA3FE-864F-E334-1CFB-1B070CE2A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738C984-DB04-F974-A0C5-F1D6B84D4F84}"/>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6CFA5B70-F929-D39F-AB1E-115FFC6B8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36B40C-AF7F-7B3E-A108-97B61F175429}"/>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28183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4E73-C605-8A17-26F7-54939E0298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D6DB10-8D04-C135-5E8F-C0514D2C16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9F7FB7C-1ECA-48EB-BBDF-14F7E34A7463}"/>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6F58055C-E05D-F60C-813B-64C4502359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54924-9769-8EF6-AA89-3E4D6AED9A1D}"/>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2391761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F49473-ACDA-470B-5995-AF12A24E6E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B8116C4-0B3A-6F40-77BC-3F97490B9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20D74A-30A6-99BB-7127-477E9408A5BA}"/>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C868952D-1797-E541-CDCE-9FF57A7D4E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71F66D-8ADF-9B15-F603-3B662432C292}"/>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333968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898D-C695-4C55-5E19-00F5C2C01C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70BC56A-22BF-D430-3518-C91E30C9E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3D31F5-93AD-8A04-D63D-53C8D6ECD7EA}"/>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1AA8A701-E15B-5105-DA18-63CA079931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61798-66A1-A8E2-E5F1-11E36E6E61A9}"/>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3567401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A141-2506-B3C2-3162-41D97B4C7D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8DED94-41D9-A869-60AC-F302AB6836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1C156-0268-AB2D-0B5D-92519822E6A1}"/>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A99BFC96-8D21-FDDA-46EF-52217656DF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26A8B3-6CA7-E2B3-0528-EAE1238750BE}"/>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1438437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7FD-E7EA-3D52-99ED-2246D73FE18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F78DA0-6A11-32BF-A8EE-C1B698CF5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9F892E7-0E69-A3CC-007F-D07BED2E4B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E9BBF82-76A0-0144-1D3D-E73D98A03BA8}"/>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6" name="Footer Placeholder 5">
            <a:extLst>
              <a:ext uri="{FF2B5EF4-FFF2-40B4-BE49-F238E27FC236}">
                <a16:creationId xmlns:a16="http://schemas.microsoft.com/office/drawing/2014/main" id="{51DAFCAD-7BF5-ADDD-BCE6-36862E68AD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0DD2CC-B9AA-6FD1-CDCD-BFD886F95106}"/>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111091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EEBD-49CD-F6E3-60DC-AFA7C28C7BE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FC1BBF4-BD48-BA45-719C-75074ABBC5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038158-AC92-344D-2594-BF577916D1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D320846-8D85-2238-B587-74A7FA768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85C03-2248-BE07-3560-BB1E7FF105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C256445-44D0-15C4-F1CF-A0F3F8C6C590}"/>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8" name="Footer Placeholder 7">
            <a:extLst>
              <a:ext uri="{FF2B5EF4-FFF2-40B4-BE49-F238E27FC236}">
                <a16:creationId xmlns:a16="http://schemas.microsoft.com/office/drawing/2014/main" id="{42361855-A054-91E3-25FB-81436B08B7C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8C617B7-4138-FC1A-03F2-CF2B3655CBD8}"/>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322694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0FCD-BA45-10DC-EA0A-4764047E384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505A6A-1215-9DD6-752D-BA80B39369C9}"/>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4" name="Footer Placeholder 3">
            <a:extLst>
              <a:ext uri="{FF2B5EF4-FFF2-40B4-BE49-F238E27FC236}">
                <a16:creationId xmlns:a16="http://schemas.microsoft.com/office/drawing/2014/main" id="{C62B7B47-33DA-A27D-4742-B324F646A4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F56032-0BA7-AF67-7BE6-E2FC9990449E}"/>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159913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4BACC5-8A6C-88E7-BD9A-E1CE17DBCC7B}"/>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3" name="Footer Placeholder 2">
            <a:extLst>
              <a:ext uri="{FF2B5EF4-FFF2-40B4-BE49-F238E27FC236}">
                <a16:creationId xmlns:a16="http://schemas.microsoft.com/office/drawing/2014/main" id="{65865720-3D39-9067-860E-CD40376C2BB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F3920E0-400F-6ED4-D9D8-4B3CFF16D5D6}"/>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2553339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F07D-FF26-46E4-F994-5DBDD9D73B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B92895E-7BD5-D976-F716-912A7144A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16BB7CF-3998-521F-5BA8-EDC5F7397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43E7EC-EB10-52D1-5085-08B08ACBC463}"/>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6" name="Footer Placeholder 5">
            <a:extLst>
              <a:ext uri="{FF2B5EF4-FFF2-40B4-BE49-F238E27FC236}">
                <a16:creationId xmlns:a16="http://schemas.microsoft.com/office/drawing/2014/main" id="{AC932BE8-74E4-5C43-C9F0-131D79BCF52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4489ED-0109-BBB1-1B2B-FFDCE72AF9A8}"/>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316449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14ADB-63CC-6411-867B-AE97B3472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2EC7F84-0BE2-DA2C-A81C-1D970B7CC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0E87017-D76C-4A2E-DEC5-87DDC63E61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0CE26-1451-2172-A67D-FBA8CF7E6137}"/>
              </a:ext>
            </a:extLst>
          </p:cNvPr>
          <p:cNvSpPr>
            <a:spLocks noGrp="1"/>
          </p:cNvSpPr>
          <p:nvPr>
            <p:ph type="dt" sz="half" idx="10"/>
          </p:nvPr>
        </p:nvSpPr>
        <p:spPr/>
        <p:txBody>
          <a:bodyPr/>
          <a:lstStyle/>
          <a:p>
            <a:fld id="{F3736210-60FF-46F6-9EF9-03CE60AD7772}" type="datetimeFigureOut">
              <a:rPr lang="en-GB" smtClean="0"/>
              <a:t>25/07/2025</a:t>
            </a:fld>
            <a:endParaRPr lang="en-GB"/>
          </a:p>
        </p:txBody>
      </p:sp>
      <p:sp>
        <p:nvSpPr>
          <p:cNvPr id="6" name="Footer Placeholder 5">
            <a:extLst>
              <a:ext uri="{FF2B5EF4-FFF2-40B4-BE49-F238E27FC236}">
                <a16:creationId xmlns:a16="http://schemas.microsoft.com/office/drawing/2014/main" id="{673EEFA2-7C6D-4C7E-2200-C6D96CB481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25347F-0331-3AFF-AC95-910BE771510A}"/>
              </a:ext>
            </a:extLst>
          </p:cNvPr>
          <p:cNvSpPr>
            <a:spLocks noGrp="1"/>
          </p:cNvSpPr>
          <p:nvPr>
            <p:ph type="sldNum" sz="quarter" idx="12"/>
          </p:nvPr>
        </p:nvSpPr>
        <p:spPr/>
        <p:txBody>
          <a:bodyPr/>
          <a:lstStyle/>
          <a:p>
            <a:fld id="{9840EE9F-710A-46BD-B8A3-971519B22F22}" type="slidenum">
              <a:rPr lang="en-GB" smtClean="0"/>
              <a:t>‹#›</a:t>
            </a:fld>
            <a:endParaRPr lang="en-GB"/>
          </a:p>
        </p:txBody>
      </p:sp>
    </p:spTree>
    <p:extLst>
      <p:ext uri="{BB962C8B-B14F-4D97-AF65-F5344CB8AC3E}">
        <p14:creationId xmlns:p14="http://schemas.microsoft.com/office/powerpoint/2010/main" val="87816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B64F96-6935-622B-9CFC-93B78AE60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05F2E63-2C61-84A4-C93D-7EA63151F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9A2A0A-8050-D62C-7479-B90FD33A33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736210-60FF-46F6-9EF9-03CE60AD7772}" type="datetimeFigureOut">
              <a:rPr lang="en-GB" smtClean="0"/>
              <a:t>25/07/2025</a:t>
            </a:fld>
            <a:endParaRPr lang="en-GB"/>
          </a:p>
        </p:txBody>
      </p:sp>
      <p:sp>
        <p:nvSpPr>
          <p:cNvPr id="5" name="Footer Placeholder 4">
            <a:extLst>
              <a:ext uri="{FF2B5EF4-FFF2-40B4-BE49-F238E27FC236}">
                <a16:creationId xmlns:a16="http://schemas.microsoft.com/office/drawing/2014/main" id="{9C3199E3-8D4E-E4C0-B441-76DE4F9F4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D05D1B-1946-9647-13E9-45B16968E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840EE9F-710A-46BD-B8A3-971519B22F22}" type="slidenum">
              <a:rPr lang="en-GB" smtClean="0"/>
              <a:t>‹#›</a:t>
            </a:fld>
            <a:endParaRPr lang="en-GB"/>
          </a:p>
        </p:txBody>
      </p:sp>
    </p:spTree>
    <p:extLst>
      <p:ext uri="{BB962C8B-B14F-4D97-AF65-F5344CB8AC3E}">
        <p14:creationId xmlns:p14="http://schemas.microsoft.com/office/powerpoint/2010/main" val="3001238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diagramQuickStyle" Target="../diagrams/quickStyle1.xml"/><Relationship Id="rId5" Type="http://schemas.openxmlformats.org/officeDocument/2006/relationships/image" Target="../media/image3.png"/><Relationship Id="rId10" Type="http://schemas.openxmlformats.org/officeDocument/2006/relationships/diagramLayout" Target="../diagrams/layout1.xml"/><Relationship Id="rId4" Type="http://schemas.openxmlformats.org/officeDocument/2006/relationships/image" Target="../media/image2.png"/><Relationship Id="rId9"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0AFC3B-2C32-AFC8-192E-B2E5D1A5862E}"/>
              </a:ext>
            </a:extLst>
          </p:cNvPr>
          <p:cNvPicPr>
            <a:picLocks noChangeAspect="1"/>
          </p:cNvPicPr>
          <p:nvPr/>
        </p:nvPicPr>
        <p:blipFill>
          <a:blip r:embed="rId3"/>
          <a:stretch>
            <a:fillRect/>
          </a:stretch>
        </p:blipFill>
        <p:spPr>
          <a:xfrm>
            <a:off x="5811128" y="2061328"/>
            <a:ext cx="3327981" cy="2008862"/>
          </a:xfrm>
          <a:prstGeom prst="rect">
            <a:avLst/>
          </a:prstGeom>
        </p:spPr>
      </p:pic>
      <p:pic>
        <p:nvPicPr>
          <p:cNvPr id="5" name="Picture 4">
            <a:extLst>
              <a:ext uri="{FF2B5EF4-FFF2-40B4-BE49-F238E27FC236}">
                <a16:creationId xmlns:a16="http://schemas.microsoft.com/office/drawing/2014/main" id="{2577E12D-5A2A-8E81-5E9E-5871F05282E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88879" y="67459"/>
            <a:ext cx="3327981" cy="2008862"/>
          </a:xfrm>
          <a:prstGeom prst="rect">
            <a:avLst/>
          </a:prstGeom>
          <a:noFill/>
        </p:spPr>
      </p:pic>
      <p:pic>
        <p:nvPicPr>
          <p:cNvPr id="6" name="Picture 5" descr="A close up of words&#10;&#10;AI-generated content may be incorrect.">
            <a:extLst>
              <a:ext uri="{FF2B5EF4-FFF2-40B4-BE49-F238E27FC236}">
                <a16:creationId xmlns:a16="http://schemas.microsoft.com/office/drawing/2014/main" id="{ECAF46AE-0B04-17B3-0E3B-CF6879FEB3E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116860" y="2098620"/>
            <a:ext cx="3014629" cy="2008862"/>
          </a:xfrm>
          <a:prstGeom prst="rect">
            <a:avLst/>
          </a:prstGeom>
          <a:noFill/>
        </p:spPr>
      </p:pic>
      <p:pic>
        <p:nvPicPr>
          <p:cNvPr id="7" name="Picture 6">
            <a:extLst>
              <a:ext uri="{FF2B5EF4-FFF2-40B4-BE49-F238E27FC236}">
                <a16:creationId xmlns:a16="http://schemas.microsoft.com/office/drawing/2014/main" id="{10BB0A4C-3B35-48CC-3466-72A2409D8D8A}"/>
              </a:ext>
            </a:extLst>
          </p:cNvPr>
          <p:cNvPicPr>
            <a:picLocks noChangeAspect="1"/>
          </p:cNvPicPr>
          <p:nvPr/>
        </p:nvPicPr>
        <p:blipFill>
          <a:blip r:embed="rId6"/>
          <a:stretch>
            <a:fillRect/>
          </a:stretch>
        </p:blipFill>
        <p:spPr>
          <a:xfrm>
            <a:off x="9139109" y="67459"/>
            <a:ext cx="3012948" cy="2008862"/>
          </a:xfrm>
          <a:prstGeom prst="rect">
            <a:avLst/>
          </a:prstGeom>
        </p:spPr>
      </p:pic>
      <p:pic>
        <p:nvPicPr>
          <p:cNvPr id="8" name="Picture 7" descr="A graph of a graph&#10;&#10;AI-generated content may be incorrect.">
            <a:extLst>
              <a:ext uri="{FF2B5EF4-FFF2-40B4-BE49-F238E27FC236}">
                <a16:creationId xmlns:a16="http://schemas.microsoft.com/office/drawing/2014/main" id="{262023B1-CBB2-27F7-F2EE-C3EB102FEA4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33613" y="4070190"/>
            <a:ext cx="3721992" cy="2653421"/>
          </a:xfrm>
          <a:prstGeom prst="rect">
            <a:avLst/>
          </a:prstGeom>
          <a:noFill/>
        </p:spPr>
      </p:pic>
      <p:pic>
        <p:nvPicPr>
          <p:cNvPr id="9" name="Picture 8">
            <a:extLst>
              <a:ext uri="{FF2B5EF4-FFF2-40B4-BE49-F238E27FC236}">
                <a16:creationId xmlns:a16="http://schemas.microsoft.com/office/drawing/2014/main" id="{55977C8E-29BF-A4C9-9DC1-8D94AC297E2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1640" y="3895627"/>
            <a:ext cx="4831973" cy="2867830"/>
          </a:xfrm>
          <a:prstGeom prst="rect">
            <a:avLst/>
          </a:prstGeom>
          <a:noFill/>
        </p:spPr>
      </p:pic>
      <p:sp>
        <p:nvSpPr>
          <p:cNvPr id="10" name="TextBox 9">
            <a:extLst>
              <a:ext uri="{FF2B5EF4-FFF2-40B4-BE49-F238E27FC236}">
                <a16:creationId xmlns:a16="http://schemas.microsoft.com/office/drawing/2014/main" id="{B6983F32-AB3D-9E09-8DCF-436C552F359D}"/>
              </a:ext>
            </a:extLst>
          </p:cNvPr>
          <p:cNvSpPr txBox="1"/>
          <p:nvPr/>
        </p:nvSpPr>
        <p:spPr>
          <a:xfrm>
            <a:off x="0" y="228600"/>
            <a:ext cx="2072747" cy="276999"/>
          </a:xfrm>
          <a:prstGeom prst="rect">
            <a:avLst/>
          </a:prstGeom>
          <a:noFill/>
        </p:spPr>
        <p:txBody>
          <a:bodyPr wrap="none" rtlCol="0">
            <a:spAutoFit/>
          </a:bodyPr>
          <a:lstStyle/>
          <a:p>
            <a:r>
              <a:rPr lang="en-GB" sz="1200" dirty="0"/>
              <a:t>Oluomachukwu Otuadinma,</a:t>
            </a:r>
          </a:p>
        </p:txBody>
      </p:sp>
      <p:sp>
        <p:nvSpPr>
          <p:cNvPr id="11" name="TextBox 10">
            <a:extLst>
              <a:ext uri="{FF2B5EF4-FFF2-40B4-BE49-F238E27FC236}">
                <a16:creationId xmlns:a16="http://schemas.microsoft.com/office/drawing/2014/main" id="{D2095526-477A-AEAD-19D3-603A3F66FDD7}"/>
              </a:ext>
            </a:extLst>
          </p:cNvPr>
          <p:cNvSpPr txBox="1"/>
          <p:nvPr/>
        </p:nvSpPr>
        <p:spPr>
          <a:xfrm>
            <a:off x="1903926" y="230443"/>
            <a:ext cx="1642950" cy="276999"/>
          </a:xfrm>
          <a:prstGeom prst="rect">
            <a:avLst/>
          </a:prstGeom>
          <a:noFill/>
        </p:spPr>
        <p:txBody>
          <a:bodyPr wrap="none" rtlCol="0">
            <a:spAutoFit/>
          </a:bodyPr>
          <a:lstStyle/>
          <a:p>
            <a:r>
              <a:rPr lang="en-GB" sz="1200" dirty="0"/>
              <a:t>ootua001@gold.ac.uk</a:t>
            </a:r>
          </a:p>
        </p:txBody>
      </p:sp>
      <p:sp>
        <p:nvSpPr>
          <p:cNvPr id="13" name="TextBox 12">
            <a:extLst>
              <a:ext uri="{FF2B5EF4-FFF2-40B4-BE49-F238E27FC236}">
                <a16:creationId xmlns:a16="http://schemas.microsoft.com/office/drawing/2014/main" id="{69E957C0-1887-5509-2F95-F7230F389B6F}"/>
              </a:ext>
            </a:extLst>
          </p:cNvPr>
          <p:cNvSpPr txBox="1"/>
          <p:nvPr/>
        </p:nvSpPr>
        <p:spPr>
          <a:xfrm>
            <a:off x="0" y="0"/>
            <a:ext cx="4205126" cy="276999"/>
          </a:xfrm>
          <a:prstGeom prst="rect">
            <a:avLst/>
          </a:prstGeom>
          <a:noFill/>
        </p:spPr>
        <p:txBody>
          <a:bodyPr wrap="none" rtlCol="0">
            <a:spAutoFit/>
          </a:bodyPr>
          <a:lstStyle/>
          <a:p>
            <a:r>
              <a:rPr lang="en-GB" sz="1200" dirty="0">
                <a:latin typeface="Aptos (Body)"/>
              </a:rPr>
              <a:t>D</a:t>
            </a:r>
            <a:r>
              <a:rPr lang="en-GB" sz="1200" b="0" i="0" dirty="0">
                <a:solidFill>
                  <a:srgbClr val="1D2125"/>
                </a:solidFill>
                <a:effectLst/>
                <a:latin typeface="Aptos (Body)"/>
              </a:rPr>
              <a:t>epartment of Computing, Goldsmiths, University of London</a:t>
            </a:r>
            <a:endParaRPr lang="en-GB" sz="1200" dirty="0">
              <a:latin typeface="Aptos (Body)"/>
            </a:endParaRPr>
          </a:p>
        </p:txBody>
      </p:sp>
      <p:sp>
        <p:nvSpPr>
          <p:cNvPr id="15" name="TextBox 14">
            <a:extLst>
              <a:ext uri="{FF2B5EF4-FFF2-40B4-BE49-F238E27FC236}">
                <a16:creationId xmlns:a16="http://schemas.microsoft.com/office/drawing/2014/main" id="{01395C69-1C18-A27B-738E-B8A04C971FF1}"/>
              </a:ext>
            </a:extLst>
          </p:cNvPr>
          <p:cNvSpPr txBox="1"/>
          <p:nvPr/>
        </p:nvSpPr>
        <p:spPr>
          <a:xfrm>
            <a:off x="156249" y="657320"/>
            <a:ext cx="4914541" cy="646331"/>
          </a:xfrm>
          <a:prstGeom prst="rect">
            <a:avLst/>
          </a:prstGeom>
          <a:noFill/>
        </p:spPr>
        <p:txBody>
          <a:bodyPr wrap="square" rtlCol="0">
            <a:spAutoFit/>
          </a:bodyPr>
          <a:lstStyle/>
          <a:p>
            <a:r>
              <a:rPr lang="en-GB" dirty="0"/>
              <a:t>Exploring NLP Techniques for Spam Detection: A Comparative Evaluation of Classifiers</a:t>
            </a:r>
          </a:p>
        </p:txBody>
      </p:sp>
      <p:sp>
        <p:nvSpPr>
          <p:cNvPr id="2" name="TextBox 1">
            <a:extLst>
              <a:ext uri="{FF2B5EF4-FFF2-40B4-BE49-F238E27FC236}">
                <a16:creationId xmlns:a16="http://schemas.microsoft.com/office/drawing/2014/main" id="{9A5EBFFD-66D9-38B3-60A7-47C61E6907CB}"/>
              </a:ext>
            </a:extLst>
          </p:cNvPr>
          <p:cNvSpPr txBox="1"/>
          <p:nvPr/>
        </p:nvSpPr>
        <p:spPr>
          <a:xfrm>
            <a:off x="201641" y="1394573"/>
            <a:ext cx="5243751" cy="830997"/>
          </a:xfrm>
          <a:prstGeom prst="rect">
            <a:avLst/>
          </a:prstGeom>
          <a:noFill/>
        </p:spPr>
        <p:txBody>
          <a:bodyPr wrap="square" rtlCol="0">
            <a:spAutoFit/>
          </a:bodyPr>
          <a:lstStyle/>
          <a:p>
            <a:r>
              <a:rPr lang="en-GB" sz="1200" dirty="0"/>
              <a:t>Natural Language Processing (NLP) involves transforming written language (such as English) into a format that computers can process and understand. It has a wide range of applications, more specifically, it can filter out unsolicited messages by learning the patterns in emails linked to spam.</a:t>
            </a:r>
          </a:p>
        </p:txBody>
      </p:sp>
      <p:graphicFrame>
        <p:nvGraphicFramePr>
          <p:cNvPr id="16" name="Diagram 15">
            <a:extLst>
              <a:ext uri="{FF2B5EF4-FFF2-40B4-BE49-F238E27FC236}">
                <a16:creationId xmlns:a16="http://schemas.microsoft.com/office/drawing/2014/main" id="{846B4177-17B8-E64A-F78D-5974D4D2AC06}"/>
              </a:ext>
            </a:extLst>
          </p:cNvPr>
          <p:cNvGraphicFramePr/>
          <p:nvPr>
            <p:extLst>
              <p:ext uri="{D42A27DB-BD31-4B8C-83A1-F6EECF244321}">
                <p14:modId xmlns:p14="http://schemas.microsoft.com/office/powerpoint/2010/main" val="1129857619"/>
              </p:ext>
            </p:extLst>
          </p:nvPr>
        </p:nvGraphicFramePr>
        <p:xfrm>
          <a:off x="156249" y="2083802"/>
          <a:ext cx="5632630" cy="101903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9" name="TextBox 18">
            <a:extLst>
              <a:ext uri="{FF2B5EF4-FFF2-40B4-BE49-F238E27FC236}">
                <a16:creationId xmlns:a16="http://schemas.microsoft.com/office/drawing/2014/main" id="{E375BD01-D999-C643-C731-16C427AB605A}"/>
              </a:ext>
            </a:extLst>
          </p:cNvPr>
          <p:cNvSpPr txBox="1"/>
          <p:nvPr/>
        </p:nvSpPr>
        <p:spPr>
          <a:xfrm>
            <a:off x="201641" y="3018363"/>
            <a:ext cx="5587238" cy="830997"/>
          </a:xfrm>
          <a:prstGeom prst="rect">
            <a:avLst/>
          </a:prstGeom>
          <a:noFill/>
        </p:spPr>
        <p:txBody>
          <a:bodyPr wrap="square">
            <a:spAutoFit/>
          </a:bodyPr>
          <a:lstStyle/>
          <a:p>
            <a:r>
              <a:rPr lang="en-GB" sz="1200" dirty="0"/>
              <a:t>I pre-processed a labelled dataset of SMS messages, extracted features using (Term frequency, Inverse Document Frequency) TF-IDF to calculate the importance of each word,  and then trained four classifiers—Naive Bayes, SVM, Random Forest, and Logistic Regression—for comparative evaluation.</a:t>
            </a:r>
          </a:p>
        </p:txBody>
      </p:sp>
      <p:sp>
        <p:nvSpPr>
          <p:cNvPr id="20" name="TextBox 19">
            <a:extLst>
              <a:ext uri="{FF2B5EF4-FFF2-40B4-BE49-F238E27FC236}">
                <a16:creationId xmlns:a16="http://schemas.microsoft.com/office/drawing/2014/main" id="{E654A1B8-75B8-769C-7611-3AC17840B68C}"/>
              </a:ext>
            </a:extLst>
          </p:cNvPr>
          <p:cNvSpPr txBox="1"/>
          <p:nvPr/>
        </p:nvSpPr>
        <p:spPr>
          <a:xfrm>
            <a:off x="8788611" y="4249411"/>
            <a:ext cx="3327981" cy="830997"/>
          </a:xfrm>
          <a:prstGeom prst="rect">
            <a:avLst/>
          </a:prstGeom>
          <a:noFill/>
        </p:spPr>
        <p:txBody>
          <a:bodyPr wrap="square" rtlCol="0">
            <a:spAutoFit/>
          </a:bodyPr>
          <a:lstStyle/>
          <a:p>
            <a:r>
              <a:rPr lang="en-GB" sz="1200" dirty="0"/>
              <a:t>The above shows the results of TF-IDF, as I was able to find out the most commonly occurring words in both classes of messages. I visualised their occurrence using the word clouds </a:t>
            </a:r>
          </a:p>
        </p:txBody>
      </p:sp>
      <p:sp>
        <p:nvSpPr>
          <p:cNvPr id="21" name="TextBox 20">
            <a:extLst>
              <a:ext uri="{FF2B5EF4-FFF2-40B4-BE49-F238E27FC236}">
                <a16:creationId xmlns:a16="http://schemas.microsoft.com/office/drawing/2014/main" id="{95667A1B-0616-1417-F158-547AAA993B32}"/>
              </a:ext>
            </a:extLst>
          </p:cNvPr>
          <p:cNvSpPr txBox="1"/>
          <p:nvPr/>
        </p:nvSpPr>
        <p:spPr>
          <a:xfrm>
            <a:off x="8755605" y="5085688"/>
            <a:ext cx="3363446" cy="1015663"/>
          </a:xfrm>
          <a:prstGeom prst="rect">
            <a:avLst/>
          </a:prstGeom>
          <a:noFill/>
        </p:spPr>
        <p:txBody>
          <a:bodyPr wrap="square" rtlCol="0">
            <a:spAutoFit/>
          </a:bodyPr>
          <a:lstStyle/>
          <a:p>
            <a:r>
              <a:rPr lang="en-GB" sz="1200" dirty="0"/>
              <a:t>Then I ran each model I had prepared, Logistic Regression, Naive Bayes, SVM, and  Random Forest and evaluated each ability to predict over 100 iterations, giving a greater understanding of the model’s accuracy across the data.</a:t>
            </a:r>
          </a:p>
        </p:txBody>
      </p:sp>
    </p:spTree>
    <p:extLst>
      <p:ext uri="{BB962C8B-B14F-4D97-AF65-F5344CB8AC3E}">
        <p14:creationId xmlns:p14="http://schemas.microsoft.com/office/powerpoint/2010/main" val="211269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7A8CA7-141F-6EDF-0F2C-7ABB1447A1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854" y="165100"/>
            <a:ext cx="2956465" cy="2207305"/>
          </a:xfrm>
          <a:prstGeom prst="rect">
            <a:avLst/>
          </a:prstGeom>
          <a:noFill/>
        </p:spPr>
      </p:pic>
      <p:pic>
        <p:nvPicPr>
          <p:cNvPr id="5" name="Picture 4">
            <a:extLst>
              <a:ext uri="{FF2B5EF4-FFF2-40B4-BE49-F238E27FC236}">
                <a16:creationId xmlns:a16="http://schemas.microsoft.com/office/drawing/2014/main" id="{9100CF45-DC0A-61DF-E83B-E75BD19D8E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0410" y="2211945"/>
            <a:ext cx="2956465" cy="2207305"/>
          </a:xfrm>
          <a:prstGeom prst="rect">
            <a:avLst/>
          </a:prstGeom>
          <a:noFill/>
        </p:spPr>
      </p:pic>
      <p:pic>
        <p:nvPicPr>
          <p:cNvPr id="6" name="Picture 5">
            <a:extLst>
              <a:ext uri="{FF2B5EF4-FFF2-40B4-BE49-F238E27FC236}">
                <a16:creationId xmlns:a16="http://schemas.microsoft.com/office/drawing/2014/main" id="{2BBACCDE-85D6-1899-9042-D21DF21CD56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854" y="4253214"/>
            <a:ext cx="3085579" cy="2303702"/>
          </a:xfrm>
          <a:prstGeom prst="rect">
            <a:avLst/>
          </a:prstGeom>
          <a:noFill/>
        </p:spPr>
      </p:pic>
      <p:pic>
        <p:nvPicPr>
          <p:cNvPr id="7" name="Picture 6">
            <a:extLst>
              <a:ext uri="{FF2B5EF4-FFF2-40B4-BE49-F238E27FC236}">
                <a16:creationId xmlns:a16="http://schemas.microsoft.com/office/drawing/2014/main" id="{C90FFF9C-F2BB-F4FA-386C-A2C56946DDF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2318" y="163124"/>
            <a:ext cx="2986775" cy="2132152"/>
          </a:xfrm>
          <a:prstGeom prst="rect">
            <a:avLst/>
          </a:prstGeom>
          <a:noFill/>
        </p:spPr>
      </p:pic>
      <p:pic>
        <p:nvPicPr>
          <p:cNvPr id="8" name="Picture 7" descr="A graph of a graph&#10;&#10;AI-generated content may be incorrect.">
            <a:extLst>
              <a:ext uri="{FF2B5EF4-FFF2-40B4-BE49-F238E27FC236}">
                <a16:creationId xmlns:a16="http://schemas.microsoft.com/office/drawing/2014/main" id="{4D6D7C38-D127-9718-2821-FC8488A09E2D}"/>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10120" y="2340800"/>
            <a:ext cx="2918973" cy="2085296"/>
          </a:xfrm>
          <a:prstGeom prst="rect">
            <a:avLst/>
          </a:prstGeom>
          <a:noFill/>
          <a:ln>
            <a:noFill/>
          </a:ln>
        </p:spPr>
      </p:pic>
      <p:pic>
        <p:nvPicPr>
          <p:cNvPr id="10" name="Picture 9" descr="A graph of a forest class&#10;&#10;AI-generated content may be incorrect.">
            <a:extLst>
              <a:ext uri="{FF2B5EF4-FFF2-40B4-BE49-F238E27FC236}">
                <a16:creationId xmlns:a16="http://schemas.microsoft.com/office/drawing/2014/main" id="{0CD3D271-4C55-D736-1A88-7BBDABAA609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71431" y="4471621"/>
            <a:ext cx="2918973" cy="2085295"/>
          </a:xfrm>
          <a:prstGeom prst="rect">
            <a:avLst/>
          </a:prstGeom>
          <a:noFill/>
          <a:ln>
            <a:noFill/>
          </a:ln>
        </p:spPr>
      </p:pic>
      <p:pic>
        <p:nvPicPr>
          <p:cNvPr id="11" name="Picture 10" descr="A graph showing a number of different colored squares&#10;&#10;AI-generated content may be incorrect.">
            <a:extLst>
              <a:ext uri="{FF2B5EF4-FFF2-40B4-BE49-F238E27FC236}">
                <a16:creationId xmlns:a16="http://schemas.microsoft.com/office/drawing/2014/main" id="{0FA041B5-456F-B887-94AE-7671F5F06C14}"/>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05306" y="3677684"/>
            <a:ext cx="5496106" cy="2611190"/>
          </a:xfrm>
          <a:prstGeom prst="rect">
            <a:avLst/>
          </a:prstGeom>
          <a:noFill/>
          <a:ln>
            <a:noFill/>
          </a:ln>
        </p:spPr>
      </p:pic>
      <p:pic>
        <p:nvPicPr>
          <p:cNvPr id="12" name="Picture 11" descr="A graph of different colored bars&#10;&#10;AI-generated content may be incorrect.">
            <a:extLst>
              <a:ext uri="{FF2B5EF4-FFF2-40B4-BE49-F238E27FC236}">
                <a16:creationId xmlns:a16="http://schemas.microsoft.com/office/drawing/2014/main" id="{7647708B-D2E6-E253-E970-F3F30BF4F96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131141" y="88935"/>
            <a:ext cx="5617044" cy="2359634"/>
          </a:xfrm>
          <a:prstGeom prst="rect">
            <a:avLst/>
          </a:prstGeom>
          <a:noFill/>
          <a:ln>
            <a:noFill/>
          </a:ln>
        </p:spPr>
      </p:pic>
      <p:sp>
        <p:nvSpPr>
          <p:cNvPr id="2" name="TextBox 1">
            <a:extLst>
              <a:ext uri="{FF2B5EF4-FFF2-40B4-BE49-F238E27FC236}">
                <a16:creationId xmlns:a16="http://schemas.microsoft.com/office/drawing/2014/main" id="{2F4F69A4-B4DD-EDFF-66AF-DEED01CD8DAC}"/>
              </a:ext>
            </a:extLst>
          </p:cNvPr>
          <p:cNvSpPr txBox="1"/>
          <p:nvPr/>
        </p:nvSpPr>
        <p:spPr>
          <a:xfrm>
            <a:off x="6226178" y="6288874"/>
            <a:ext cx="5898916" cy="430887"/>
          </a:xfrm>
          <a:prstGeom prst="rect">
            <a:avLst/>
          </a:prstGeom>
          <a:noFill/>
        </p:spPr>
        <p:txBody>
          <a:bodyPr wrap="square" rtlCol="0">
            <a:spAutoFit/>
          </a:bodyPr>
          <a:lstStyle/>
          <a:p>
            <a:r>
              <a:rPr lang="en-GB" sz="1100" b="1" dirty="0"/>
              <a:t>Key Findings: SVM</a:t>
            </a:r>
            <a:r>
              <a:rPr lang="en-GB" sz="1100" dirty="0"/>
              <a:t> stands out as the most reliable classifier for spam detection, offering the best balance between precision and recall, thus making it ideal for real-world NLP applications.</a:t>
            </a:r>
          </a:p>
        </p:txBody>
      </p:sp>
      <p:sp>
        <p:nvSpPr>
          <p:cNvPr id="3" name="TextBox 2">
            <a:extLst>
              <a:ext uri="{FF2B5EF4-FFF2-40B4-BE49-F238E27FC236}">
                <a16:creationId xmlns:a16="http://schemas.microsoft.com/office/drawing/2014/main" id="{AEA9B2D5-F638-463A-D94F-F940C4376B77}"/>
              </a:ext>
            </a:extLst>
          </p:cNvPr>
          <p:cNvSpPr txBox="1"/>
          <p:nvPr/>
        </p:nvSpPr>
        <p:spPr>
          <a:xfrm>
            <a:off x="6226178" y="2370251"/>
            <a:ext cx="5815412" cy="1200329"/>
          </a:xfrm>
          <a:prstGeom prst="rect">
            <a:avLst/>
          </a:prstGeom>
          <a:noFill/>
        </p:spPr>
        <p:txBody>
          <a:bodyPr wrap="square" rtlCol="0">
            <a:spAutoFit/>
          </a:bodyPr>
          <a:lstStyle/>
          <a:p>
            <a:r>
              <a:rPr lang="en-GB" sz="1200" dirty="0"/>
              <a:t>Logistic Regression had solid performance with high precision, and was effective at minimising false positives. However, its lower recall indicates it missed more actual spam messages compared to SVM and Random Forest, limiting its effectiveness for comprehensive spam detection. Naive Bayes overfitted with the data, meaning it stopped learning as it followed too closely to the training data. Random Forrest had a strong level of precision but wasn’t as accurate at predicting as SVM. </a:t>
            </a:r>
          </a:p>
        </p:txBody>
      </p:sp>
    </p:spTree>
    <p:extLst>
      <p:ext uri="{BB962C8B-B14F-4D97-AF65-F5344CB8AC3E}">
        <p14:creationId xmlns:p14="http://schemas.microsoft.com/office/powerpoint/2010/main" val="1362514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343</Words>
  <Application>Microsoft Office PowerPoint</Application>
  <PresentationFormat>Widescreen</PresentationFormat>
  <Paragraphs>17</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(Body)</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Oluchi Otuadinma</dc:creator>
  <cp:lastModifiedBy>Oluchi Otuadinma</cp:lastModifiedBy>
  <cp:revision>2</cp:revision>
  <dcterms:created xsi:type="dcterms:W3CDTF">2025-05-10T07:33:32Z</dcterms:created>
  <dcterms:modified xsi:type="dcterms:W3CDTF">2025-07-25T22:17:34Z</dcterms:modified>
</cp:coreProperties>
</file>